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5"/>
  </p:notesMasterIdLst>
  <p:handoutMasterIdLst>
    <p:handoutMasterId r:id="rId126"/>
  </p:handoutMasterIdLst>
  <p:sldIdLst>
    <p:sldId id="256" r:id="rId2"/>
    <p:sldId id="670" r:id="rId3"/>
    <p:sldId id="1055" r:id="rId4"/>
    <p:sldId id="1227" r:id="rId5"/>
    <p:sldId id="1228" r:id="rId6"/>
    <p:sldId id="1229" r:id="rId7"/>
    <p:sldId id="1231" r:id="rId8"/>
    <p:sldId id="1232" r:id="rId9"/>
    <p:sldId id="1226" r:id="rId10"/>
    <p:sldId id="1248" r:id="rId11"/>
    <p:sldId id="1252" r:id="rId12"/>
    <p:sldId id="1253" r:id="rId13"/>
    <p:sldId id="1251" r:id="rId14"/>
    <p:sldId id="1249" r:id="rId15"/>
    <p:sldId id="1255" r:id="rId16"/>
    <p:sldId id="1254" r:id="rId17"/>
    <p:sldId id="1144" r:id="rId18"/>
    <p:sldId id="1139" r:id="rId19"/>
    <p:sldId id="1140" r:id="rId20"/>
    <p:sldId id="1142" r:id="rId21"/>
    <p:sldId id="1143" r:id="rId22"/>
    <p:sldId id="1113" r:id="rId23"/>
    <p:sldId id="1145" r:id="rId24"/>
    <p:sldId id="1147" r:id="rId25"/>
    <p:sldId id="1148" r:id="rId26"/>
    <p:sldId id="1149" r:id="rId27"/>
    <p:sldId id="1150" r:id="rId28"/>
    <p:sldId id="1236" r:id="rId29"/>
    <p:sldId id="1238" r:id="rId30"/>
    <p:sldId id="1239" r:id="rId31"/>
    <p:sldId id="1242" r:id="rId32"/>
    <p:sldId id="1246" r:id="rId33"/>
    <p:sldId id="1241" r:id="rId34"/>
    <p:sldId id="1247" r:id="rId35"/>
    <p:sldId id="1243" r:id="rId36"/>
    <p:sldId id="1244" r:id="rId37"/>
    <p:sldId id="1240" r:id="rId38"/>
    <p:sldId id="1245" r:id="rId39"/>
    <p:sldId id="1233" r:id="rId40"/>
    <p:sldId id="1234" r:id="rId41"/>
    <p:sldId id="1235" r:id="rId42"/>
    <p:sldId id="1114" r:id="rId43"/>
    <p:sldId id="1154" r:id="rId44"/>
    <p:sldId id="1155" r:id="rId45"/>
    <p:sldId id="1156" r:id="rId46"/>
    <p:sldId id="1157" r:id="rId47"/>
    <p:sldId id="1158" r:id="rId48"/>
    <p:sldId id="1159" r:id="rId49"/>
    <p:sldId id="1160" r:id="rId50"/>
    <p:sldId id="1161" r:id="rId51"/>
    <p:sldId id="1162" r:id="rId52"/>
    <p:sldId id="1163" r:id="rId53"/>
    <p:sldId id="1164" r:id="rId54"/>
    <p:sldId id="1165" r:id="rId55"/>
    <p:sldId id="1166" r:id="rId56"/>
    <p:sldId id="1167" r:id="rId57"/>
    <p:sldId id="1168" r:id="rId58"/>
    <p:sldId id="1169" r:id="rId59"/>
    <p:sldId id="1170" r:id="rId60"/>
    <p:sldId id="1171" r:id="rId61"/>
    <p:sldId id="1172" r:id="rId62"/>
    <p:sldId id="1173" r:id="rId63"/>
    <p:sldId id="1174" r:id="rId64"/>
    <p:sldId id="1175" r:id="rId65"/>
    <p:sldId id="1176" r:id="rId66"/>
    <p:sldId id="1177" r:id="rId67"/>
    <p:sldId id="1178" r:id="rId68"/>
    <p:sldId id="1179" r:id="rId69"/>
    <p:sldId id="1180" r:id="rId70"/>
    <p:sldId id="1181" r:id="rId71"/>
    <p:sldId id="1182" r:id="rId72"/>
    <p:sldId id="1183" r:id="rId73"/>
    <p:sldId id="1184" r:id="rId74"/>
    <p:sldId id="1185" r:id="rId75"/>
    <p:sldId id="1186" r:id="rId76"/>
    <p:sldId id="1187" r:id="rId77"/>
    <p:sldId id="1188" r:id="rId78"/>
    <p:sldId id="1189" r:id="rId79"/>
    <p:sldId id="1190" r:id="rId80"/>
    <p:sldId id="1191" r:id="rId81"/>
    <p:sldId id="1192" r:id="rId82"/>
    <p:sldId id="1193" r:id="rId83"/>
    <p:sldId id="1194" r:id="rId84"/>
    <p:sldId id="1195" r:id="rId85"/>
    <p:sldId id="1196" r:id="rId86"/>
    <p:sldId id="1197" r:id="rId87"/>
    <p:sldId id="1198" r:id="rId88"/>
    <p:sldId id="1199" r:id="rId89"/>
    <p:sldId id="1200" r:id="rId90"/>
    <p:sldId id="1201" r:id="rId91"/>
    <p:sldId id="1202" r:id="rId92"/>
    <p:sldId id="1203" r:id="rId93"/>
    <p:sldId id="1204" r:id="rId94"/>
    <p:sldId id="1205" r:id="rId95"/>
    <p:sldId id="1206" r:id="rId96"/>
    <p:sldId id="1115" r:id="rId97"/>
    <p:sldId id="1130" r:id="rId98"/>
    <p:sldId id="1131" r:id="rId99"/>
    <p:sldId id="1132" r:id="rId100"/>
    <p:sldId id="1133" r:id="rId101"/>
    <p:sldId id="1134" r:id="rId102"/>
    <p:sldId id="1135" r:id="rId103"/>
    <p:sldId id="1116" r:id="rId104"/>
    <p:sldId id="1208" r:id="rId105"/>
    <p:sldId id="1209" r:id="rId106"/>
    <p:sldId id="1210" r:id="rId107"/>
    <p:sldId id="1211" r:id="rId108"/>
    <p:sldId id="1212" r:id="rId109"/>
    <p:sldId id="1215" r:id="rId110"/>
    <p:sldId id="1216" r:id="rId111"/>
    <p:sldId id="1217" r:id="rId112"/>
    <p:sldId id="1219" r:id="rId113"/>
    <p:sldId id="1220" r:id="rId114"/>
    <p:sldId id="1221" r:id="rId115"/>
    <p:sldId id="1222" r:id="rId116"/>
    <p:sldId id="1223" r:id="rId117"/>
    <p:sldId id="1225" r:id="rId118"/>
    <p:sldId id="1224" r:id="rId119"/>
    <p:sldId id="1117" r:id="rId120"/>
    <p:sldId id="1151" r:id="rId121"/>
    <p:sldId id="1118" r:id="rId122"/>
    <p:sldId id="1250" r:id="rId123"/>
    <p:sldId id="480"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3899" autoAdjust="0"/>
  </p:normalViewPr>
  <p:slideViewPr>
    <p:cSldViewPr snapToGrid="0" snapToObjects="1">
      <p:cViewPr>
        <p:scale>
          <a:sx n="66" d="100"/>
          <a:sy n="66" d="100"/>
        </p:scale>
        <p:origin x="127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43E364-2766-47F9-B16D-234B7283C482}"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61292915-4676-46E2-8215-DF8B60D51A1D}">
      <dgm:prSet phldrT="[Text]" custT="1"/>
      <dgm:spPr/>
      <dgm:t>
        <a:bodyPr/>
        <a:lstStyle/>
        <a:p>
          <a:pPr>
            <a:lnSpc>
              <a:spcPct val="100000"/>
            </a:lnSpc>
            <a:spcBef>
              <a:spcPts val="0"/>
            </a:spcBef>
            <a:spcAft>
              <a:spcPts val="0"/>
            </a:spcAft>
          </a:pPr>
          <a:r>
            <a:rPr lang="en-US" sz="900" dirty="0"/>
            <a:t>Aretha R. Ferrell-Benavides</a:t>
          </a:r>
        </a:p>
        <a:p>
          <a:pPr>
            <a:lnSpc>
              <a:spcPct val="100000"/>
            </a:lnSpc>
            <a:spcBef>
              <a:spcPts val="0"/>
            </a:spcBef>
            <a:spcAft>
              <a:spcPts val="0"/>
            </a:spcAft>
          </a:pPr>
          <a:r>
            <a:rPr lang="en-US" sz="900" dirty="0"/>
            <a:t>City Manager/ City Collector</a:t>
          </a:r>
        </a:p>
      </dgm:t>
    </dgm:pt>
    <dgm:pt modelId="{2055D6D3-C85F-4122-BB0D-BC45470D4CCD}" type="parTrans" cxnId="{0873BE61-55EF-4F09-9678-1E906CC986D9}">
      <dgm:prSet/>
      <dgm:spPr/>
      <dgm:t>
        <a:bodyPr/>
        <a:lstStyle/>
        <a:p>
          <a:pPr>
            <a:lnSpc>
              <a:spcPct val="100000"/>
            </a:lnSpc>
            <a:spcBef>
              <a:spcPts val="0"/>
            </a:spcBef>
            <a:spcAft>
              <a:spcPts val="0"/>
            </a:spcAft>
          </a:pPr>
          <a:endParaRPr lang="en-US" sz="900"/>
        </a:p>
      </dgm:t>
    </dgm:pt>
    <dgm:pt modelId="{76C7F117-D251-4EA5-B154-4A0931C2E85D}" type="sibTrans" cxnId="{0873BE61-55EF-4F09-9678-1E906CC986D9}">
      <dgm:prSet/>
      <dgm:spPr/>
      <dgm:t>
        <a:bodyPr/>
        <a:lstStyle/>
        <a:p>
          <a:pPr>
            <a:lnSpc>
              <a:spcPct val="100000"/>
            </a:lnSpc>
            <a:spcBef>
              <a:spcPts val="0"/>
            </a:spcBef>
            <a:spcAft>
              <a:spcPts val="0"/>
            </a:spcAft>
          </a:pPr>
          <a:endParaRPr lang="en-US" sz="900"/>
        </a:p>
      </dgm:t>
    </dgm:pt>
    <dgm:pt modelId="{BCCD525A-7321-4B64-8E32-9EE5D47E9264}">
      <dgm:prSet phldrT="[Text]" custT="1"/>
      <dgm:spPr/>
      <dgm:t>
        <a:bodyPr/>
        <a:lstStyle/>
        <a:p>
          <a:pPr>
            <a:lnSpc>
              <a:spcPct val="100000"/>
            </a:lnSpc>
            <a:spcBef>
              <a:spcPts val="0"/>
            </a:spcBef>
            <a:spcAft>
              <a:spcPts val="0"/>
            </a:spcAft>
          </a:pPr>
          <a:r>
            <a:rPr lang="en-US" sz="900" dirty="0"/>
            <a:t>Blake Rane</a:t>
          </a:r>
        </a:p>
        <a:p>
          <a:pPr>
            <a:lnSpc>
              <a:spcPct val="100000"/>
            </a:lnSpc>
            <a:spcBef>
              <a:spcPts val="0"/>
            </a:spcBef>
            <a:spcAft>
              <a:spcPts val="0"/>
            </a:spcAft>
          </a:pPr>
          <a:r>
            <a:rPr lang="en-US" sz="900" dirty="0"/>
            <a:t>CHIEF FINANCE OFFICER</a:t>
          </a:r>
        </a:p>
        <a:p>
          <a:pPr>
            <a:lnSpc>
              <a:spcPct val="100000"/>
            </a:lnSpc>
            <a:spcBef>
              <a:spcPts val="0"/>
            </a:spcBef>
            <a:spcAft>
              <a:spcPts val="0"/>
            </a:spcAft>
          </a:pPr>
          <a:r>
            <a:rPr lang="en-US" sz="900" dirty="0"/>
            <a:t>Finance Director </a:t>
          </a:r>
        </a:p>
      </dgm:t>
    </dgm:pt>
    <dgm:pt modelId="{EF96A8A9-4B0F-4C3A-9BD9-55663909F083}" type="parTrans" cxnId="{B2F68955-8E22-437F-B703-13284EF96956}">
      <dgm:prSet/>
      <dgm:spPr/>
      <dgm:t>
        <a:bodyPr/>
        <a:lstStyle/>
        <a:p>
          <a:pPr>
            <a:lnSpc>
              <a:spcPct val="100000"/>
            </a:lnSpc>
            <a:spcBef>
              <a:spcPts val="0"/>
            </a:spcBef>
            <a:spcAft>
              <a:spcPts val="0"/>
            </a:spcAft>
          </a:pPr>
          <a:endParaRPr lang="en-US" sz="900"/>
        </a:p>
      </dgm:t>
    </dgm:pt>
    <dgm:pt modelId="{1F2DCA25-AE54-4C49-9D8C-8D693C586F55}" type="sibTrans" cxnId="{B2F68955-8E22-437F-B703-13284EF96956}">
      <dgm:prSet/>
      <dgm:spPr/>
      <dgm:t>
        <a:bodyPr/>
        <a:lstStyle/>
        <a:p>
          <a:pPr>
            <a:lnSpc>
              <a:spcPct val="100000"/>
            </a:lnSpc>
            <a:spcBef>
              <a:spcPts val="0"/>
            </a:spcBef>
            <a:spcAft>
              <a:spcPts val="0"/>
            </a:spcAft>
          </a:pPr>
          <a:endParaRPr lang="en-US" sz="900"/>
        </a:p>
      </dgm:t>
    </dgm:pt>
    <dgm:pt modelId="{AC9F17AD-0209-477A-83CF-1B3AA8466C2B}">
      <dgm:prSet custT="1"/>
      <dgm:spPr/>
      <dgm:t>
        <a:bodyPr/>
        <a:lstStyle/>
        <a:p>
          <a:pPr>
            <a:lnSpc>
              <a:spcPct val="100000"/>
            </a:lnSpc>
            <a:spcBef>
              <a:spcPts val="0"/>
            </a:spcBef>
            <a:spcAft>
              <a:spcPts val="0"/>
            </a:spcAft>
          </a:pPr>
          <a:r>
            <a:rPr lang="en-US" sz="900" dirty="0"/>
            <a:t>TBD</a:t>
          </a:r>
        </a:p>
        <a:p>
          <a:pPr>
            <a:lnSpc>
              <a:spcPct val="100000"/>
            </a:lnSpc>
            <a:spcBef>
              <a:spcPts val="0"/>
            </a:spcBef>
            <a:spcAft>
              <a:spcPts val="0"/>
            </a:spcAft>
          </a:pPr>
          <a:r>
            <a:rPr lang="en-US" sz="900" dirty="0"/>
            <a:t>Deputy Chief Financial Officer</a:t>
          </a:r>
        </a:p>
      </dgm:t>
    </dgm:pt>
    <dgm:pt modelId="{8BD24392-E805-4C05-B9D3-063D4482C864}" type="parTrans" cxnId="{C6F07BB2-BE04-4300-B970-F6FAD1AFB8DA}">
      <dgm:prSet/>
      <dgm:spPr/>
      <dgm:t>
        <a:bodyPr/>
        <a:lstStyle/>
        <a:p>
          <a:pPr>
            <a:lnSpc>
              <a:spcPct val="100000"/>
            </a:lnSpc>
            <a:spcBef>
              <a:spcPts val="0"/>
            </a:spcBef>
            <a:spcAft>
              <a:spcPts val="0"/>
            </a:spcAft>
          </a:pPr>
          <a:endParaRPr lang="en-US" sz="900"/>
        </a:p>
      </dgm:t>
    </dgm:pt>
    <dgm:pt modelId="{D02A0AE4-05FD-4310-96DE-BD419D8394D3}" type="sibTrans" cxnId="{C6F07BB2-BE04-4300-B970-F6FAD1AFB8DA}">
      <dgm:prSet/>
      <dgm:spPr/>
      <dgm:t>
        <a:bodyPr/>
        <a:lstStyle/>
        <a:p>
          <a:pPr>
            <a:lnSpc>
              <a:spcPct val="100000"/>
            </a:lnSpc>
            <a:spcBef>
              <a:spcPts val="0"/>
            </a:spcBef>
            <a:spcAft>
              <a:spcPts val="0"/>
            </a:spcAft>
          </a:pPr>
          <a:endParaRPr lang="en-US" sz="900"/>
        </a:p>
      </dgm:t>
    </dgm:pt>
    <dgm:pt modelId="{45E0CC86-A940-483D-BF3D-33071E525B0F}">
      <dgm:prSet custT="1"/>
      <dgm:spPr/>
      <dgm:t>
        <a:bodyPr/>
        <a:lstStyle/>
        <a:p>
          <a:pPr>
            <a:lnSpc>
              <a:spcPct val="100000"/>
            </a:lnSpc>
            <a:spcBef>
              <a:spcPts val="0"/>
            </a:spcBef>
            <a:spcAft>
              <a:spcPts val="0"/>
            </a:spcAft>
          </a:pPr>
          <a:r>
            <a:rPr lang="en-US" sz="900" dirty="0"/>
            <a:t>Robert Floyd</a:t>
          </a:r>
        </a:p>
        <a:p>
          <a:pPr>
            <a:lnSpc>
              <a:spcPct val="100000"/>
            </a:lnSpc>
            <a:spcBef>
              <a:spcPts val="0"/>
            </a:spcBef>
            <a:spcAft>
              <a:spcPts val="0"/>
            </a:spcAft>
          </a:pPr>
          <a:r>
            <a:rPr lang="en-US" sz="900" dirty="0"/>
            <a:t>Assistant Finance Director</a:t>
          </a:r>
        </a:p>
        <a:p>
          <a:pPr>
            <a:lnSpc>
              <a:spcPct val="100000"/>
            </a:lnSpc>
            <a:spcBef>
              <a:spcPts val="0"/>
            </a:spcBef>
            <a:spcAft>
              <a:spcPts val="0"/>
            </a:spcAft>
          </a:pPr>
          <a:r>
            <a:rPr lang="en-US" sz="900" dirty="0"/>
            <a:t>Budget</a:t>
          </a:r>
        </a:p>
      </dgm:t>
    </dgm:pt>
    <dgm:pt modelId="{03859135-4748-4939-8F43-1DDC70384665}" type="parTrans" cxnId="{7CE77E39-54E4-46D1-90E0-B9E5EDF8208D}">
      <dgm:prSet/>
      <dgm:spPr/>
      <dgm:t>
        <a:bodyPr/>
        <a:lstStyle/>
        <a:p>
          <a:pPr>
            <a:lnSpc>
              <a:spcPct val="100000"/>
            </a:lnSpc>
            <a:spcBef>
              <a:spcPts val="0"/>
            </a:spcBef>
            <a:spcAft>
              <a:spcPts val="0"/>
            </a:spcAft>
          </a:pPr>
          <a:endParaRPr lang="en-US" sz="900"/>
        </a:p>
      </dgm:t>
    </dgm:pt>
    <dgm:pt modelId="{9FCDEAA3-2E26-438D-84DF-606E12B720C0}" type="sibTrans" cxnId="{7CE77E39-54E4-46D1-90E0-B9E5EDF8208D}">
      <dgm:prSet/>
      <dgm:spPr/>
      <dgm:t>
        <a:bodyPr/>
        <a:lstStyle/>
        <a:p>
          <a:pPr>
            <a:lnSpc>
              <a:spcPct val="100000"/>
            </a:lnSpc>
            <a:spcBef>
              <a:spcPts val="0"/>
            </a:spcBef>
            <a:spcAft>
              <a:spcPts val="0"/>
            </a:spcAft>
          </a:pPr>
          <a:endParaRPr lang="en-US" sz="900"/>
        </a:p>
      </dgm:t>
    </dgm:pt>
    <dgm:pt modelId="{8349EE85-F274-4B86-BB67-C6F1389CF75D}">
      <dgm:prSet custT="1"/>
      <dgm:spPr/>
      <dgm:t>
        <a:bodyPr/>
        <a:lstStyle/>
        <a:p>
          <a:pPr>
            <a:lnSpc>
              <a:spcPct val="100000"/>
            </a:lnSpc>
            <a:spcBef>
              <a:spcPts val="0"/>
            </a:spcBef>
            <a:spcAft>
              <a:spcPts val="0"/>
            </a:spcAft>
          </a:pPr>
          <a:r>
            <a:rPr lang="en-US" sz="900" dirty="0"/>
            <a:t>TBD</a:t>
          </a:r>
        </a:p>
        <a:p>
          <a:pPr>
            <a:lnSpc>
              <a:spcPct val="100000"/>
            </a:lnSpc>
            <a:spcBef>
              <a:spcPts val="0"/>
            </a:spcBef>
            <a:spcAft>
              <a:spcPts val="0"/>
            </a:spcAft>
          </a:pPr>
          <a:r>
            <a:rPr lang="en-US" sz="900" dirty="0"/>
            <a:t>Purchasing Agent</a:t>
          </a:r>
        </a:p>
      </dgm:t>
    </dgm:pt>
    <dgm:pt modelId="{AE4CD324-07BE-4CF8-AC22-92A38072AB80}" type="parTrans" cxnId="{F4C07E54-F5FC-4E53-8D4D-C000E15BF12A}">
      <dgm:prSet/>
      <dgm:spPr/>
      <dgm:t>
        <a:bodyPr/>
        <a:lstStyle/>
        <a:p>
          <a:pPr>
            <a:lnSpc>
              <a:spcPct val="100000"/>
            </a:lnSpc>
            <a:spcBef>
              <a:spcPts val="0"/>
            </a:spcBef>
            <a:spcAft>
              <a:spcPts val="0"/>
            </a:spcAft>
          </a:pPr>
          <a:endParaRPr lang="en-US" sz="900"/>
        </a:p>
      </dgm:t>
    </dgm:pt>
    <dgm:pt modelId="{74765A96-1032-474F-BD8B-ED28B3AF39FF}" type="sibTrans" cxnId="{F4C07E54-F5FC-4E53-8D4D-C000E15BF12A}">
      <dgm:prSet/>
      <dgm:spPr/>
      <dgm:t>
        <a:bodyPr/>
        <a:lstStyle/>
        <a:p>
          <a:pPr>
            <a:lnSpc>
              <a:spcPct val="100000"/>
            </a:lnSpc>
            <a:spcBef>
              <a:spcPts val="0"/>
            </a:spcBef>
            <a:spcAft>
              <a:spcPts val="0"/>
            </a:spcAft>
          </a:pPr>
          <a:endParaRPr lang="en-US" sz="900"/>
        </a:p>
      </dgm:t>
    </dgm:pt>
    <dgm:pt modelId="{1F12CD5C-9BFB-4486-A3B5-F9541DA5FDEC}">
      <dgm:prSet custT="1"/>
      <dgm:spPr/>
      <dgm:t>
        <a:bodyPr/>
        <a:lstStyle/>
        <a:p>
          <a:pPr eaLnBrk="1" latinLnBrk="0">
            <a:lnSpc>
              <a:spcPct val="100000"/>
            </a:lnSpc>
            <a:spcBef>
              <a:spcPts val="0"/>
            </a:spcBef>
            <a:spcAft>
              <a:spcPts val="0"/>
            </a:spcAft>
          </a:pPr>
          <a:r>
            <a:rPr lang="en-US" sz="900" dirty="0"/>
            <a:t>TBD</a:t>
          </a:r>
        </a:p>
        <a:p>
          <a:pPr eaLnBrk="1" latinLnBrk="0">
            <a:lnSpc>
              <a:spcPct val="100000"/>
            </a:lnSpc>
            <a:spcBef>
              <a:spcPts val="0"/>
            </a:spcBef>
            <a:spcAft>
              <a:spcPts val="0"/>
            </a:spcAft>
          </a:pPr>
          <a:r>
            <a:rPr lang="en-US" sz="900" dirty="0"/>
            <a:t>Budget Analyst/Risk Manager</a:t>
          </a:r>
        </a:p>
      </dgm:t>
    </dgm:pt>
    <dgm:pt modelId="{FD850C13-667E-45DD-9C74-D1672489B101}" type="parTrans" cxnId="{EB41962D-70CB-4F00-B5B9-C22696000EA7}">
      <dgm:prSet/>
      <dgm:spPr/>
      <dgm:t>
        <a:bodyPr/>
        <a:lstStyle/>
        <a:p>
          <a:pPr>
            <a:lnSpc>
              <a:spcPct val="100000"/>
            </a:lnSpc>
            <a:spcBef>
              <a:spcPts val="0"/>
            </a:spcBef>
            <a:spcAft>
              <a:spcPts val="0"/>
            </a:spcAft>
          </a:pPr>
          <a:endParaRPr lang="en-US" sz="900"/>
        </a:p>
      </dgm:t>
    </dgm:pt>
    <dgm:pt modelId="{6ACA816A-3D36-453D-A76F-970399B58877}" type="sibTrans" cxnId="{EB41962D-70CB-4F00-B5B9-C22696000EA7}">
      <dgm:prSet/>
      <dgm:spPr/>
      <dgm:t>
        <a:bodyPr/>
        <a:lstStyle/>
        <a:p>
          <a:pPr>
            <a:lnSpc>
              <a:spcPct val="100000"/>
            </a:lnSpc>
            <a:spcBef>
              <a:spcPts val="0"/>
            </a:spcBef>
            <a:spcAft>
              <a:spcPts val="0"/>
            </a:spcAft>
          </a:pPr>
          <a:endParaRPr lang="en-US" sz="900"/>
        </a:p>
      </dgm:t>
    </dgm:pt>
    <dgm:pt modelId="{A9548182-2439-40E3-9434-34FFD0CC6A7C}">
      <dgm:prSet custT="1"/>
      <dgm:spPr/>
      <dgm:t>
        <a:bodyPr/>
        <a:lstStyle/>
        <a:p>
          <a:pPr>
            <a:lnSpc>
              <a:spcPct val="100000"/>
            </a:lnSpc>
            <a:spcBef>
              <a:spcPts val="0"/>
            </a:spcBef>
            <a:spcAft>
              <a:spcPts val="0"/>
            </a:spcAft>
          </a:pPr>
          <a:r>
            <a:rPr lang="en-US" sz="900" dirty="0"/>
            <a:t>Lisa Scott</a:t>
          </a:r>
        </a:p>
        <a:p>
          <a:pPr>
            <a:lnSpc>
              <a:spcPct val="100000"/>
            </a:lnSpc>
            <a:spcBef>
              <a:spcPts val="0"/>
            </a:spcBef>
            <a:spcAft>
              <a:spcPts val="0"/>
            </a:spcAft>
          </a:pPr>
          <a:r>
            <a:rPr lang="en-US" sz="900" dirty="0"/>
            <a:t>Purchasing Specialist</a:t>
          </a:r>
        </a:p>
      </dgm:t>
    </dgm:pt>
    <dgm:pt modelId="{46B36245-562A-403C-B51C-92F608AC4066}" type="parTrans" cxnId="{638AF315-53ED-4890-93FC-1FA81618887C}">
      <dgm:prSet/>
      <dgm:spPr/>
      <dgm:t>
        <a:bodyPr/>
        <a:lstStyle/>
        <a:p>
          <a:pPr>
            <a:lnSpc>
              <a:spcPct val="100000"/>
            </a:lnSpc>
            <a:spcBef>
              <a:spcPts val="0"/>
            </a:spcBef>
            <a:spcAft>
              <a:spcPts val="0"/>
            </a:spcAft>
          </a:pPr>
          <a:endParaRPr lang="en-US" sz="900"/>
        </a:p>
      </dgm:t>
    </dgm:pt>
    <dgm:pt modelId="{D6CFC073-BA85-4CB4-9BF5-006F0C3409BB}" type="sibTrans" cxnId="{638AF315-53ED-4890-93FC-1FA81618887C}">
      <dgm:prSet/>
      <dgm:spPr/>
      <dgm:t>
        <a:bodyPr/>
        <a:lstStyle/>
        <a:p>
          <a:pPr>
            <a:lnSpc>
              <a:spcPct val="100000"/>
            </a:lnSpc>
            <a:spcBef>
              <a:spcPts val="0"/>
            </a:spcBef>
            <a:spcAft>
              <a:spcPts val="0"/>
            </a:spcAft>
          </a:pPr>
          <a:endParaRPr lang="en-US" sz="900"/>
        </a:p>
      </dgm:t>
    </dgm:pt>
    <dgm:pt modelId="{2B7560CE-2BAE-42C8-A4B2-6AD8876F96CA}">
      <dgm:prSet custT="1"/>
      <dgm:spPr/>
      <dgm:t>
        <a:bodyPr/>
        <a:lstStyle/>
        <a:p>
          <a:pPr>
            <a:lnSpc>
              <a:spcPct val="100000"/>
            </a:lnSpc>
            <a:spcBef>
              <a:spcPts val="0"/>
            </a:spcBef>
            <a:spcAft>
              <a:spcPts val="0"/>
            </a:spcAft>
          </a:pPr>
          <a:r>
            <a:rPr lang="en-US" sz="900" dirty="0"/>
            <a:t>Eunita Wade</a:t>
          </a:r>
        </a:p>
        <a:p>
          <a:pPr>
            <a:lnSpc>
              <a:spcPct val="100000"/>
            </a:lnSpc>
            <a:spcBef>
              <a:spcPts val="0"/>
            </a:spcBef>
            <a:spcAft>
              <a:spcPts val="0"/>
            </a:spcAft>
          </a:pPr>
          <a:r>
            <a:rPr lang="en-US" sz="900" dirty="0"/>
            <a:t>Assistant Purchasing Agent</a:t>
          </a:r>
        </a:p>
      </dgm:t>
    </dgm:pt>
    <dgm:pt modelId="{B4D7CCFA-26ED-4202-9549-D4D9D094AE34}" type="parTrans" cxnId="{FF56E343-6363-43DB-9164-76FE0FCA8531}">
      <dgm:prSet/>
      <dgm:spPr/>
      <dgm:t>
        <a:bodyPr/>
        <a:lstStyle/>
        <a:p>
          <a:pPr>
            <a:lnSpc>
              <a:spcPct val="100000"/>
            </a:lnSpc>
            <a:spcBef>
              <a:spcPts val="0"/>
            </a:spcBef>
            <a:spcAft>
              <a:spcPts val="0"/>
            </a:spcAft>
          </a:pPr>
          <a:endParaRPr lang="en-US" sz="900"/>
        </a:p>
      </dgm:t>
    </dgm:pt>
    <dgm:pt modelId="{B1D2DF56-8738-4D5A-8256-0D598B12757C}" type="sibTrans" cxnId="{FF56E343-6363-43DB-9164-76FE0FCA8531}">
      <dgm:prSet/>
      <dgm:spPr/>
      <dgm:t>
        <a:bodyPr/>
        <a:lstStyle/>
        <a:p>
          <a:pPr>
            <a:lnSpc>
              <a:spcPct val="100000"/>
            </a:lnSpc>
            <a:spcBef>
              <a:spcPts val="0"/>
            </a:spcBef>
            <a:spcAft>
              <a:spcPts val="0"/>
            </a:spcAft>
          </a:pPr>
          <a:endParaRPr lang="en-US" sz="900"/>
        </a:p>
      </dgm:t>
    </dgm:pt>
    <dgm:pt modelId="{E84D569E-8B12-46B2-9956-6860858FD3E5}">
      <dgm:prSet custT="1"/>
      <dgm:spPr/>
      <dgm:t>
        <a:bodyPr/>
        <a:lstStyle/>
        <a:p>
          <a:pPr>
            <a:lnSpc>
              <a:spcPct val="100000"/>
            </a:lnSpc>
            <a:spcBef>
              <a:spcPts val="0"/>
            </a:spcBef>
            <a:spcAft>
              <a:spcPts val="0"/>
            </a:spcAft>
          </a:pPr>
          <a:r>
            <a:rPr lang="en-US" sz="900" dirty="0"/>
            <a:t>Gerrit VanVoorhees</a:t>
          </a:r>
        </a:p>
        <a:p>
          <a:pPr>
            <a:lnSpc>
              <a:spcPct val="100000"/>
            </a:lnSpc>
            <a:spcBef>
              <a:spcPts val="0"/>
            </a:spcBef>
            <a:spcAft>
              <a:spcPts val="0"/>
            </a:spcAft>
          </a:pPr>
          <a:r>
            <a:rPr lang="en-US" sz="900" dirty="0"/>
            <a:t>Director</a:t>
          </a:r>
        </a:p>
        <a:p>
          <a:pPr>
            <a:lnSpc>
              <a:spcPct val="100000"/>
            </a:lnSpc>
            <a:spcBef>
              <a:spcPts val="0"/>
            </a:spcBef>
            <a:spcAft>
              <a:spcPts val="0"/>
            </a:spcAft>
          </a:pPr>
          <a:r>
            <a:rPr lang="en-US" sz="900" dirty="0"/>
            <a:t>INFORMATION TECHNOLOGY</a:t>
          </a:r>
        </a:p>
      </dgm:t>
    </dgm:pt>
    <dgm:pt modelId="{AE30CE8E-FF8B-49F2-9574-E501036553B6}" type="parTrans" cxnId="{14BF87AF-F476-4D52-B7FE-CEA1326529E8}">
      <dgm:prSet/>
      <dgm:spPr/>
      <dgm:t>
        <a:bodyPr/>
        <a:lstStyle/>
        <a:p>
          <a:pPr>
            <a:lnSpc>
              <a:spcPct val="100000"/>
            </a:lnSpc>
            <a:spcBef>
              <a:spcPts val="0"/>
            </a:spcBef>
            <a:spcAft>
              <a:spcPts val="0"/>
            </a:spcAft>
          </a:pPr>
          <a:endParaRPr lang="en-US" sz="900"/>
        </a:p>
      </dgm:t>
    </dgm:pt>
    <dgm:pt modelId="{9328F51B-44B0-475F-AD2E-29D972A76646}" type="sibTrans" cxnId="{14BF87AF-F476-4D52-B7FE-CEA1326529E8}">
      <dgm:prSet/>
      <dgm:spPr/>
      <dgm:t>
        <a:bodyPr/>
        <a:lstStyle/>
        <a:p>
          <a:pPr>
            <a:lnSpc>
              <a:spcPct val="100000"/>
            </a:lnSpc>
            <a:spcBef>
              <a:spcPts val="0"/>
            </a:spcBef>
            <a:spcAft>
              <a:spcPts val="0"/>
            </a:spcAft>
          </a:pPr>
          <a:endParaRPr lang="en-US" sz="900"/>
        </a:p>
      </dgm:t>
    </dgm:pt>
    <dgm:pt modelId="{6568A088-B36D-49A1-83E7-5A809AE6403D}">
      <dgm:prSet custT="1"/>
      <dgm:spPr/>
      <dgm:t>
        <a:bodyPr/>
        <a:lstStyle/>
        <a:p>
          <a:pPr>
            <a:lnSpc>
              <a:spcPct val="100000"/>
            </a:lnSpc>
            <a:spcBef>
              <a:spcPts val="0"/>
            </a:spcBef>
            <a:spcAft>
              <a:spcPts val="0"/>
            </a:spcAft>
          </a:pPr>
          <a:r>
            <a:rPr lang="en-US" sz="900" dirty="0"/>
            <a:t>Janet Avelsgard</a:t>
          </a:r>
        </a:p>
        <a:p>
          <a:pPr>
            <a:lnSpc>
              <a:spcPct val="100000"/>
            </a:lnSpc>
            <a:spcBef>
              <a:spcPts val="0"/>
            </a:spcBef>
            <a:spcAft>
              <a:spcPts val="0"/>
            </a:spcAft>
          </a:pPr>
          <a:r>
            <a:rPr lang="en-US" sz="900" dirty="0"/>
            <a:t>Computer Systems &amp; Network Manager</a:t>
          </a:r>
        </a:p>
      </dgm:t>
    </dgm:pt>
    <dgm:pt modelId="{A5BAC895-15C8-4767-B93B-1227132A9E6A}" type="parTrans" cxnId="{15CF70C6-DE92-411E-8832-1B80F5A6B92E}">
      <dgm:prSet/>
      <dgm:spPr/>
      <dgm:t>
        <a:bodyPr/>
        <a:lstStyle/>
        <a:p>
          <a:pPr>
            <a:lnSpc>
              <a:spcPct val="100000"/>
            </a:lnSpc>
            <a:spcBef>
              <a:spcPts val="0"/>
            </a:spcBef>
            <a:spcAft>
              <a:spcPts val="0"/>
            </a:spcAft>
          </a:pPr>
          <a:endParaRPr lang="en-US" sz="900"/>
        </a:p>
      </dgm:t>
    </dgm:pt>
    <dgm:pt modelId="{F0680F3C-9440-4578-B2B5-BCE99897B0DE}" type="sibTrans" cxnId="{15CF70C6-DE92-411E-8832-1B80F5A6B92E}">
      <dgm:prSet/>
      <dgm:spPr/>
      <dgm:t>
        <a:bodyPr/>
        <a:lstStyle/>
        <a:p>
          <a:pPr>
            <a:lnSpc>
              <a:spcPct val="100000"/>
            </a:lnSpc>
            <a:spcBef>
              <a:spcPts val="0"/>
            </a:spcBef>
            <a:spcAft>
              <a:spcPts val="0"/>
            </a:spcAft>
          </a:pPr>
          <a:endParaRPr lang="en-US" sz="900"/>
        </a:p>
      </dgm:t>
    </dgm:pt>
    <dgm:pt modelId="{AAC93BB7-E6E2-41CE-AE8C-A212123C0D4A}">
      <dgm:prSet custT="1"/>
      <dgm:spPr/>
      <dgm:t>
        <a:bodyPr/>
        <a:lstStyle/>
        <a:p>
          <a:pPr>
            <a:lnSpc>
              <a:spcPct val="100000"/>
            </a:lnSpc>
            <a:spcBef>
              <a:spcPts val="0"/>
            </a:spcBef>
            <a:spcAft>
              <a:spcPts val="0"/>
            </a:spcAft>
          </a:pPr>
          <a:r>
            <a:rPr lang="en-US" sz="900" dirty="0"/>
            <a:t>Sang Nuygen</a:t>
          </a:r>
        </a:p>
        <a:p>
          <a:pPr>
            <a:lnSpc>
              <a:spcPct val="100000"/>
            </a:lnSpc>
            <a:spcBef>
              <a:spcPts val="0"/>
            </a:spcBef>
            <a:spcAft>
              <a:spcPts val="0"/>
            </a:spcAft>
          </a:pPr>
          <a:r>
            <a:rPr lang="en-US" sz="900" dirty="0"/>
            <a:t>Network Support Specialist</a:t>
          </a:r>
        </a:p>
      </dgm:t>
    </dgm:pt>
    <dgm:pt modelId="{FD290D31-75BC-42A2-A46A-AB08CF770E7A}" type="parTrans" cxnId="{081DF28D-A360-4600-AF0F-89A180A8EDE5}">
      <dgm:prSet/>
      <dgm:spPr/>
      <dgm:t>
        <a:bodyPr/>
        <a:lstStyle/>
        <a:p>
          <a:pPr>
            <a:lnSpc>
              <a:spcPct val="100000"/>
            </a:lnSpc>
            <a:spcBef>
              <a:spcPts val="0"/>
            </a:spcBef>
            <a:spcAft>
              <a:spcPts val="0"/>
            </a:spcAft>
          </a:pPr>
          <a:endParaRPr lang="en-US" sz="900"/>
        </a:p>
      </dgm:t>
    </dgm:pt>
    <dgm:pt modelId="{300406D6-2597-4F14-9A48-C5563793D02B}" type="sibTrans" cxnId="{081DF28D-A360-4600-AF0F-89A180A8EDE5}">
      <dgm:prSet/>
      <dgm:spPr/>
      <dgm:t>
        <a:bodyPr/>
        <a:lstStyle/>
        <a:p>
          <a:pPr>
            <a:lnSpc>
              <a:spcPct val="100000"/>
            </a:lnSpc>
            <a:spcBef>
              <a:spcPts val="0"/>
            </a:spcBef>
            <a:spcAft>
              <a:spcPts val="0"/>
            </a:spcAft>
          </a:pPr>
          <a:endParaRPr lang="en-US" sz="900"/>
        </a:p>
      </dgm:t>
    </dgm:pt>
    <dgm:pt modelId="{24558F7D-446D-48F0-86F0-D8CA0C928B53}">
      <dgm:prSet custT="1"/>
      <dgm:spPr/>
      <dgm:t>
        <a:bodyPr/>
        <a:lstStyle/>
        <a:p>
          <a:pPr>
            <a:lnSpc>
              <a:spcPct val="100000"/>
            </a:lnSpc>
            <a:spcBef>
              <a:spcPts val="0"/>
            </a:spcBef>
            <a:spcAft>
              <a:spcPts val="0"/>
            </a:spcAft>
          </a:pPr>
          <a:r>
            <a:rPr lang="en-US" sz="900" dirty="0"/>
            <a:t>Vacant</a:t>
          </a:r>
        </a:p>
        <a:p>
          <a:pPr>
            <a:lnSpc>
              <a:spcPct val="100000"/>
            </a:lnSpc>
            <a:spcBef>
              <a:spcPts val="0"/>
            </a:spcBef>
            <a:spcAft>
              <a:spcPts val="0"/>
            </a:spcAft>
          </a:pPr>
          <a:r>
            <a:rPr lang="en-US" sz="900" dirty="0"/>
            <a:t>Data Analyst</a:t>
          </a:r>
        </a:p>
      </dgm:t>
    </dgm:pt>
    <dgm:pt modelId="{B128EA7D-B664-4A45-B6DA-90BC07EB3BA0}" type="parTrans" cxnId="{78AE32A4-2CD7-4B05-9574-B52A679D958E}">
      <dgm:prSet/>
      <dgm:spPr/>
      <dgm:t>
        <a:bodyPr/>
        <a:lstStyle/>
        <a:p>
          <a:pPr>
            <a:lnSpc>
              <a:spcPct val="100000"/>
            </a:lnSpc>
            <a:spcBef>
              <a:spcPts val="0"/>
            </a:spcBef>
            <a:spcAft>
              <a:spcPts val="0"/>
            </a:spcAft>
          </a:pPr>
          <a:endParaRPr lang="en-US" sz="900"/>
        </a:p>
      </dgm:t>
    </dgm:pt>
    <dgm:pt modelId="{EBDC8A70-A218-48AE-900F-9615511C11E0}" type="sibTrans" cxnId="{78AE32A4-2CD7-4B05-9574-B52A679D958E}">
      <dgm:prSet/>
      <dgm:spPr/>
      <dgm:t>
        <a:bodyPr/>
        <a:lstStyle/>
        <a:p>
          <a:pPr>
            <a:lnSpc>
              <a:spcPct val="100000"/>
            </a:lnSpc>
            <a:spcBef>
              <a:spcPts val="0"/>
            </a:spcBef>
            <a:spcAft>
              <a:spcPts val="0"/>
            </a:spcAft>
          </a:pPr>
          <a:endParaRPr lang="en-US" sz="900"/>
        </a:p>
      </dgm:t>
    </dgm:pt>
    <dgm:pt modelId="{1CF70DD2-3612-4452-975A-E50727011E68}">
      <dgm:prSet custT="1"/>
      <dgm:spPr/>
      <dgm:t>
        <a:bodyPr/>
        <a:lstStyle/>
        <a:p>
          <a:pPr>
            <a:lnSpc>
              <a:spcPct val="100000"/>
            </a:lnSpc>
            <a:spcBef>
              <a:spcPts val="0"/>
            </a:spcBef>
            <a:spcAft>
              <a:spcPts val="0"/>
            </a:spcAft>
          </a:pPr>
          <a:r>
            <a:rPr lang="en-US" sz="900" dirty="0"/>
            <a:t>Thomas Booker</a:t>
          </a:r>
        </a:p>
        <a:p>
          <a:pPr>
            <a:lnSpc>
              <a:spcPct val="100000"/>
            </a:lnSpc>
            <a:spcBef>
              <a:spcPts val="0"/>
            </a:spcBef>
            <a:spcAft>
              <a:spcPts val="0"/>
            </a:spcAft>
          </a:pPr>
          <a:r>
            <a:rPr lang="en-US" sz="900" dirty="0"/>
            <a:t>Help Desk Coordinator</a:t>
          </a:r>
        </a:p>
      </dgm:t>
    </dgm:pt>
    <dgm:pt modelId="{BF5C1154-800A-4077-86B3-7B8F8425D9CD}" type="parTrans" cxnId="{59CBBFEA-8FB9-49C2-B425-5B8E7B05C78D}">
      <dgm:prSet/>
      <dgm:spPr/>
      <dgm:t>
        <a:bodyPr/>
        <a:lstStyle/>
        <a:p>
          <a:pPr>
            <a:lnSpc>
              <a:spcPct val="100000"/>
            </a:lnSpc>
            <a:spcBef>
              <a:spcPts val="0"/>
            </a:spcBef>
            <a:spcAft>
              <a:spcPts val="0"/>
            </a:spcAft>
          </a:pPr>
          <a:endParaRPr lang="en-US" sz="900"/>
        </a:p>
      </dgm:t>
    </dgm:pt>
    <dgm:pt modelId="{8BA299C2-8573-44BC-B038-E44EEF284A7E}" type="sibTrans" cxnId="{59CBBFEA-8FB9-49C2-B425-5B8E7B05C78D}">
      <dgm:prSet/>
      <dgm:spPr/>
      <dgm:t>
        <a:bodyPr/>
        <a:lstStyle/>
        <a:p>
          <a:pPr>
            <a:lnSpc>
              <a:spcPct val="100000"/>
            </a:lnSpc>
            <a:spcBef>
              <a:spcPts val="0"/>
            </a:spcBef>
            <a:spcAft>
              <a:spcPts val="0"/>
            </a:spcAft>
          </a:pPr>
          <a:endParaRPr lang="en-US" sz="900"/>
        </a:p>
      </dgm:t>
    </dgm:pt>
    <dgm:pt modelId="{D049932F-665B-4F45-8B54-E7D987B4575D}">
      <dgm:prSet custT="1"/>
      <dgm:spPr/>
      <dgm:t>
        <a:bodyPr/>
        <a:lstStyle/>
        <a:p>
          <a:pPr>
            <a:lnSpc>
              <a:spcPct val="100000"/>
            </a:lnSpc>
            <a:spcBef>
              <a:spcPts val="0"/>
            </a:spcBef>
            <a:spcAft>
              <a:spcPts val="0"/>
            </a:spcAft>
          </a:pPr>
          <a:r>
            <a:rPr lang="en-US" sz="900" dirty="0"/>
            <a:t>TBD</a:t>
          </a:r>
        </a:p>
        <a:p>
          <a:pPr>
            <a:lnSpc>
              <a:spcPct val="100000"/>
            </a:lnSpc>
            <a:spcBef>
              <a:spcPts val="0"/>
            </a:spcBef>
            <a:spcAft>
              <a:spcPts val="0"/>
            </a:spcAft>
          </a:pPr>
          <a:r>
            <a:rPr lang="en-US" sz="900" dirty="0"/>
            <a:t>Director</a:t>
          </a:r>
        </a:p>
        <a:p>
          <a:pPr>
            <a:lnSpc>
              <a:spcPct val="100000"/>
            </a:lnSpc>
            <a:spcBef>
              <a:spcPts val="0"/>
            </a:spcBef>
            <a:spcAft>
              <a:spcPts val="0"/>
            </a:spcAft>
          </a:pPr>
          <a:r>
            <a:rPr lang="en-US" sz="900" dirty="0"/>
            <a:t>HUMAN RESOURCES</a:t>
          </a:r>
        </a:p>
      </dgm:t>
    </dgm:pt>
    <dgm:pt modelId="{1E6213FD-13A6-4638-9C6D-425F1BFC28BF}" type="parTrans" cxnId="{4A65F30C-20A6-4B52-8F05-5233ADE70037}">
      <dgm:prSet/>
      <dgm:spPr/>
      <dgm:t>
        <a:bodyPr/>
        <a:lstStyle/>
        <a:p>
          <a:pPr>
            <a:lnSpc>
              <a:spcPct val="100000"/>
            </a:lnSpc>
            <a:spcBef>
              <a:spcPts val="0"/>
            </a:spcBef>
            <a:spcAft>
              <a:spcPts val="0"/>
            </a:spcAft>
          </a:pPr>
          <a:endParaRPr lang="en-US" sz="900"/>
        </a:p>
      </dgm:t>
    </dgm:pt>
    <dgm:pt modelId="{21A90FC8-0E71-4C7D-BE92-82798EF71A49}" type="sibTrans" cxnId="{4A65F30C-20A6-4B52-8F05-5233ADE70037}">
      <dgm:prSet/>
      <dgm:spPr/>
      <dgm:t>
        <a:bodyPr/>
        <a:lstStyle/>
        <a:p>
          <a:pPr>
            <a:lnSpc>
              <a:spcPct val="100000"/>
            </a:lnSpc>
            <a:spcBef>
              <a:spcPts val="0"/>
            </a:spcBef>
            <a:spcAft>
              <a:spcPts val="0"/>
            </a:spcAft>
          </a:pPr>
          <a:endParaRPr lang="en-US" sz="900"/>
        </a:p>
      </dgm:t>
    </dgm:pt>
    <dgm:pt modelId="{CC174FD8-4730-46C2-BA62-76F22586633B}">
      <dgm:prSet custT="1"/>
      <dgm:spPr/>
      <dgm:t>
        <a:bodyPr/>
        <a:lstStyle/>
        <a:p>
          <a:pPr>
            <a:lnSpc>
              <a:spcPct val="100000"/>
            </a:lnSpc>
            <a:spcBef>
              <a:spcPts val="0"/>
            </a:spcBef>
            <a:spcAft>
              <a:spcPts val="0"/>
            </a:spcAft>
          </a:pPr>
          <a:r>
            <a:rPr lang="en-US" sz="900" dirty="0"/>
            <a:t>Vacant</a:t>
          </a:r>
        </a:p>
        <a:p>
          <a:pPr>
            <a:lnSpc>
              <a:spcPct val="100000"/>
            </a:lnSpc>
            <a:spcBef>
              <a:spcPts val="0"/>
            </a:spcBef>
            <a:spcAft>
              <a:spcPts val="0"/>
            </a:spcAft>
          </a:pPr>
          <a:r>
            <a:rPr lang="en-US" sz="900" dirty="0"/>
            <a:t>Human Resources Administrator</a:t>
          </a:r>
        </a:p>
      </dgm:t>
    </dgm:pt>
    <dgm:pt modelId="{0DB495BD-FBA4-4ED2-B7D4-0015BC47F8AA}" type="parTrans" cxnId="{3F37F534-E6A2-4585-866E-ACFF9B8030AD}">
      <dgm:prSet/>
      <dgm:spPr/>
      <dgm:t>
        <a:bodyPr/>
        <a:lstStyle/>
        <a:p>
          <a:pPr>
            <a:lnSpc>
              <a:spcPct val="100000"/>
            </a:lnSpc>
            <a:spcBef>
              <a:spcPts val="0"/>
            </a:spcBef>
            <a:spcAft>
              <a:spcPts val="0"/>
            </a:spcAft>
          </a:pPr>
          <a:endParaRPr lang="en-US" sz="900"/>
        </a:p>
      </dgm:t>
    </dgm:pt>
    <dgm:pt modelId="{B3A96BF0-8A74-469E-B820-89A74FB43385}" type="sibTrans" cxnId="{3F37F534-E6A2-4585-866E-ACFF9B8030AD}">
      <dgm:prSet/>
      <dgm:spPr/>
      <dgm:t>
        <a:bodyPr/>
        <a:lstStyle/>
        <a:p>
          <a:pPr>
            <a:lnSpc>
              <a:spcPct val="100000"/>
            </a:lnSpc>
            <a:spcBef>
              <a:spcPts val="0"/>
            </a:spcBef>
            <a:spcAft>
              <a:spcPts val="0"/>
            </a:spcAft>
          </a:pPr>
          <a:endParaRPr lang="en-US" sz="900"/>
        </a:p>
      </dgm:t>
    </dgm:pt>
    <dgm:pt modelId="{6E44C0E0-0586-4259-A622-04668CA335D0}">
      <dgm:prSet custT="1"/>
      <dgm:spPr/>
      <dgm:t>
        <a:bodyPr/>
        <a:lstStyle/>
        <a:p>
          <a:pPr>
            <a:lnSpc>
              <a:spcPct val="100000"/>
            </a:lnSpc>
            <a:spcBef>
              <a:spcPts val="0"/>
            </a:spcBef>
            <a:spcAft>
              <a:spcPts val="0"/>
            </a:spcAft>
          </a:pPr>
          <a:r>
            <a:rPr lang="en-US" sz="900" dirty="0"/>
            <a:t>Kimberly Robinson</a:t>
          </a:r>
        </a:p>
        <a:p>
          <a:pPr>
            <a:lnSpc>
              <a:spcPct val="100000"/>
            </a:lnSpc>
            <a:spcBef>
              <a:spcPts val="0"/>
            </a:spcBef>
            <a:spcAft>
              <a:spcPts val="0"/>
            </a:spcAft>
          </a:pPr>
          <a:r>
            <a:rPr lang="en-US" sz="900" dirty="0"/>
            <a:t>Human Resources Administrator</a:t>
          </a:r>
        </a:p>
      </dgm:t>
    </dgm:pt>
    <dgm:pt modelId="{9AF49154-F769-49EE-94FB-99E1A7FB0A3D}" type="parTrans" cxnId="{3E882D1F-A7FF-45F1-9E73-6DEB9D75284D}">
      <dgm:prSet/>
      <dgm:spPr/>
      <dgm:t>
        <a:bodyPr/>
        <a:lstStyle/>
        <a:p>
          <a:pPr>
            <a:lnSpc>
              <a:spcPct val="100000"/>
            </a:lnSpc>
            <a:spcBef>
              <a:spcPts val="0"/>
            </a:spcBef>
            <a:spcAft>
              <a:spcPts val="0"/>
            </a:spcAft>
          </a:pPr>
          <a:endParaRPr lang="en-US" sz="900"/>
        </a:p>
      </dgm:t>
    </dgm:pt>
    <dgm:pt modelId="{87D8789B-C08C-46B0-9CB5-B90D3895B866}" type="sibTrans" cxnId="{3E882D1F-A7FF-45F1-9E73-6DEB9D75284D}">
      <dgm:prSet/>
      <dgm:spPr/>
      <dgm:t>
        <a:bodyPr/>
        <a:lstStyle/>
        <a:p>
          <a:pPr>
            <a:lnSpc>
              <a:spcPct val="100000"/>
            </a:lnSpc>
            <a:spcBef>
              <a:spcPts val="0"/>
            </a:spcBef>
            <a:spcAft>
              <a:spcPts val="0"/>
            </a:spcAft>
          </a:pPr>
          <a:endParaRPr lang="en-US" sz="900"/>
        </a:p>
      </dgm:t>
    </dgm:pt>
    <dgm:pt modelId="{B25505D8-3BE3-43D7-A4C9-7C4A9656F54A}">
      <dgm:prSet custT="1"/>
      <dgm:spPr/>
      <dgm:t>
        <a:bodyPr/>
        <a:lstStyle/>
        <a:p>
          <a:pPr>
            <a:lnSpc>
              <a:spcPct val="100000"/>
            </a:lnSpc>
            <a:spcBef>
              <a:spcPts val="0"/>
            </a:spcBef>
            <a:spcAft>
              <a:spcPts val="0"/>
            </a:spcAft>
          </a:pPr>
          <a:r>
            <a:rPr lang="en-US" sz="900" dirty="0"/>
            <a:t>Antoinette Hopkin</a:t>
          </a:r>
        </a:p>
        <a:p>
          <a:pPr>
            <a:lnSpc>
              <a:spcPct val="100000"/>
            </a:lnSpc>
            <a:spcBef>
              <a:spcPts val="0"/>
            </a:spcBef>
            <a:spcAft>
              <a:spcPts val="0"/>
            </a:spcAft>
          </a:pPr>
          <a:r>
            <a:rPr lang="en-US" sz="900" dirty="0"/>
            <a:t>Human Resources Technician</a:t>
          </a:r>
        </a:p>
      </dgm:t>
    </dgm:pt>
    <dgm:pt modelId="{477D07F7-40E6-4F59-821F-B6F1AD5EB176}" type="parTrans" cxnId="{E900FE45-F07E-4AC0-9350-469DCB7E386F}">
      <dgm:prSet/>
      <dgm:spPr/>
      <dgm:t>
        <a:bodyPr/>
        <a:lstStyle/>
        <a:p>
          <a:pPr>
            <a:lnSpc>
              <a:spcPct val="100000"/>
            </a:lnSpc>
            <a:spcBef>
              <a:spcPts val="0"/>
            </a:spcBef>
            <a:spcAft>
              <a:spcPts val="0"/>
            </a:spcAft>
          </a:pPr>
          <a:endParaRPr lang="en-US" sz="900"/>
        </a:p>
      </dgm:t>
    </dgm:pt>
    <dgm:pt modelId="{D1151707-403D-4403-A517-2D02A2B9E687}" type="sibTrans" cxnId="{E900FE45-F07E-4AC0-9350-469DCB7E386F}">
      <dgm:prSet/>
      <dgm:spPr/>
      <dgm:t>
        <a:bodyPr/>
        <a:lstStyle/>
        <a:p>
          <a:pPr>
            <a:lnSpc>
              <a:spcPct val="100000"/>
            </a:lnSpc>
            <a:spcBef>
              <a:spcPts val="0"/>
            </a:spcBef>
            <a:spcAft>
              <a:spcPts val="0"/>
            </a:spcAft>
          </a:pPr>
          <a:endParaRPr lang="en-US" sz="900"/>
        </a:p>
      </dgm:t>
    </dgm:pt>
    <dgm:pt modelId="{B1B5CA12-A042-4B54-A89B-2968BFF6812C}">
      <dgm:prSet custT="1"/>
      <dgm:spPr/>
      <dgm:t>
        <a:bodyPr/>
        <a:lstStyle/>
        <a:p>
          <a:pPr>
            <a:lnSpc>
              <a:spcPct val="100000"/>
            </a:lnSpc>
            <a:spcBef>
              <a:spcPts val="0"/>
            </a:spcBef>
            <a:spcAft>
              <a:spcPts val="0"/>
            </a:spcAft>
          </a:pPr>
          <a:r>
            <a:rPr lang="en-US" sz="900" dirty="0"/>
            <a:t>Accountant Grants Accountant</a:t>
          </a:r>
        </a:p>
      </dgm:t>
    </dgm:pt>
    <dgm:pt modelId="{236C1F54-BB35-4EFF-8A45-4DBE133AB499}" type="parTrans" cxnId="{9A579653-79B6-4D3D-862A-053A00372B2C}">
      <dgm:prSet/>
      <dgm:spPr/>
      <dgm:t>
        <a:bodyPr/>
        <a:lstStyle/>
        <a:p>
          <a:pPr>
            <a:lnSpc>
              <a:spcPct val="100000"/>
            </a:lnSpc>
            <a:spcBef>
              <a:spcPts val="0"/>
            </a:spcBef>
            <a:spcAft>
              <a:spcPts val="0"/>
            </a:spcAft>
          </a:pPr>
          <a:endParaRPr lang="en-US" sz="900"/>
        </a:p>
      </dgm:t>
    </dgm:pt>
    <dgm:pt modelId="{ABE03765-5785-4F0E-B9A9-3A2DBD691339}" type="sibTrans" cxnId="{9A579653-79B6-4D3D-862A-053A00372B2C}">
      <dgm:prSet/>
      <dgm:spPr/>
      <dgm:t>
        <a:bodyPr/>
        <a:lstStyle/>
        <a:p>
          <a:pPr>
            <a:lnSpc>
              <a:spcPct val="100000"/>
            </a:lnSpc>
            <a:spcBef>
              <a:spcPts val="0"/>
            </a:spcBef>
            <a:spcAft>
              <a:spcPts val="0"/>
            </a:spcAft>
          </a:pPr>
          <a:endParaRPr lang="en-US" sz="900"/>
        </a:p>
      </dgm:t>
    </dgm:pt>
    <dgm:pt modelId="{A2C851D9-4342-4701-9701-EDE41E5C9769}" type="asst">
      <dgm:prSet custT="1"/>
      <dgm:spPr/>
      <dgm:t>
        <a:bodyPr/>
        <a:lstStyle/>
        <a:p>
          <a:pPr>
            <a:lnSpc>
              <a:spcPct val="100000"/>
            </a:lnSpc>
            <a:spcBef>
              <a:spcPts val="0"/>
            </a:spcBef>
            <a:spcAft>
              <a:spcPts val="0"/>
            </a:spcAft>
          </a:pPr>
          <a:r>
            <a:rPr lang="en-US" sz="900" dirty="0"/>
            <a:t>Executive Assistant</a:t>
          </a:r>
        </a:p>
      </dgm:t>
    </dgm:pt>
    <dgm:pt modelId="{D607713A-5400-4F94-9394-2A6BB8C4CFF5}" type="parTrans" cxnId="{646124C2-B14B-4045-AC9C-0DF5D34688AA}">
      <dgm:prSet/>
      <dgm:spPr/>
      <dgm:t>
        <a:bodyPr/>
        <a:lstStyle/>
        <a:p>
          <a:pPr>
            <a:lnSpc>
              <a:spcPct val="100000"/>
            </a:lnSpc>
            <a:spcBef>
              <a:spcPts val="0"/>
            </a:spcBef>
            <a:spcAft>
              <a:spcPts val="0"/>
            </a:spcAft>
          </a:pPr>
          <a:endParaRPr lang="en-US" sz="900"/>
        </a:p>
      </dgm:t>
    </dgm:pt>
    <dgm:pt modelId="{FEBD46DE-9CD0-42AA-988F-FF0DEF46EB93}" type="sibTrans" cxnId="{646124C2-B14B-4045-AC9C-0DF5D34688AA}">
      <dgm:prSet/>
      <dgm:spPr/>
      <dgm:t>
        <a:bodyPr/>
        <a:lstStyle/>
        <a:p>
          <a:pPr>
            <a:lnSpc>
              <a:spcPct val="100000"/>
            </a:lnSpc>
            <a:spcBef>
              <a:spcPts val="0"/>
            </a:spcBef>
            <a:spcAft>
              <a:spcPts val="0"/>
            </a:spcAft>
          </a:pPr>
          <a:endParaRPr lang="en-US" sz="900"/>
        </a:p>
      </dgm:t>
    </dgm:pt>
    <dgm:pt modelId="{EC2F39F4-1BFB-4BE3-B08C-6976D1845303}">
      <dgm:prSet custT="1"/>
      <dgm:spPr/>
      <dgm:t>
        <a:bodyPr/>
        <a:lstStyle/>
        <a:p>
          <a:pPr>
            <a:lnSpc>
              <a:spcPct val="100000"/>
            </a:lnSpc>
            <a:spcBef>
              <a:spcPts val="0"/>
            </a:spcBef>
            <a:spcAft>
              <a:spcPts val="0"/>
            </a:spcAft>
          </a:pPr>
          <a:r>
            <a:rPr lang="en-US" sz="900" dirty="0"/>
            <a:t>Terrance Arrington</a:t>
          </a:r>
        </a:p>
        <a:p>
          <a:pPr>
            <a:lnSpc>
              <a:spcPct val="100000"/>
            </a:lnSpc>
            <a:spcBef>
              <a:spcPts val="0"/>
            </a:spcBef>
            <a:spcAft>
              <a:spcPts val="0"/>
            </a:spcAft>
          </a:pPr>
          <a:r>
            <a:rPr lang="en-US" sz="900" dirty="0"/>
            <a:t>Director</a:t>
          </a:r>
        </a:p>
        <a:p>
          <a:pPr>
            <a:lnSpc>
              <a:spcPct val="100000"/>
            </a:lnSpc>
            <a:spcBef>
              <a:spcPts val="0"/>
            </a:spcBef>
            <a:spcAft>
              <a:spcPts val="0"/>
            </a:spcAft>
          </a:pPr>
          <a:r>
            <a:rPr lang="en-US" sz="900" dirty="0"/>
            <a:t>BILLING &amp; COLLECTIONS</a:t>
          </a:r>
        </a:p>
      </dgm:t>
    </dgm:pt>
    <dgm:pt modelId="{0E4F8D22-B1AD-4877-BDFE-1859828E7CCA}" type="parTrans" cxnId="{8FCD92B5-E2C4-44ED-B33C-1B31CD7FA49D}">
      <dgm:prSet/>
      <dgm:spPr/>
      <dgm:t>
        <a:bodyPr/>
        <a:lstStyle/>
        <a:p>
          <a:pPr>
            <a:lnSpc>
              <a:spcPct val="100000"/>
            </a:lnSpc>
            <a:spcBef>
              <a:spcPts val="0"/>
            </a:spcBef>
            <a:spcAft>
              <a:spcPts val="0"/>
            </a:spcAft>
          </a:pPr>
          <a:endParaRPr lang="en-US" sz="900"/>
        </a:p>
      </dgm:t>
    </dgm:pt>
    <dgm:pt modelId="{6773BA71-15F3-4482-9DE5-192F20DD0087}" type="sibTrans" cxnId="{8FCD92B5-E2C4-44ED-B33C-1B31CD7FA49D}">
      <dgm:prSet/>
      <dgm:spPr/>
      <dgm:t>
        <a:bodyPr/>
        <a:lstStyle/>
        <a:p>
          <a:pPr>
            <a:lnSpc>
              <a:spcPct val="100000"/>
            </a:lnSpc>
            <a:spcBef>
              <a:spcPts val="0"/>
            </a:spcBef>
            <a:spcAft>
              <a:spcPts val="0"/>
            </a:spcAft>
          </a:pPr>
          <a:endParaRPr lang="en-US" sz="900"/>
        </a:p>
      </dgm:t>
    </dgm:pt>
    <dgm:pt modelId="{1F082F70-ABCB-46FB-BAF8-2C29AF9878FF}">
      <dgm:prSet custT="1"/>
      <dgm:spPr/>
      <dgm:t>
        <a:bodyPr/>
        <a:lstStyle/>
        <a:p>
          <a:pPr>
            <a:lnSpc>
              <a:spcPct val="100000"/>
            </a:lnSpc>
            <a:spcBef>
              <a:spcPts val="0"/>
            </a:spcBef>
            <a:spcAft>
              <a:spcPts val="0"/>
            </a:spcAft>
          </a:pPr>
          <a:r>
            <a:rPr lang="en-US" sz="900" dirty="0"/>
            <a:t>Customer Services Supervisor</a:t>
          </a:r>
        </a:p>
      </dgm:t>
    </dgm:pt>
    <dgm:pt modelId="{6E6021BD-337F-4152-9A93-9C25060D9F5C}" type="parTrans" cxnId="{2E0C4832-9F6E-4147-9DF6-06E161D905D5}">
      <dgm:prSet/>
      <dgm:spPr/>
      <dgm:t>
        <a:bodyPr/>
        <a:lstStyle/>
        <a:p>
          <a:pPr>
            <a:lnSpc>
              <a:spcPct val="100000"/>
            </a:lnSpc>
            <a:spcBef>
              <a:spcPts val="0"/>
            </a:spcBef>
            <a:spcAft>
              <a:spcPts val="0"/>
            </a:spcAft>
          </a:pPr>
          <a:endParaRPr lang="en-US" sz="900"/>
        </a:p>
      </dgm:t>
    </dgm:pt>
    <dgm:pt modelId="{965F588C-159B-43D0-8D76-7FE35F2455E9}" type="sibTrans" cxnId="{2E0C4832-9F6E-4147-9DF6-06E161D905D5}">
      <dgm:prSet/>
      <dgm:spPr/>
      <dgm:t>
        <a:bodyPr/>
        <a:lstStyle/>
        <a:p>
          <a:pPr>
            <a:lnSpc>
              <a:spcPct val="100000"/>
            </a:lnSpc>
            <a:spcBef>
              <a:spcPts val="0"/>
            </a:spcBef>
            <a:spcAft>
              <a:spcPts val="0"/>
            </a:spcAft>
          </a:pPr>
          <a:endParaRPr lang="en-US" sz="900"/>
        </a:p>
      </dgm:t>
    </dgm:pt>
    <dgm:pt modelId="{B25EAF1F-61E5-45E2-AC88-66ACEE24987B}">
      <dgm:prSet custT="1"/>
      <dgm:spPr/>
      <dgm:t>
        <a:bodyPr/>
        <a:lstStyle/>
        <a:p>
          <a:pPr>
            <a:lnSpc>
              <a:spcPct val="100000"/>
            </a:lnSpc>
            <a:spcBef>
              <a:spcPts val="0"/>
            </a:spcBef>
            <a:spcAft>
              <a:spcPts val="0"/>
            </a:spcAft>
          </a:pPr>
          <a:r>
            <a:rPr lang="en-US" sz="900" dirty="0"/>
            <a:t>Customer Services Representatives</a:t>
          </a:r>
        </a:p>
      </dgm:t>
    </dgm:pt>
    <dgm:pt modelId="{86B28A80-A860-4DF3-9B7C-E7109FA4C87A}" type="parTrans" cxnId="{53F997C7-59E6-4E16-8967-71AB4E10AE33}">
      <dgm:prSet/>
      <dgm:spPr/>
      <dgm:t>
        <a:bodyPr/>
        <a:lstStyle/>
        <a:p>
          <a:pPr>
            <a:lnSpc>
              <a:spcPct val="100000"/>
            </a:lnSpc>
            <a:spcBef>
              <a:spcPts val="0"/>
            </a:spcBef>
            <a:spcAft>
              <a:spcPts val="0"/>
            </a:spcAft>
          </a:pPr>
          <a:endParaRPr lang="en-US" sz="900"/>
        </a:p>
      </dgm:t>
    </dgm:pt>
    <dgm:pt modelId="{155AC81E-50D1-4B57-99CA-59D7A6C5DF67}" type="sibTrans" cxnId="{53F997C7-59E6-4E16-8967-71AB4E10AE33}">
      <dgm:prSet/>
      <dgm:spPr/>
      <dgm:t>
        <a:bodyPr/>
        <a:lstStyle/>
        <a:p>
          <a:pPr>
            <a:lnSpc>
              <a:spcPct val="100000"/>
            </a:lnSpc>
            <a:spcBef>
              <a:spcPts val="0"/>
            </a:spcBef>
            <a:spcAft>
              <a:spcPts val="0"/>
            </a:spcAft>
          </a:pPr>
          <a:endParaRPr lang="en-US" sz="900"/>
        </a:p>
      </dgm:t>
    </dgm:pt>
    <dgm:pt modelId="{7E5D9D2F-86E4-497E-B098-681F1CAA18C5}">
      <dgm:prSet custT="1"/>
      <dgm:spPr/>
      <dgm:t>
        <a:bodyPr/>
        <a:lstStyle/>
        <a:p>
          <a:pPr>
            <a:lnSpc>
              <a:spcPct val="100000"/>
            </a:lnSpc>
            <a:spcBef>
              <a:spcPts val="0"/>
            </a:spcBef>
            <a:spcAft>
              <a:spcPts val="0"/>
            </a:spcAft>
          </a:pPr>
          <a:r>
            <a:rPr lang="en-US" sz="900" dirty="0"/>
            <a:t>Customer Services Representative</a:t>
          </a:r>
        </a:p>
      </dgm:t>
    </dgm:pt>
    <dgm:pt modelId="{29070179-AB80-4F86-80E6-9DF358EA0402}" type="parTrans" cxnId="{9633A5BA-B58B-46ED-BEEC-C8ABBC9B5328}">
      <dgm:prSet/>
      <dgm:spPr/>
      <dgm:t>
        <a:bodyPr/>
        <a:lstStyle/>
        <a:p>
          <a:pPr>
            <a:lnSpc>
              <a:spcPct val="100000"/>
            </a:lnSpc>
            <a:spcBef>
              <a:spcPts val="0"/>
            </a:spcBef>
            <a:spcAft>
              <a:spcPts val="0"/>
            </a:spcAft>
          </a:pPr>
          <a:endParaRPr lang="en-US" sz="900"/>
        </a:p>
      </dgm:t>
    </dgm:pt>
    <dgm:pt modelId="{995B7AF3-C584-41C5-B61A-10E57404998C}" type="sibTrans" cxnId="{9633A5BA-B58B-46ED-BEEC-C8ABBC9B5328}">
      <dgm:prSet/>
      <dgm:spPr/>
      <dgm:t>
        <a:bodyPr/>
        <a:lstStyle/>
        <a:p>
          <a:pPr>
            <a:lnSpc>
              <a:spcPct val="100000"/>
            </a:lnSpc>
            <a:spcBef>
              <a:spcPts val="0"/>
            </a:spcBef>
            <a:spcAft>
              <a:spcPts val="0"/>
            </a:spcAft>
          </a:pPr>
          <a:endParaRPr lang="en-US" sz="900"/>
        </a:p>
      </dgm:t>
    </dgm:pt>
    <dgm:pt modelId="{2EE49D3A-7BF0-43BE-B8BF-13521F1A578F}">
      <dgm:prSet custT="1"/>
      <dgm:spPr/>
      <dgm:t>
        <a:bodyPr/>
        <a:lstStyle/>
        <a:p>
          <a:pPr>
            <a:lnSpc>
              <a:spcPct val="100000"/>
            </a:lnSpc>
            <a:spcBef>
              <a:spcPts val="0"/>
            </a:spcBef>
            <a:spcAft>
              <a:spcPts val="0"/>
            </a:spcAft>
          </a:pPr>
          <a:r>
            <a:rPr lang="en-US" sz="900" dirty="0"/>
            <a:t>Customer Services Representatives</a:t>
          </a:r>
        </a:p>
      </dgm:t>
    </dgm:pt>
    <dgm:pt modelId="{0969364E-9736-407F-8F95-A09A2C4E3B53}" type="parTrans" cxnId="{3AE88CF8-4284-4978-B9F2-E2529D3241F3}">
      <dgm:prSet/>
      <dgm:spPr/>
      <dgm:t>
        <a:bodyPr/>
        <a:lstStyle/>
        <a:p>
          <a:pPr>
            <a:lnSpc>
              <a:spcPct val="100000"/>
            </a:lnSpc>
            <a:spcBef>
              <a:spcPts val="0"/>
            </a:spcBef>
            <a:spcAft>
              <a:spcPts val="0"/>
            </a:spcAft>
          </a:pPr>
          <a:endParaRPr lang="en-US" sz="900"/>
        </a:p>
      </dgm:t>
    </dgm:pt>
    <dgm:pt modelId="{B8018D67-1A5E-42CA-9EA3-B6F373320F23}" type="sibTrans" cxnId="{3AE88CF8-4284-4978-B9F2-E2529D3241F3}">
      <dgm:prSet/>
      <dgm:spPr/>
      <dgm:t>
        <a:bodyPr/>
        <a:lstStyle/>
        <a:p>
          <a:pPr>
            <a:lnSpc>
              <a:spcPct val="100000"/>
            </a:lnSpc>
            <a:spcBef>
              <a:spcPts val="0"/>
            </a:spcBef>
            <a:spcAft>
              <a:spcPts val="0"/>
            </a:spcAft>
          </a:pPr>
          <a:endParaRPr lang="en-US" sz="900"/>
        </a:p>
      </dgm:t>
    </dgm:pt>
    <dgm:pt modelId="{99CB8B39-2029-4B67-BDEA-D18CD4E73C91}">
      <dgm:prSet custT="1"/>
      <dgm:spPr/>
      <dgm:t>
        <a:bodyPr/>
        <a:lstStyle/>
        <a:p>
          <a:pPr>
            <a:lnSpc>
              <a:spcPct val="100000"/>
            </a:lnSpc>
            <a:spcBef>
              <a:spcPts val="0"/>
            </a:spcBef>
            <a:spcAft>
              <a:spcPts val="0"/>
            </a:spcAft>
          </a:pPr>
          <a:r>
            <a:rPr lang="en-US" sz="900" dirty="0"/>
            <a:t>Customer Services Representative</a:t>
          </a:r>
        </a:p>
      </dgm:t>
    </dgm:pt>
    <dgm:pt modelId="{31C7FC92-0A57-428B-A775-97054AA16412}" type="parTrans" cxnId="{DB8DC453-B16A-4F8A-9E11-506656CD99E7}">
      <dgm:prSet/>
      <dgm:spPr/>
      <dgm:t>
        <a:bodyPr/>
        <a:lstStyle/>
        <a:p>
          <a:pPr>
            <a:lnSpc>
              <a:spcPct val="100000"/>
            </a:lnSpc>
            <a:spcBef>
              <a:spcPts val="0"/>
            </a:spcBef>
            <a:spcAft>
              <a:spcPts val="0"/>
            </a:spcAft>
          </a:pPr>
          <a:endParaRPr lang="en-US" sz="900"/>
        </a:p>
      </dgm:t>
    </dgm:pt>
    <dgm:pt modelId="{C0AB0FDF-8F79-4ACD-9117-748A8DF332DE}" type="sibTrans" cxnId="{DB8DC453-B16A-4F8A-9E11-506656CD99E7}">
      <dgm:prSet/>
      <dgm:spPr/>
      <dgm:t>
        <a:bodyPr/>
        <a:lstStyle/>
        <a:p>
          <a:pPr>
            <a:lnSpc>
              <a:spcPct val="100000"/>
            </a:lnSpc>
            <a:spcBef>
              <a:spcPts val="0"/>
            </a:spcBef>
            <a:spcAft>
              <a:spcPts val="0"/>
            </a:spcAft>
          </a:pPr>
          <a:endParaRPr lang="en-US" sz="900"/>
        </a:p>
      </dgm:t>
    </dgm:pt>
    <dgm:pt modelId="{06F14E4C-3015-4DCC-8900-2B62DB1FAF48}">
      <dgm:prSet custT="1"/>
      <dgm:spPr/>
      <dgm:t>
        <a:bodyPr/>
        <a:lstStyle/>
        <a:p>
          <a:pPr>
            <a:lnSpc>
              <a:spcPct val="100000"/>
            </a:lnSpc>
            <a:spcBef>
              <a:spcPts val="0"/>
            </a:spcBef>
            <a:spcAft>
              <a:spcPts val="0"/>
            </a:spcAft>
          </a:pPr>
          <a:r>
            <a:rPr lang="en-US" sz="900" dirty="0"/>
            <a:t>Customer Services Representatives</a:t>
          </a:r>
        </a:p>
      </dgm:t>
    </dgm:pt>
    <dgm:pt modelId="{20E0BFFA-D873-4635-8FE4-DE5EE8E7CAAB}" type="parTrans" cxnId="{588B9A2E-0188-4D7D-9ADD-E33F5C2CC327}">
      <dgm:prSet/>
      <dgm:spPr/>
      <dgm:t>
        <a:bodyPr/>
        <a:lstStyle/>
        <a:p>
          <a:pPr>
            <a:lnSpc>
              <a:spcPct val="100000"/>
            </a:lnSpc>
            <a:spcBef>
              <a:spcPts val="0"/>
            </a:spcBef>
            <a:spcAft>
              <a:spcPts val="0"/>
            </a:spcAft>
          </a:pPr>
          <a:endParaRPr lang="en-US" sz="900"/>
        </a:p>
      </dgm:t>
    </dgm:pt>
    <dgm:pt modelId="{C6D040C7-84C6-4716-B0BA-0386B6792A26}" type="sibTrans" cxnId="{588B9A2E-0188-4D7D-9ADD-E33F5C2CC327}">
      <dgm:prSet/>
      <dgm:spPr/>
      <dgm:t>
        <a:bodyPr/>
        <a:lstStyle/>
        <a:p>
          <a:pPr>
            <a:lnSpc>
              <a:spcPct val="100000"/>
            </a:lnSpc>
            <a:spcBef>
              <a:spcPts val="0"/>
            </a:spcBef>
            <a:spcAft>
              <a:spcPts val="0"/>
            </a:spcAft>
          </a:pPr>
          <a:endParaRPr lang="en-US" sz="900"/>
        </a:p>
      </dgm:t>
    </dgm:pt>
    <dgm:pt modelId="{681FFAC7-743F-48AD-B020-960138FE68BE}">
      <dgm:prSet custT="1"/>
      <dgm:spPr/>
      <dgm:t>
        <a:bodyPr/>
        <a:lstStyle/>
        <a:p>
          <a:pPr>
            <a:lnSpc>
              <a:spcPct val="100000"/>
            </a:lnSpc>
            <a:spcBef>
              <a:spcPts val="0"/>
            </a:spcBef>
            <a:spcAft>
              <a:spcPts val="0"/>
            </a:spcAft>
          </a:pPr>
          <a:r>
            <a:rPr lang="en-US" sz="900" dirty="0"/>
            <a:t>Darlene Williams -Powell</a:t>
          </a:r>
        </a:p>
        <a:p>
          <a:pPr>
            <a:lnSpc>
              <a:spcPct val="100000"/>
            </a:lnSpc>
            <a:spcBef>
              <a:spcPts val="0"/>
            </a:spcBef>
            <a:spcAft>
              <a:spcPts val="0"/>
            </a:spcAft>
          </a:pPr>
          <a:r>
            <a:rPr lang="en-US" sz="900" dirty="0"/>
            <a:t>Account Clerk I</a:t>
          </a:r>
        </a:p>
      </dgm:t>
    </dgm:pt>
    <dgm:pt modelId="{A19B8814-944A-48AE-BFAC-E5A6696907DC}" type="parTrans" cxnId="{E11AC419-4A12-4B70-B1CD-FFD494216168}">
      <dgm:prSet/>
      <dgm:spPr/>
      <dgm:t>
        <a:bodyPr/>
        <a:lstStyle/>
        <a:p>
          <a:pPr>
            <a:lnSpc>
              <a:spcPct val="100000"/>
            </a:lnSpc>
            <a:spcBef>
              <a:spcPts val="0"/>
            </a:spcBef>
            <a:spcAft>
              <a:spcPts val="0"/>
            </a:spcAft>
          </a:pPr>
          <a:endParaRPr lang="en-US" sz="900"/>
        </a:p>
      </dgm:t>
    </dgm:pt>
    <dgm:pt modelId="{85F3C545-65FE-46C6-8FD1-B85418A32DB1}" type="sibTrans" cxnId="{E11AC419-4A12-4B70-B1CD-FFD494216168}">
      <dgm:prSet/>
      <dgm:spPr/>
      <dgm:t>
        <a:bodyPr/>
        <a:lstStyle/>
        <a:p>
          <a:pPr>
            <a:lnSpc>
              <a:spcPct val="100000"/>
            </a:lnSpc>
            <a:spcBef>
              <a:spcPts val="0"/>
            </a:spcBef>
            <a:spcAft>
              <a:spcPts val="0"/>
            </a:spcAft>
          </a:pPr>
          <a:endParaRPr lang="en-US" sz="900"/>
        </a:p>
      </dgm:t>
    </dgm:pt>
    <dgm:pt modelId="{10F58932-B8C7-42AA-9D6B-00595524A943}">
      <dgm:prSet custT="1"/>
      <dgm:spPr/>
      <dgm:t>
        <a:bodyPr/>
        <a:lstStyle/>
        <a:p>
          <a:pPr>
            <a:lnSpc>
              <a:spcPct val="100000"/>
            </a:lnSpc>
            <a:spcBef>
              <a:spcPts val="0"/>
            </a:spcBef>
            <a:spcAft>
              <a:spcPts val="0"/>
            </a:spcAft>
          </a:pPr>
          <a:r>
            <a:rPr lang="en-US" sz="900" dirty="0"/>
            <a:t>Accountant Clerk II</a:t>
          </a:r>
        </a:p>
      </dgm:t>
    </dgm:pt>
    <dgm:pt modelId="{D14CEC3E-7A07-4422-920E-F3248ADDE529}" type="parTrans" cxnId="{B8C2E6BF-2557-4A3C-BF79-C12ACC46C155}">
      <dgm:prSet/>
      <dgm:spPr/>
      <dgm:t>
        <a:bodyPr/>
        <a:lstStyle/>
        <a:p>
          <a:pPr>
            <a:lnSpc>
              <a:spcPct val="100000"/>
            </a:lnSpc>
            <a:spcBef>
              <a:spcPts val="0"/>
            </a:spcBef>
            <a:spcAft>
              <a:spcPts val="0"/>
            </a:spcAft>
          </a:pPr>
          <a:endParaRPr lang="en-US" sz="900"/>
        </a:p>
      </dgm:t>
    </dgm:pt>
    <dgm:pt modelId="{6007CC4C-E1B5-4403-9072-77E6BB270E96}" type="sibTrans" cxnId="{B8C2E6BF-2557-4A3C-BF79-C12ACC46C155}">
      <dgm:prSet/>
      <dgm:spPr/>
      <dgm:t>
        <a:bodyPr/>
        <a:lstStyle/>
        <a:p>
          <a:pPr>
            <a:lnSpc>
              <a:spcPct val="100000"/>
            </a:lnSpc>
            <a:spcBef>
              <a:spcPts val="0"/>
            </a:spcBef>
            <a:spcAft>
              <a:spcPts val="0"/>
            </a:spcAft>
          </a:pPr>
          <a:endParaRPr lang="en-US" sz="900"/>
        </a:p>
      </dgm:t>
    </dgm:pt>
    <dgm:pt modelId="{20F4458A-C75C-4233-9C3D-B93A3D61941D}" type="pres">
      <dgm:prSet presAssocID="{B543E364-2766-47F9-B16D-234B7283C482}" presName="hierChild1" presStyleCnt="0">
        <dgm:presLayoutVars>
          <dgm:orgChart val="1"/>
          <dgm:chPref val="1"/>
          <dgm:dir/>
          <dgm:animOne val="branch"/>
          <dgm:animLvl val="lvl"/>
          <dgm:resizeHandles/>
        </dgm:presLayoutVars>
      </dgm:prSet>
      <dgm:spPr/>
    </dgm:pt>
    <dgm:pt modelId="{3FC3DC92-FBD4-48E1-BA64-58A6744BC8F7}" type="pres">
      <dgm:prSet presAssocID="{61292915-4676-46E2-8215-DF8B60D51A1D}" presName="hierRoot1" presStyleCnt="0">
        <dgm:presLayoutVars>
          <dgm:hierBranch val="init"/>
        </dgm:presLayoutVars>
      </dgm:prSet>
      <dgm:spPr/>
    </dgm:pt>
    <dgm:pt modelId="{28B8D08D-95DC-4C79-A0F4-1A4F83596E89}" type="pres">
      <dgm:prSet presAssocID="{61292915-4676-46E2-8215-DF8B60D51A1D}" presName="rootComposite1" presStyleCnt="0"/>
      <dgm:spPr/>
    </dgm:pt>
    <dgm:pt modelId="{8858C6A7-8135-4413-9C49-42EF81233541}" type="pres">
      <dgm:prSet presAssocID="{61292915-4676-46E2-8215-DF8B60D51A1D}" presName="rootText1" presStyleLbl="node0" presStyleIdx="0" presStyleCnt="1" custScaleX="149565">
        <dgm:presLayoutVars>
          <dgm:chPref val="3"/>
        </dgm:presLayoutVars>
      </dgm:prSet>
      <dgm:spPr/>
    </dgm:pt>
    <dgm:pt modelId="{EB0AC61E-ADC0-446B-A4CB-E5A03284F124}" type="pres">
      <dgm:prSet presAssocID="{61292915-4676-46E2-8215-DF8B60D51A1D}" presName="rootConnector1" presStyleLbl="node1" presStyleIdx="0" presStyleCnt="0"/>
      <dgm:spPr/>
    </dgm:pt>
    <dgm:pt modelId="{C9C39360-7C40-42B6-8AEF-AC8471537EF8}" type="pres">
      <dgm:prSet presAssocID="{61292915-4676-46E2-8215-DF8B60D51A1D}" presName="hierChild2" presStyleCnt="0"/>
      <dgm:spPr/>
    </dgm:pt>
    <dgm:pt modelId="{69D2EFBF-5E9B-491E-9992-66AFCED36624}" type="pres">
      <dgm:prSet presAssocID="{EF96A8A9-4B0F-4C3A-9BD9-55663909F083}" presName="Name37" presStyleLbl="parChTrans1D2" presStyleIdx="0" presStyleCnt="1"/>
      <dgm:spPr/>
    </dgm:pt>
    <dgm:pt modelId="{6691DA2A-FF0B-440F-999B-0F4DB1E94BC4}" type="pres">
      <dgm:prSet presAssocID="{BCCD525A-7321-4B64-8E32-9EE5D47E9264}" presName="hierRoot2" presStyleCnt="0">
        <dgm:presLayoutVars>
          <dgm:hierBranch/>
        </dgm:presLayoutVars>
      </dgm:prSet>
      <dgm:spPr/>
    </dgm:pt>
    <dgm:pt modelId="{2C5E3A57-50F5-449D-91E6-735D412C1F19}" type="pres">
      <dgm:prSet presAssocID="{BCCD525A-7321-4B64-8E32-9EE5D47E9264}" presName="rootComposite" presStyleCnt="0"/>
      <dgm:spPr/>
    </dgm:pt>
    <dgm:pt modelId="{33760E4D-D774-444D-8AC0-E9866F248B6C}" type="pres">
      <dgm:prSet presAssocID="{BCCD525A-7321-4B64-8E32-9EE5D47E9264}" presName="rootText" presStyleLbl="node2" presStyleIdx="0" presStyleCnt="1" custScaleX="149565">
        <dgm:presLayoutVars>
          <dgm:chPref val="3"/>
        </dgm:presLayoutVars>
      </dgm:prSet>
      <dgm:spPr/>
    </dgm:pt>
    <dgm:pt modelId="{B9F47719-1621-49BC-844F-4E8C10908B16}" type="pres">
      <dgm:prSet presAssocID="{BCCD525A-7321-4B64-8E32-9EE5D47E9264}" presName="rootConnector" presStyleLbl="node2" presStyleIdx="0" presStyleCnt="1"/>
      <dgm:spPr/>
    </dgm:pt>
    <dgm:pt modelId="{83659120-5D4D-4366-9D64-894F7F256642}" type="pres">
      <dgm:prSet presAssocID="{BCCD525A-7321-4B64-8E32-9EE5D47E9264}" presName="hierChild4" presStyleCnt="0"/>
      <dgm:spPr/>
    </dgm:pt>
    <dgm:pt modelId="{1845FE94-B835-42A1-8D77-F2A3ED86EADB}" type="pres">
      <dgm:prSet presAssocID="{AE30CE8E-FF8B-49F2-9574-E501036553B6}" presName="Name35" presStyleLbl="parChTrans1D3" presStyleIdx="0" presStyleCnt="6"/>
      <dgm:spPr/>
    </dgm:pt>
    <dgm:pt modelId="{92467D59-B2E1-4E83-A23B-2168F3E8C3B6}" type="pres">
      <dgm:prSet presAssocID="{E84D569E-8B12-46B2-9956-6860858FD3E5}" presName="hierRoot2" presStyleCnt="0">
        <dgm:presLayoutVars>
          <dgm:hierBranch val="init"/>
        </dgm:presLayoutVars>
      </dgm:prSet>
      <dgm:spPr/>
    </dgm:pt>
    <dgm:pt modelId="{7FD3C7C3-4795-4C04-8414-CC3807156873}" type="pres">
      <dgm:prSet presAssocID="{E84D569E-8B12-46B2-9956-6860858FD3E5}" presName="rootComposite" presStyleCnt="0"/>
      <dgm:spPr/>
    </dgm:pt>
    <dgm:pt modelId="{9636EBD8-B758-43B8-B61B-2273FE7F16BD}" type="pres">
      <dgm:prSet presAssocID="{E84D569E-8B12-46B2-9956-6860858FD3E5}" presName="rootText" presStyleLbl="node3" presStyleIdx="0" presStyleCnt="5" custScaleX="133966" custScaleY="180190">
        <dgm:presLayoutVars>
          <dgm:chPref val="3"/>
        </dgm:presLayoutVars>
      </dgm:prSet>
      <dgm:spPr/>
    </dgm:pt>
    <dgm:pt modelId="{4212BBE9-FF9B-4175-B50B-F06695E11EF0}" type="pres">
      <dgm:prSet presAssocID="{E84D569E-8B12-46B2-9956-6860858FD3E5}" presName="rootConnector" presStyleLbl="node3" presStyleIdx="0" presStyleCnt="5"/>
      <dgm:spPr/>
    </dgm:pt>
    <dgm:pt modelId="{44414F93-6C8E-4FCF-A827-17E954A5C226}" type="pres">
      <dgm:prSet presAssocID="{E84D569E-8B12-46B2-9956-6860858FD3E5}" presName="hierChild4" presStyleCnt="0"/>
      <dgm:spPr/>
    </dgm:pt>
    <dgm:pt modelId="{588A0332-C8B1-4F03-8ADE-CD36BDA4D822}" type="pres">
      <dgm:prSet presAssocID="{A5BAC895-15C8-4767-B93B-1227132A9E6A}" presName="Name37" presStyleLbl="parChTrans1D4" presStyleIdx="0" presStyleCnt="20"/>
      <dgm:spPr/>
    </dgm:pt>
    <dgm:pt modelId="{D97E6498-0F7B-4254-8E74-1EE81A8C2362}" type="pres">
      <dgm:prSet presAssocID="{6568A088-B36D-49A1-83E7-5A809AE6403D}" presName="hierRoot2" presStyleCnt="0">
        <dgm:presLayoutVars>
          <dgm:hierBranch val="init"/>
        </dgm:presLayoutVars>
      </dgm:prSet>
      <dgm:spPr/>
    </dgm:pt>
    <dgm:pt modelId="{9C3806CF-1E13-4E58-870E-1936525E22C5}" type="pres">
      <dgm:prSet presAssocID="{6568A088-B36D-49A1-83E7-5A809AE6403D}" presName="rootComposite" presStyleCnt="0"/>
      <dgm:spPr/>
    </dgm:pt>
    <dgm:pt modelId="{46A02943-6129-4C74-8087-198155C2571E}" type="pres">
      <dgm:prSet presAssocID="{6568A088-B36D-49A1-83E7-5A809AE6403D}" presName="rootText" presStyleLbl="node4" presStyleIdx="0" presStyleCnt="20" custScaleX="113277">
        <dgm:presLayoutVars>
          <dgm:chPref val="3"/>
        </dgm:presLayoutVars>
      </dgm:prSet>
      <dgm:spPr/>
    </dgm:pt>
    <dgm:pt modelId="{5A1B7EED-80CD-4A1E-B030-610B93294BB4}" type="pres">
      <dgm:prSet presAssocID="{6568A088-B36D-49A1-83E7-5A809AE6403D}" presName="rootConnector" presStyleLbl="node4" presStyleIdx="0" presStyleCnt="20"/>
      <dgm:spPr/>
    </dgm:pt>
    <dgm:pt modelId="{242C68FE-1C94-4D5D-B1FD-D7FCEED4CE6F}" type="pres">
      <dgm:prSet presAssocID="{6568A088-B36D-49A1-83E7-5A809AE6403D}" presName="hierChild4" presStyleCnt="0"/>
      <dgm:spPr/>
    </dgm:pt>
    <dgm:pt modelId="{15E901BA-0F39-4FFF-B940-87BC032B0F5E}" type="pres">
      <dgm:prSet presAssocID="{6568A088-B36D-49A1-83E7-5A809AE6403D}" presName="hierChild5" presStyleCnt="0"/>
      <dgm:spPr/>
    </dgm:pt>
    <dgm:pt modelId="{708844F2-E46B-4B52-BCAF-DE9645DC25D8}" type="pres">
      <dgm:prSet presAssocID="{FD290D31-75BC-42A2-A46A-AB08CF770E7A}" presName="Name37" presStyleLbl="parChTrans1D4" presStyleIdx="1" presStyleCnt="20"/>
      <dgm:spPr/>
    </dgm:pt>
    <dgm:pt modelId="{FE065B89-8AC9-4617-BBBE-0D90200FCB5C}" type="pres">
      <dgm:prSet presAssocID="{AAC93BB7-E6E2-41CE-AE8C-A212123C0D4A}" presName="hierRoot2" presStyleCnt="0">
        <dgm:presLayoutVars>
          <dgm:hierBranch val="init"/>
        </dgm:presLayoutVars>
      </dgm:prSet>
      <dgm:spPr/>
    </dgm:pt>
    <dgm:pt modelId="{07D0A179-DF8E-493B-987B-62F1053CA499}" type="pres">
      <dgm:prSet presAssocID="{AAC93BB7-E6E2-41CE-AE8C-A212123C0D4A}" presName="rootComposite" presStyleCnt="0"/>
      <dgm:spPr/>
    </dgm:pt>
    <dgm:pt modelId="{4D67DF01-BDFB-4EFF-8872-51AA01BAA09D}" type="pres">
      <dgm:prSet presAssocID="{AAC93BB7-E6E2-41CE-AE8C-A212123C0D4A}" presName="rootText" presStyleLbl="node4" presStyleIdx="1" presStyleCnt="20" custScaleX="113277">
        <dgm:presLayoutVars>
          <dgm:chPref val="3"/>
        </dgm:presLayoutVars>
      </dgm:prSet>
      <dgm:spPr/>
    </dgm:pt>
    <dgm:pt modelId="{6FE57C82-C3A6-4447-937D-C36BE492AC8E}" type="pres">
      <dgm:prSet presAssocID="{AAC93BB7-E6E2-41CE-AE8C-A212123C0D4A}" presName="rootConnector" presStyleLbl="node4" presStyleIdx="1" presStyleCnt="20"/>
      <dgm:spPr/>
    </dgm:pt>
    <dgm:pt modelId="{261F1A6E-0D44-4493-9749-2EC6BC729BF9}" type="pres">
      <dgm:prSet presAssocID="{AAC93BB7-E6E2-41CE-AE8C-A212123C0D4A}" presName="hierChild4" presStyleCnt="0"/>
      <dgm:spPr/>
    </dgm:pt>
    <dgm:pt modelId="{E28B7D82-8A6D-4D3D-BC3A-32B47CFB70D9}" type="pres">
      <dgm:prSet presAssocID="{AAC93BB7-E6E2-41CE-AE8C-A212123C0D4A}" presName="hierChild5" presStyleCnt="0"/>
      <dgm:spPr/>
    </dgm:pt>
    <dgm:pt modelId="{3601770A-AB84-4BA3-A033-531ADD18350E}" type="pres">
      <dgm:prSet presAssocID="{B128EA7D-B664-4A45-B6DA-90BC07EB3BA0}" presName="Name37" presStyleLbl="parChTrans1D4" presStyleIdx="2" presStyleCnt="20"/>
      <dgm:spPr/>
    </dgm:pt>
    <dgm:pt modelId="{473B4830-7B11-4ED7-A478-67C772C23CD6}" type="pres">
      <dgm:prSet presAssocID="{24558F7D-446D-48F0-86F0-D8CA0C928B53}" presName="hierRoot2" presStyleCnt="0">
        <dgm:presLayoutVars>
          <dgm:hierBranch val="init"/>
        </dgm:presLayoutVars>
      </dgm:prSet>
      <dgm:spPr/>
    </dgm:pt>
    <dgm:pt modelId="{A0285065-AB19-40D0-B7E1-1259B4713347}" type="pres">
      <dgm:prSet presAssocID="{24558F7D-446D-48F0-86F0-D8CA0C928B53}" presName="rootComposite" presStyleCnt="0"/>
      <dgm:spPr/>
    </dgm:pt>
    <dgm:pt modelId="{94056E3F-4B8D-427C-86EA-513013331D71}" type="pres">
      <dgm:prSet presAssocID="{24558F7D-446D-48F0-86F0-D8CA0C928B53}" presName="rootText" presStyleLbl="node4" presStyleIdx="2" presStyleCnt="20" custScaleX="113277">
        <dgm:presLayoutVars>
          <dgm:chPref val="3"/>
        </dgm:presLayoutVars>
      </dgm:prSet>
      <dgm:spPr/>
    </dgm:pt>
    <dgm:pt modelId="{164E23BD-D1C3-4045-B99C-6B4268630FB9}" type="pres">
      <dgm:prSet presAssocID="{24558F7D-446D-48F0-86F0-D8CA0C928B53}" presName="rootConnector" presStyleLbl="node4" presStyleIdx="2" presStyleCnt="20"/>
      <dgm:spPr/>
    </dgm:pt>
    <dgm:pt modelId="{7B60DB4D-0590-426B-BB22-DBE102360068}" type="pres">
      <dgm:prSet presAssocID="{24558F7D-446D-48F0-86F0-D8CA0C928B53}" presName="hierChild4" presStyleCnt="0"/>
      <dgm:spPr/>
    </dgm:pt>
    <dgm:pt modelId="{472E2DA6-7366-4019-A992-E6AA67A9AAAA}" type="pres">
      <dgm:prSet presAssocID="{24558F7D-446D-48F0-86F0-D8CA0C928B53}" presName="hierChild5" presStyleCnt="0"/>
      <dgm:spPr/>
    </dgm:pt>
    <dgm:pt modelId="{8B579DFD-1650-4A18-824F-114D84B79306}" type="pres">
      <dgm:prSet presAssocID="{BF5C1154-800A-4077-86B3-7B8F8425D9CD}" presName="Name37" presStyleLbl="parChTrans1D4" presStyleIdx="3" presStyleCnt="20"/>
      <dgm:spPr/>
    </dgm:pt>
    <dgm:pt modelId="{D51C188A-CD29-4FDC-BA75-6BE0DD366B87}" type="pres">
      <dgm:prSet presAssocID="{1CF70DD2-3612-4452-975A-E50727011E68}" presName="hierRoot2" presStyleCnt="0">
        <dgm:presLayoutVars>
          <dgm:hierBranch val="init"/>
        </dgm:presLayoutVars>
      </dgm:prSet>
      <dgm:spPr/>
    </dgm:pt>
    <dgm:pt modelId="{CED2C884-35E6-4A62-963F-EBD0C063AE7E}" type="pres">
      <dgm:prSet presAssocID="{1CF70DD2-3612-4452-975A-E50727011E68}" presName="rootComposite" presStyleCnt="0"/>
      <dgm:spPr/>
    </dgm:pt>
    <dgm:pt modelId="{3A37CCC3-2C6C-44EA-AAE7-0C72B94C6BAF}" type="pres">
      <dgm:prSet presAssocID="{1CF70DD2-3612-4452-975A-E50727011E68}" presName="rootText" presStyleLbl="node4" presStyleIdx="3" presStyleCnt="20" custScaleX="113277">
        <dgm:presLayoutVars>
          <dgm:chPref val="3"/>
        </dgm:presLayoutVars>
      </dgm:prSet>
      <dgm:spPr/>
    </dgm:pt>
    <dgm:pt modelId="{4CE76030-BF61-42A8-9F7D-86CB0E66B48F}" type="pres">
      <dgm:prSet presAssocID="{1CF70DD2-3612-4452-975A-E50727011E68}" presName="rootConnector" presStyleLbl="node4" presStyleIdx="3" presStyleCnt="20"/>
      <dgm:spPr/>
    </dgm:pt>
    <dgm:pt modelId="{C6A64CC3-C7B2-489A-A879-D8D3DD613EA6}" type="pres">
      <dgm:prSet presAssocID="{1CF70DD2-3612-4452-975A-E50727011E68}" presName="hierChild4" presStyleCnt="0"/>
      <dgm:spPr/>
    </dgm:pt>
    <dgm:pt modelId="{5E03AED9-6ECC-4274-A669-7B448D12AB06}" type="pres">
      <dgm:prSet presAssocID="{1CF70DD2-3612-4452-975A-E50727011E68}" presName="hierChild5" presStyleCnt="0"/>
      <dgm:spPr/>
    </dgm:pt>
    <dgm:pt modelId="{C96A80E6-D803-4182-B316-3EDB22B0AB36}" type="pres">
      <dgm:prSet presAssocID="{E84D569E-8B12-46B2-9956-6860858FD3E5}" presName="hierChild5" presStyleCnt="0"/>
      <dgm:spPr/>
    </dgm:pt>
    <dgm:pt modelId="{84B5C65A-A620-4806-AE4F-CD0825EA0910}" type="pres">
      <dgm:prSet presAssocID="{1E6213FD-13A6-4638-9C6D-425F1BFC28BF}" presName="Name35" presStyleLbl="parChTrans1D3" presStyleIdx="1" presStyleCnt="6"/>
      <dgm:spPr/>
    </dgm:pt>
    <dgm:pt modelId="{044CCAF8-14E0-4926-A59A-35AB521FE137}" type="pres">
      <dgm:prSet presAssocID="{D049932F-665B-4F45-8B54-E7D987B4575D}" presName="hierRoot2" presStyleCnt="0">
        <dgm:presLayoutVars>
          <dgm:hierBranch val="init"/>
        </dgm:presLayoutVars>
      </dgm:prSet>
      <dgm:spPr/>
    </dgm:pt>
    <dgm:pt modelId="{216DEAC2-FAE5-48AC-B51E-CC0D840ECB12}" type="pres">
      <dgm:prSet presAssocID="{D049932F-665B-4F45-8B54-E7D987B4575D}" presName="rootComposite" presStyleCnt="0"/>
      <dgm:spPr/>
    </dgm:pt>
    <dgm:pt modelId="{EF57DFD5-72A9-4AAA-8291-481E864419DA}" type="pres">
      <dgm:prSet presAssocID="{D049932F-665B-4F45-8B54-E7D987B4575D}" presName="rootText" presStyleLbl="node3" presStyleIdx="1" presStyleCnt="5" custScaleX="133966" custScaleY="180190">
        <dgm:presLayoutVars>
          <dgm:chPref val="3"/>
        </dgm:presLayoutVars>
      </dgm:prSet>
      <dgm:spPr/>
    </dgm:pt>
    <dgm:pt modelId="{6817B5B7-85DB-4CDD-A45B-79216723840D}" type="pres">
      <dgm:prSet presAssocID="{D049932F-665B-4F45-8B54-E7D987B4575D}" presName="rootConnector" presStyleLbl="node3" presStyleIdx="1" presStyleCnt="5"/>
      <dgm:spPr/>
    </dgm:pt>
    <dgm:pt modelId="{416CD3F9-45D9-4AF3-BE93-7BDD6B1D078B}" type="pres">
      <dgm:prSet presAssocID="{D049932F-665B-4F45-8B54-E7D987B4575D}" presName="hierChild4" presStyleCnt="0"/>
      <dgm:spPr/>
    </dgm:pt>
    <dgm:pt modelId="{6674EE05-79C1-4528-8DCD-D0144F4CB92C}" type="pres">
      <dgm:prSet presAssocID="{0DB495BD-FBA4-4ED2-B7D4-0015BC47F8AA}" presName="Name37" presStyleLbl="parChTrans1D4" presStyleIdx="4" presStyleCnt="20"/>
      <dgm:spPr/>
    </dgm:pt>
    <dgm:pt modelId="{78592AAD-8CB4-4FCB-8C66-D0694941D8B0}" type="pres">
      <dgm:prSet presAssocID="{CC174FD8-4730-46C2-BA62-76F22586633B}" presName="hierRoot2" presStyleCnt="0">
        <dgm:presLayoutVars>
          <dgm:hierBranch val="init"/>
        </dgm:presLayoutVars>
      </dgm:prSet>
      <dgm:spPr/>
    </dgm:pt>
    <dgm:pt modelId="{EB870712-C3EA-45A2-8266-EED37F412464}" type="pres">
      <dgm:prSet presAssocID="{CC174FD8-4730-46C2-BA62-76F22586633B}" presName="rootComposite" presStyleCnt="0"/>
      <dgm:spPr/>
    </dgm:pt>
    <dgm:pt modelId="{77E1FECD-FF38-4D2C-BC6F-91FF04594C39}" type="pres">
      <dgm:prSet presAssocID="{CC174FD8-4730-46C2-BA62-76F22586633B}" presName="rootText" presStyleLbl="node4" presStyleIdx="4" presStyleCnt="20">
        <dgm:presLayoutVars>
          <dgm:chPref val="3"/>
        </dgm:presLayoutVars>
      </dgm:prSet>
      <dgm:spPr/>
    </dgm:pt>
    <dgm:pt modelId="{5402B62F-C545-43DC-966D-20F5EA7C2B1C}" type="pres">
      <dgm:prSet presAssocID="{CC174FD8-4730-46C2-BA62-76F22586633B}" presName="rootConnector" presStyleLbl="node4" presStyleIdx="4" presStyleCnt="20"/>
      <dgm:spPr/>
    </dgm:pt>
    <dgm:pt modelId="{42B9131D-FCA0-43A1-AA96-2E992EC03F16}" type="pres">
      <dgm:prSet presAssocID="{CC174FD8-4730-46C2-BA62-76F22586633B}" presName="hierChild4" presStyleCnt="0"/>
      <dgm:spPr/>
    </dgm:pt>
    <dgm:pt modelId="{79DE38EC-4376-4353-B292-43DD1D0F2AC2}" type="pres">
      <dgm:prSet presAssocID="{CC174FD8-4730-46C2-BA62-76F22586633B}" presName="hierChild5" presStyleCnt="0"/>
      <dgm:spPr/>
    </dgm:pt>
    <dgm:pt modelId="{63617595-531A-49D8-A54F-EE17B01B4DCF}" type="pres">
      <dgm:prSet presAssocID="{9AF49154-F769-49EE-94FB-99E1A7FB0A3D}" presName="Name37" presStyleLbl="parChTrans1D4" presStyleIdx="5" presStyleCnt="20"/>
      <dgm:spPr/>
    </dgm:pt>
    <dgm:pt modelId="{0FB8E51B-A181-43FB-B398-D19475DD1A65}" type="pres">
      <dgm:prSet presAssocID="{6E44C0E0-0586-4259-A622-04668CA335D0}" presName="hierRoot2" presStyleCnt="0">
        <dgm:presLayoutVars>
          <dgm:hierBranch val="init"/>
        </dgm:presLayoutVars>
      </dgm:prSet>
      <dgm:spPr/>
    </dgm:pt>
    <dgm:pt modelId="{A5BC4ED3-C9E4-407D-B870-618385C79EBF}" type="pres">
      <dgm:prSet presAssocID="{6E44C0E0-0586-4259-A622-04668CA335D0}" presName="rootComposite" presStyleCnt="0"/>
      <dgm:spPr/>
    </dgm:pt>
    <dgm:pt modelId="{D80F67AD-30C0-40BD-87C8-385D14DF4BCB}" type="pres">
      <dgm:prSet presAssocID="{6E44C0E0-0586-4259-A622-04668CA335D0}" presName="rootText" presStyleLbl="node4" presStyleIdx="5" presStyleCnt="20">
        <dgm:presLayoutVars>
          <dgm:chPref val="3"/>
        </dgm:presLayoutVars>
      </dgm:prSet>
      <dgm:spPr/>
    </dgm:pt>
    <dgm:pt modelId="{3B3D0124-F63E-42E5-9B3B-7D90B3950170}" type="pres">
      <dgm:prSet presAssocID="{6E44C0E0-0586-4259-A622-04668CA335D0}" presName="rootConnector" presStyleLbl="node4" presStyleIdx="5" presStyleCnt="20"/>
      <dgm:spPr/>
    </dgm:pt>
    <dgm:pt modelId="{BB04E30F-EEDE-4C04-8112-69AB25298EDC}" type="pres">
      <dgm:prSet presAssocID="{6E44C0E0-0586-4259-A622-04668CA335D0}" presName="hierChild4" presStyleCnt="0"/>
      <dgm:spPr/>
    </dgm:pt>
    <dgm:pt modelId="{163283A4-2C76-46A3-BE5A-0596F8756437}" type="pres">
      <dgm:prSet presAssocID="{6E44C0E0-0586-4259-A622-04668CA335D0}" presName="hierChild5" presStyleCnt="0"/>
      <dgm:spPr/>
    </dgm:pt>
    <dgm:pt modelId="{DE98F9E3-3B4F-48DF-8373-DD1D8246082A}" type="pres">
      <dgm:prSet presAssocID="{477D07F7-40E6-4F59-821F-B6F1AD5EB176}" presName="Name37" presStyleLbl="parChTrans1D4" presStyleIdx="6" presStyleCnt="20"/>
      <dgm:spPr/>
    </dgm:pt>
    <dgm:pt modelId="{6B4E9CAF-8436-44C1-9691-2FFF212419F6}" type="pres">
      <dgm:prSet presAssocID="{B25505D8-3BE3-43D7-A4C9-7C4A9656F54A}" presName="hierRoot2" presStyleCnt="0">
        <dgm:presLayoutVars>
          <dgm:hierBranch val="init"/>
        </dgm:presLayoutVars>
      </dgm:prSet>
      <dgm:spPr/>
    </dgm:pt>
    <dgm:pt modelId="{D6DE119F-D89D-44CB-B2BA-6E9E2BFB26D8}" type="pres">
      <dgm:prSet presAssocID="{B25505D8-3BE3-43D7-A4C9-7C4A9656F54A}" presName="rootComposite" presStyleCnt="0"/>
      <dgm:spPr/>
    </dgm:pt>
    <dgm:pt modelId="{C9D3CFFD-FC14-4C2E-8099-8E37EFDF5C7E}" type="pres">
      <dgm:prSet presAssocID="{B25505D8-3BE3-43D7-A4C9-7C4A9656F54A}" presName="rootText" presStyleLbl="node4" presStyleIdx="6" presStyleCnt="20">
        <dgm:presLayoutVars>
          <dgm:chPref val="3"/>
        </dgm:presLayoutVars>
      </dgm:prSet>
      <dgm:spPr/>
    </dgm:pt>
    <dgm:pt modelId="{2693D216-9E5E-4518-87FA-4CCE0CBB6D41}" type="pres">
      <dgm:prSet presAssocID="{B25505D8-3BE3-43D7-A4C9-7C4A9656F54A}" presName="rootConnector" presStyleLbl="node4" presStyleIdx="6" presStyleCnt="20"/>
      <dgm:spPr/>
    </dgm:pt>
    <dgm:pt modelId="{DAE68F4E-D111-412F-8D93-512389E85E90}" type="pres">
      <dgm:prSet presAssocID="{B25505D8-3BE3-43D7-A4C9-7C4A9656F54A}" presName="hierChild4" presStyleCnt="0"/>
      <dgm:spPr/>
    </dgm:pt>
    <dgm:pt modelId="{6CAF3B16-92AB-4403-8429-4C74EBFD1189}" type="pres">
      <dgm:prSet presAssocID="{B25505D8-3BE3-43D7-A4C9-7C4A9656F54A}" presName="hierChild5" presStyleCnt="0"/>
      <dgm:spPr/>
    </dgm:pt>
    <dgm:pt modelId="{442D4DDF-65C1-4C15-A8DD-B856F1D7C35F}" type="pres">
      <dgm:prSet presAssocID="{D049932F-665B-4F45-8B54-E7D987B4575D}" presName="hierChild5" presStyleCnt="0"/>
      <dgm:spPr/>
    </dgm:pt>
    <dgm:pt modelId="{60D720EC-7C3B-48ED-B386-B4B78EEC4FBD}" type="pres">
      <dgm:prSet presAssocID="{8BD24392-E805-4C05-B9D3-063D4482C864}" presName="Name35" presStyleLbl="parChTrans1D3" presStyleIdx="2" presStyleCnt="6"/>
      <dgm:spPr/>
    </dgm:pt>
    <dgm:pt modelId="{CD89CBC2-061A-4A7B-A985-3BDA3E3C1AEB}" type="pres">
      <dgm:prSet presAssocID="{AC9F17AD-0209-477A-83CF-1B3AA8466C2B}" presName="hierRoot2" presStyleCnt="0">
        <dgm:presLayoutVars>
          <dgm:hierBranch val="l"/>
        </dgm:presLayoutVars>
      </dgm:prSet>
      <dgm:spPr/>
    </dgm:pt>
    <dgm:pt modelId="{EB056103-BD4D-499F-893E-7B54B57585E8}" type="pres">
      <dgm:prSet presAssocID="{AC9F17AD-0209-477A-83CF-1B3AA8466C2B}" presName="rootComposite" presStyleCnt="0"/>
      <dgm:spPr/>
    </dgm:pt>
    <dgm:pt modelId="{515F7503-3014-4787-B2BE-A453287EBF6C}" type="pres">
      <dgm:prSet presAssocID="{AC9F17AD-0209-477A-83CF-1B3AA8466C2B}" presName="rootText" presStyleLbl="node3" presStyleIdx="2" presStyleCnt="5" custScaleX="133966" custScaleY="180190">
        <dgm:presLayoutVars>
          <dgm:chPref val="3"/>
        </dgm:presLayoutVars>
      </dgm:prSet>
      <dgm:spPr/>
    </dgm:pt>
    <dgm:pt modelId="{BB7C08A5-08A2-4676-AB64-F3E0B8171F27}" type="pres">
      <dgm:prSet presAssocID="{AC9F17AD-0209-477A-83CF-1B3AA8466C2B}" presName="rootConnector" presStyleLbl="node3" presStyleIdx="2" presStyleCnt="5"/>
      <dgm:spPr/>
    </dgm:pt>
    <dgm:pt modelId="{513C5FCE-65BF-43E3-8FC5-FBE36B8ABB9E}" type="pres">
      <dgm:prSet presAssocID="{AC9F17AD-0209-477A-83CF-1B3AA8466C2B}" presName="hierChild4" presStyleCnt="0"/>
      <dgm:spPr/>
    </dgm:pt>
    <dgm:pt modelId="{B90C19ED-0DF1-4633-B5AB-9A79097A621C}" type="pres">
      <dgm:prSet presAssocID="{236C1F54-BB35-4EFF-8A45-4DBE133AB499}" presName="Name50" presStyleLbl="parChTrans1D4" presStyleIdx="7" presStyleCnt="20"/>
      <dgm:spPr/>
    </dgm:pt>
    <dgm:pt modelId="{83BC5405-324F-494B-8BB7-D336317045A6}" type="pres">
      <dgm:prSet presAssocID="{B1B5CA12-A042-4B54-A89B-2968BFF6812C}" presName="hierRoot2" presStyleCnt="0">
        <dgm:presLayoutVars>
          <dgm:hierBranch val="init"/>
        </dgm:presLayoutVars>
      </dgm:prSet>
      <dgm:spPr/>
    </dgm:pt>
    <dgm:pt modelId="{D267D9C2-D4DB-4DD8-B52E-C92ECE7B2F2A}" type="pres">
      <dgm:prSet presAssocID="{B1B5CA12-A042-4B54-A89B-2968BFF6812C}" presName="rootComposite" presStyleCnt="0"/>
      <dgm:spPr/>
    </dgm:pt>
    <dgm:pt modelId="{DFB1D4E7-D858-48FC-AA73-F395A882E431}" type="pres">
      <dgm:prSet presAssocID="{B1B5CA12-A042-4B54-A89B-2968BFF6812C}" presName="rootText" presStyleLbl="node4" presStyleIdx="7" presStyleCnt="20">
        <dgm:presLayoutVars>
          <dgm:chPref val="3"/>
        </dgm:presLayoutVars>
      </dgm:prSet>
      <dgm:spPr/>
    </dgm:pt>
    <dgm:pt modelId="{01798214-FFA6-4D74-8CCE-ECA319E099CC}" type="pres">
      <dgm:prSet presAssocID="{B1B5CA12-A042-4B54-A89B-2968BFF6812C}" presName="rootConnector" presStyleLbl="node4" presStyleIdx="7" presStyleCnt="20"/>
      <dgm:spPr/>
    </dgm:pt>
    <dgm:pt modelId="{943A309E-C149-4EE0-9E13-518B8C49A621}" type="pres">
      <dgm:prSet presAssocID="{B1B5CA12-A042-4B54-A89B-2968BFF6812C}" presName="hierChild4" presStyleCnt="0"/>
      <dgm:spPr/>
    </dgm:pt>
    <dgm:pt modelId="{80E42392-4F06-4B83-93F7-7427ED677F5B}" type="pres">
      <dgm:prSet presAssocID="{B1B5CA12-A042-4B54-A89B-2968BFF6812C}" presName="hierChild5" presStyleCnt="0"/>
      <dgm:spPr/>
    </dgm:pt>
    <dgm:pt modelId="{F50AEE5B-00FE-4334-A633-D386EBC868E0}" type="pres">
      <dgm:prSet presAssocID="{A19B8814-944A-48AE-BFAC-E5A6696907DC}" presName="Name50" presStyleLbl="parChTrans1D4" presStyleIdx="8" presStyleCnt="20"/>
      <dgm:spPr/>
    </dgm:pt>
    <dgm:pt modelId="{1FD364B5-49E8-4E52-A937-57C19C882AC9}" type="pres">
      <dgm:prSet presAssocID="{681FFAC7-743F-48AD-B020-960138FE68BE}" presName="hierRoot2" presStyleCnt="0">
        <dgm:presLayoutVars>
          <dgm:hierBranch val="init"/>
        </dgm:presLayoutVars>
      </dgm:prSet>
      <dgm:spPr/>
    </dgm:pt>
    <dgm:pt modelId="{89DBDE09-03A9-4013-BEF3-0C693E5976D8}" type="pres">
      <dgm:prSet presAssocID="{681FFAC7-743F-48AD-B020-960138FE68BE}" presName="rootComposite" presStyleCnt="0"/>
      <dgm:spPr/>
    </dgm:pt>
    <dgm:pt modelId="{AE7F2B4C-243E-4DC3-AFBF-499145B78805}" type="pres">
      <dgm:prSet presAssocID="{681FFAC7-743F-48AD-B020-960138FE68BE}" presName="rootText" presStyleLbl="node4" presStyleIdx="8" presStyleCnt="20">
        <dgm:presLayoutVars>
          <dgm:chPref val="3"/>
        </dgm:presLayoutVars>
      </dgm:prSet>
      <dgm:spPr/>
    </dgm:pt>
    <dgm:pt modelId="{D04803C2-6D23-4214-863A-B1C76D2561E4}" type="pres">
      <dgm:prSet presAssocID="{681FFAC7-743F-48AD-B020-960138FE68BE}" presName="rootConnector" presStyleLbl="node4" presStyleIdx="8" presStyleCnt="20"/>
      <dgm:spPr/>
    </dgm:pt>
    <dgm:pt modelId="{B2C99577-E7BE-4139-8D70-DC0CB0839F2A}" type="pres">
      <dgm:prSet presAssocID="{681FFAC7-743F-48AD-B020-960138FE68BE}" presName="hierChild4" presStyleCnt="0"/>
      <dgm:spPr/>
    </dgm:pt>
    <dgm:pt modelId="{6B346157-AC6D-4CEF-A847-57183078C8BF}" type="pres">
      <dgm:prSet presAssocID="{681FFAC7-743F-48AD-B020-960138FE68BE}" presName="hierChild5" presStyleCnt="0"/>
      <dgm:spPr/>
    </dgm:pt>
    <dgm:pt modelId="{C5AE53D3-79F6-474C-98ED-550757FDD951}" type="pres">
      <dgm:prSet presAssocID="{D14CEC3E-7A07-4422-920E-F3248ADDE529}" presName="Name50" presStyleLbl="parChTrans1D4" presStyleIdx="9" presStyleCnt="20"/>
      <dgm:spPr/>
    </dgm:pt>
    <dgm:pt modelId="{9EA774B4-1A05-41DC-81E4-F80E3FD4362C}" type="pres">
      <dgm:prSet presAssocID="{10F58932-B8C7-42AA-9D6B-00595524A943}" presName="hierRoot2" presStyleCnt="0">
        <dgm:presLayoutVars>
          <dgm:hierBranch val="init"/>
        </dgm:presLayoutVars>
      </dgm:prSet>
      <dgm:spPr/>
    </dgm:pt>
    <dgm:pt modelId="{916D843E-694A-4F50-B7AD-46A62990A768}" type="pres">
      <dgm:prSet presAssocID="{10F58932-B8C7-42AA-9D6B-00595524A943}" presName="rootComposite" presStyleCnt="0"/>
      <dgm:spPr/>
    </dgm:pt>
    <dgm:pt modelId="{160FD86A-3A71-4018-AE1C-F4751E4201C0}" type="pres">
      <dgm:prSet presAssocID="{10F58932-B8C7-42AA-9D6B-00595524A943}" presName="rootText" presStyleLbl="node4" presStyleIdx="9" presStyleCnt="20">
        <dgm:presLayoutVars>
          <dgm:chPref val="3"/>
        </dgm:presLayoutVars>
      </dgm:prSet>
      <dgm:spPr/>
    </dgm:pt>
    <dgm:pt modelId="{8873CB2B-414B-470D-B51D-C6D59EAAC820}" type="pres">
      <dgm:prSet presAssocID="{10F58932-B8C7-42AA-9D6B-00595524A943}" presName="rootConnector" presStyleLbl="node4" presStyleIdx="9" presStyleCnt="20"/>
      <dgm:spPr/>
    </dgm:pt>
    <dgm:pt modelId="{EB09A285-E622-40E6-B6B4-D71DE7487CEF}" type="pres">
      <dgm:prSet presAssocID="{10F58932-B8C7-42AA-9D6B-00595524A943}" presName="hierChild4" presStyleCnt="0"/>
      <dgm:spPr/>
    </dgm:pt>
    <dgm:pt modelId="{4C6D7672-3897-4D78-9845-9D3590638129}" type="pres">
      <dgm:prSet presAssocID="{10F58932-B8C7-42AA-9D6B-00595524A943}" presName="hierChild5" presStyleCnt="0"/>
      <dgm:spPr/>
    </dgm:pt>
    <dgm:pt modelId="{53E863FE-7BB8-4464-8964-D7F01F03A881}" type="pres">
      <dgm:prSet presAssocID="{AC9F17AD-0209-477A-83CF-1B3AA8466C2B}" presName="hierChild5" presStyleCnt="0"/>
      <dgm:spPr/>
    </dgm:pt>
    <dgm:pt modelId="{AE2A0A8D-860B-48E1-A7F1-A7E75658F64A}" type="pres">
      <dgm:prSet presAssocID="{0E4F8D22-B1AD-4877-BDFE-1859828E7CCA}" presName="Name35" presStyleLbl="parChTrans1D3" presStyleIdx="3" presStyleCnt="6"/>
      <dgm:spPr/>
    </dgm:pt>
    <dgm:pt modelId="{E798B13A-25EF-4A0F-9E62-1D6C54AFF51A}" type="pres">
      <dgm:prSet presAssocID="{EC2F39F4-1BFB-4BE3-B08C-6976D1845303}" presName="hierRoot2" presStyleCnt="0">
        <dgm:presLayoutVars>
          <dgm:hierBranch val="hang"/>
        </dgm:presLayoutVars>
      </dgm:prSet>
      <dgm:spPr/>
    </dgm:pt>
    <dgm:pt modelId="{6CC8F29C-7B4A-4671-97A9-57D36BE72629}" type="pres">
      <dgm:prSet presAssocID="{EC2F39F4-1BFB-4BE3-B08C-6976D1845303}" presName="rootComposite" presStyleCnt="0"/>
      <dgm:spPr/>
    </dgm:pt>
    <dgm:pt modelId="{91471846-D859-4B72-8AFE-2ADB6141C0CB}" type="pres">
      <dgm:prSet presAssocID="{EC2F39F4-1BFB-4BE3-B08C-6976D1845303}" presName="rootText" presStyleLbl="node3" presStyleIdx="3" presStyleCnt="5" custScaleX="133966" custScaleY="180190">
        <dgm:presLayoutVars>
          <dgm:chPref val="3"/>
        </dgm:presLayoutVars>
      </dgm:prSet>
      <dgm:spPr/>
    </dgm:pt>
    <dgm:pt modelId="{21CEFF25-2EF6-46C1-A7A9-28EFF41631D2}" type="pres">
      <dgm:prSet presAssocID="{EC2F39F4-1BFB-4BE3-B08C-6976D1845303}" presName="rootConnector" presStyleLbl="node3" presStyleIdx="3" presStyleCnt="5"/>
      <dgm:spPr/>
    </dgm:pt>
    <dgm:pt modelId="{FF98D2F1-A08B-4A25-A940-2894A4F2FEF2}" type="pres">
      <dgm:prSet presAssocID="{EC2F39F4-1BFB-4BE3-B08C-6976D1845303}" presName="hierChild4" presStyleCnt="0"/>
      <dgm:spPr/>
    </dgm:pt>
    <dgm:pt modelId="{1BCAC765-13EA-4580-9100-CDCC3355902F}" type="pres">
      <dgm:prSet presAssocID="{6E6021BD-337F-4152-9A93-9C25060D9F5C}" presName="Name48" presStyleLbl="parChTrans1D4" presStyleIdx="10" presStyleCnt="20"/>
      <dgm:spPr/>
    </dgm:pt>
    <dgm:pt modelId="{CA66B712-87AC-4E1B-9BFB-5E81F7A005D8}" type="pres">
      <dgm:prSet presAssocID="{1F082F70-ABCB-46FB-BAF8-2C29AF9878FF}" presName="hierRoot2" presStyleCnt="0">
        <dgm:presLayoutVars>
          <dgm:hierBranch val="init"/>
        </dgm:presLayoutVars>
      </dgm:prSet>
      <dgm:spPr/>
    </dgm:pt>
    <dgm:pt modelId="{7A9513E9-9C7C-4159-A061-D284845B5DF5}" type="pres">
      <dgm:prSet presAssocID="{1F082F70-ABCB-46FB-BAF8-2C29AF9878FF}" presName="rootComposite" presStyleCnt="0"/>
      <dgm:spPr/>
    </dgm:pt>
    <dgm:pt modelId="{36064DB4-DFC7-4A99-AA25-8FB4D02940B7}" type="pres">
      <dgm:prSet presAssocID="{1F082F70-ABCB-46FB-BAF8-2C29AF9878FF}" presName="rootText" presStyleLbl="node4" presStyleIdx="10" presStyleCnt="20">
        <dgm:presLayoutVars>
          <dgm:chPref val="3"/>
        </dgm:presLayoutVars>
      </dgm:prSet>
      <dgm:spPr/>
    </dgm:pt>
    <dgm:pt modelId="{9B9914BF-5749-4C6F-A26A-DDB81C8B1F35}" type="pres">
      <dgm:prSet presAssocID="{1F082F70-ABCB-46FB-BAF8-2C29AF9878FF}" presName="rootConnector" presStyleLbl="node4" presStyleIdx="10" presStyleCnt="20"/>
      <dgm:spPr/>
    </dgm:pt>
    <dgm:pt modelId="{AF55A6B9-8B0E-4281-9C27-E575BCA5EB99}" type="pres">
      <dgm:prSet presAssocID="{1F082F70-ABCB-46FB-BAF8-2C29AF9878FF}" presName="hierChild4" presStyleCnt="0"/>
      <dgm:spPr/>
    </dgm:pt>
    <dgm:pt modelId="{858FA0F8-1B05-46EE-B54F-562C4E985A9A}" type="pres">
      <dgm:prSet presAssocID="{1F082F70-ABCB-46FB-BAF8-2C29AF9878FF}" presName="hierChild5" presStyleCnt="0"/>
      <dgm:spPr/>
    </dgm:pt>
    <dgm:pt modelId="{9BFB8AB4-32A7-4364-8F80-93776C4AF918}" type="pres">
      <dgm:prSet presAssocID="{86B28A80-A860-4DF3-9B7C-E7109FA4C87A}" presName="Name48" presStyleLbl="parChTrans1D4" presStyleIdx="11" presStyleCnt="20"/>
      <dgm:spPr/>
    </dgm:pt>
    <dgm:pt modelId="{18177919-F283-4AA1-8F10-2D7FAB162AA5}" type="pres">
      <dgm:prSet presAssocID="{B25EAF1F-61E5-45E2-AC88-66ACEE24987B}" presName="hierRoot2" presStyleCnt="0">
        <dgm:presLayoutVars>
          <dgm:hierBranch val="init"/>
        </dgm:presLayoutVars>
      </dgm:prSet>
      <dgm:spPr/>
    </dgm:pt>
    <dgm:pt modelId="{F01462F9-7324-402B-98D6-EFA8970B54BD}" type="pres">
      <dgm:prSet presAssocID="{B25EAF1F-61E5-45E2-AC88-66ACEE24987B}" presName="rootComposite" presStyleCnt="0"/>
      <dgm:spPr/>
    </dgm:pt>
    <dgm:pt modelId="{9A84DB3F-344E-42D9-A2E8-37910BE402F9}" type="pres">
      <dgm:prSet presAssocID="{B25EAF1F-61E5-45E2-AC88-66ACEE24987B}" presName="rootText" presStyleLbl="node4" presStyleIdx="11" presStyleCnt="20">
        <dgm:presLayoutVars>
          <dgm:chPref val="3"/>
        </dgm:presLayoutVars>
      </dgm:prSet>
      <dgm:spPr/>
    </dgm:pt>
    <dgm:pt modelId="{F972967C-E395-49C9-A3D2-A9F197623198}" type="pres">
      <dgm:prSet presAssocID="{B25EAF1F-61E5-45E2-AC88-66ACEE24987B}" presName="rootConnector" presStyleLbl="node4" presStyleIdx="11" presStyleCnt="20"/>
      <dgm:spPr/>
    </dgm:pt>
    <dgm:pt modelId="{F09E9D29-9FE3-4A72-B937-B30518B0C9B4}" type="pres">
      <dgm:prSet presAssocID="{B25EAF1F-61E5-45E2-AC88-66ACEE24987B}" presName="hierChild4" presStyleCnt="0"/>
      <dgm:spPr/>
    </dgm:pt>
    <dgm:pt modelId="{DC4D0840-9CE8-41AF-9F0A-9203033E8A89}" type="pres">
      <dgm:prSet presAssocID="{B25EAF1F-61E5-45E2-AC88-66ACEE24987B}" presName="hierChild5" presStyleCnt="0"/>
      <dgm:spPr/>
    </dgm:pt>
    <dgm:pt modelId="{5FB705D2-758D-413E-AC07-06DBCCC2C0EE}" type="pres">
      <dgm:prSet presAssocID="{29070179-AB80-4F86-80E6-9DF358EA0402}" presName="Name48" presStyleLbl="parChTrans1D4" presStyleIdx="12" presStyleCnt="20"/>
      <dgm:spPr/>
    </dgm:pt>
    <dgm:pt modelId="{A1DD62C9-905A-4023-B025-7F5FAB4C90B5}" type="pres">
      <dgm:prSet presAssocID="{7E5D9D2F-86E4-497E-B098-681F1CAA18C5}" presName="hierRoot2" presStyleCnt="0">
        <dgm:presLayoutVars>
          <dgm:hierBranch val="init"/>
        </dgm:presLayoutVars>
      </dgm:prSet>
      <dgm:spPr/>
    </dgm:pt>
    <dgm:pt modelId="{A42132A6-8839-4984-AFD9-1E107B44E642}" type="pres">
      <dgm:prSet presAssocID="{7E5D9D2F-86E4-497E-B098-681F1CAA18C5}" presName="rootComposite" presStyleCnt="0"/>
      <dgm:spPr/>
    </dgm:pt>
    <dgm:pt modelId="{F55D9034-FC80-4DCD-81A1-A126616AB8D5}" type="pres">
      <dgm:prSet presAssocID="{7E5D9D2F-86E4-497E-B098-681F1CAA18C5}" presName="rootText" presStyleLbl="node4" presStyleIdx="12" presStyleCnt="20">
        <dgm:presLayoutVars>
          <dgm:chPref val="3"/>
        </dgm:presLayoutVars>
      </dgm:prSet>
      <dgm:spPr/>
    </dgm:pt>
    <dgm:pt modelId="{CB895C73-DB10-4282-8A85-CD467D87A895}" type="pres">
      <dgm:prSet presAssocID="{7E5D9D2F-86E4-497E-B098-681F1CAA18C5}" presName="rootConnector" presStyleLbl="node4" presStyleIdx="12" presStyleCnt="20"/>
      <dgm:spPr/>
    </dgm:pt>
    <dgm:pt modelId="{88D0E4A3-EB91-4751-B93D-19555DCC894F}" type="pres">
      <dgm:prSet presAssocID="{7E5D9D2F-86E4-497E-B098-681F1CAA18C5}" presName="hierChild4" presStyleCnt="0"/>
      <dgm:spPr/>
    </dgm:pt>
    <dgm:pt modelId="{E4D613ED-DAB1-423C-9AC7-56730C8B4AB6}" type="pres">
      <dgm:prSet presAssocID="{7E5D9D2F-86E4-497E-B098-681F1CAA18C5}" presName="hierChild5" presStyleCnt="0"/>
      <dgm:spPr/>
    </dgm:pt>
    <dgm:pt modelId="{5845C7E5-1D56-452D-8754-B566F00523D7}" type="pres">
      <dgm:prSet presAssocID="{0969364E-9736-407F-8F95-A09A2C4E3B53}" presName="Name48" presStyleLbl="parChTrans1D4" presStyleIdx="13" presStyleCnt="20"/>
      <dgm:spPr/>
    </dgm:pt>
    <dgm:pt modelId="{BFC9050D-9F43-4D08-B98F-49D5DA29B32B}" type="pres">
      <dgm:prSet presAssocID="{2EE49D3A-7BF0-43BE-B8BF-13521F1A578F}" presName="hierRoot2" presStyleCnt="0">
        <dgm:presLayoutVars>
          <dgm:hierBranch val="init"/>
        </dgm:presLayoutVars>
      </dgm:prSet>
      <dgm:spPr/>
    </dgm:pt>
    <dgm:pt modelId="{FBD7F0F8-1F20-4835-9058-C4E98C0B43CB}" type="pres">
      <dgm:prSet presAssocID="{2EE49D3A-7BF0-43BE-B8BF-13521F1A578F}" presName="rootComposite" presStyleCnt="0"/>
      <dgm:spPr/>
    </dgm:pt>
    <dgm:pt modelId="{8952203E-7E29-4560-8A3E-056D6FFF930C}" type="pres">
      <dgm:prSet presAssocID="{2EE49D3A-7BF0-43BE-B8BF-13521F1A578F}" presName="rootText" presStyleLbl="node4" presStyleIdx="13" presStyleCnt="20">
        <dgm:presLayoutVars>
          <dgm:chPref val="3"/>
        </dgm:presLayoutVars>
      </dgm:prSet>
      <dgm:spPr/>
    </dgm:pt>
    <dgm:pt modelId="{82C09FDE-AB40-4DA9-BDBD-55EA8786CEC6}" type="pres">
      <dgm:prSet presAssocID="{2EE49D3A-7BF0-43BE-B8BF-13521F1A578F}" presName="rootConnector" presStyleLbl="node4" presStyleIdx="13" presStyleCnt="20"/>
      <dgm:spPr/>
    </dgm:pt>
    <dgm:pt modelId="{3F23A6F1-208B-435B-9302-61190E8E9E16}" type="pres">
      <dgm:prSet presAssocID="{2EE49D3A-7BF0-43BE-B8BF-13521F1A578F}" presName="hierChild4" presStyleCnt="0"/>
      <dgm:spPr/>
    </dgm:pt>
    <dgm:pt modelId="{83A3BB1F-6476-4886-B5BA-36B23C36D206}" type="pres">
      <dgm:prSet presAssocID="{2EE49D3A-7BF0-43BE-B8BF-13521F1A578F}" presName="hierChild5" presStyleCnt="0"/>
      <dgm:spPr/>
    </dgm:pt>
    <dgm:pt modelId="{6CB10A2E-E25C-4F76-97D6-925EF7E1145B}" type="pres">
      <dgm:prSet presAssocID="{31C7FC92-0A57-428B-A775-97054AA16412}" presName="Name48" presStyleLbl="parChTrans1D4" presStyleIdx="14" presStyleCnt="20"/>
      <dgm:spPr/>
    </dgm:pt>
    <dgm:pt modelId="{7AB6235F-2D76-49E3-B06F-A66983A391BA}" type="pres">
      <dgm:prSet presAssocID="{99CB8B39-2029-4B67-BDEA-D18CD4E73C91}" presName="hierRoot2" presStyleCnt="0">
        <dgm:presLayoutVars>
          <dgm:hierBranch val="init"/>
        </dgm:presLayoutVars>
      </dgm:prSet>
      <dgm:spPr/>
    </dgm:pt>
    <dgm:pt modelId="{C6F43020-1B0D-4A41-8DE6-31AFF16394AB}" type="pres">
      <dgm:prSet presAssocID="{99CB8B39-2029-4B67-BDEA-D18CD4E73C91}" presName="rootComposite" presStyleCnt="0"/>
      <dgm:spPr/>
    </dgm:pt>
    <dgm:pt modelId="{56C49DAC-DC5C-498E-8BD2-6E373A0C76AD}" type="pres">
      <dgm:prSet presAssocID="{99CB8B39-2029-4B67-BDEA-D18CD4E73C91}" presName="rootText" presStyleLbl="node4" presStyleIdx="14" presStyleCnt="20">
        <dgm:presLayoutVars>
          <dgm:chPref val="3"/>
        </dgm:presLayoutVars>
      </dgm:prSet>
      <dgm:spPr/>
    </dgm:pt>
    <dgm:pt modelId="{03033B13-702D-4452-ADD4-CE8561CDFBA9}" type="pres">
      <dgm:prSet presAssocID="{99CB8B39-2029-4B67-BDEA-D18CD4E73C91}" presName="rootConnector" presStyleLbl="node4" presStyleIdx="14" presStyleCnt="20"/>
      <dgm:spPr/>
    </dgm:pt>
    <dgm:pt modelId="{A8CDEF30-D1DA-4079-A8ED-750AB44DFBA9}" type="pres">
      <dgm:prSet presAssocID="{99CB8B39-2029-4B67-BDEA-D18CD4E73C91}" presName="hierChild4" presStyleCnt="0"/>
      <dgm:spPr/>
    </dgm:pt>
    <dgm:pt modelId="{775C6BF4-7D88-483F-BA16-3FC43BC79580}" type="pres">
      <dgm:prSet presAssocID="{99CB8B39-2029-4B67-BDEA-D18CD4E73C91}" presName="hierChild5" presStyleCnt="0"/>
      <dgm:spPr/>
    </dgm:pt>
    <dgm:pt modelId="{67613EC6-A28D-4B08-A88F-A1F12677F61E}" type="pres">
      <dgm:prSet presAssocID="{20E0BFFA-D873-4635-8FE4-DE5EE8E7CAAB}" presName="Name48" presStyleLbl="parChTrans1D4" presStyleIdx="15" presStyleCnt="20"/>
      <dgm:spPr/>
    </dgm:pt>
    <dgm:pt modelId="{E4114693-C107-4CA9-BDFD-4E2D3DFB4D01}" type="pres">
      <dgm:prSet presAssocID="{06F14E4C-3015-4DCC-8900-2B62DB1FAF48}" presName="hierRoot2" presStyleCnt="0">
        <dgm:presLayoutVars>
          <dgm:hierBranch val="init"/>
        </dgm:presLayoutVars>
      </dgm:prSet>
      <dgm:spPr/>
    </dgm:pt>
    <dgm:pt modelId="{A789E73E-1B1E-48F3-B1E1-68600696E6B1}" type="pres">
      <dgm:prSet presAssocID="{06F14E4C-3015-4DCC-8900-2B62DB1FAF48}" presName="rootComposite" presStyleCnt="0"/>
      <dgm:spPr/>
    </dgm:pt>
    <dgm:pt modelId="{4D60988F-644D-4A1C-A9BC-BF8D2CC1F619}" type="pres">
      <dgm:prSet presAssocID="{06F14E4C-3015-4DCC-8900-2B62DB1FAF48}" presName="rootText" presStyleLbl="node4" presStyleIdx="15" presStyleCnt="20">
        <dgm:presLayoutVars>
          <dgm:chPref val="3"/>
        </dgm:presLayoutVars>
      </dgm:prSet>
      <dgm:spPr/>
    </dgm:pt>
    <dgm:pt modelId="{48870132-D314-41F5-B28F-28BA35B498A0}" type="pres">
      <dgm:prSet presAssocID="{06F14E4C-3015-4DCC-8900-2B62DB1FAF48}" presName="rootConnector" presStyleLbl="node4" presStyleIdx="15" presStyleCnt="20"/>
      <dgm:spPr/>
    </dgm:pt>
    <dgm:pt modelId="{505C5655-663D-4430-ACED-E08381089908}" type="pres">
      <dgm:prSet presAssocID="{06F14E4C-3015-4DCC-8900-2B62DB1FAF48}" presName="hierChild4" presStyleCnt="0"/>
      <dgm:spPr/>
    </dgm:pt>
    <dgm:pt modelId="{DB0E932D-C1C5-43BA-AED8-B1DC0C06DF95}" type="pres">
      <dgm:prSet presAssocID="{06F14E4C-3015-4DCC-8900-2B62DB1FAF48}" presName="hierChild5" presStyleCnt="0"/>
      <dgm:spPr/>
    </dgm:pt>
    <dgm:pt modelId="{5105B0BD-A164-47D7-B6D8-AD14382F624C}" type="pres">
      <dgm:prSet presAssocID="{EC2F39F4-1BFB-4BE3-B08C-6976D1845303}" presName="hierChild5" presStyleCnt="0"/>
      <dgm:spPr/>
    </dgm:pt>
    <dgm:pt modelId="{8B5210DD-6A8D-4C1F-9FD9-CDDD4771A528}" type="pres">
      <dgm:prSet presAssocID="{03859135-4748-4939-8F43-1DDC70384665}" presName="Name35" presStyleLbl="parChTrans1D3" presStyleIdx="4" presStyleCnt="6"/>
      <dgm:spPr/>
    </dgm:pt>
    <dgm:pt modelId="{FC685503-A1BD-437B-AFB0-75BBBA9FABA3}" type="pres">
      <dgm:prSet presAssocID="{45E0CC86-A940-483D-BF3D-33071E525B0F}" presName="hierRoot2" presStyleCnt="0">
        <dgm:presLayoutVars>
          <dgm:hierBranch/>
        </dgm:presLayoutVars>
      </dgm:prSet>
      <dgm:spPr/>
    </dgm:pt>
    <dgm:pt modelId="{731145A0-DAFE-496E-A19D-1FF6344D81A6}" type="pres">
      <dgm:prSet presAssocID="{45E0CC86-A940-483D-BF3D-33071E525B0F}" presName="rootComposite" presStyleCnt="0"/>
      <dgm:spPr/>
    </dgm:pt>
    <dgm:pt modelId="{06C372F7-FF85-4BC4-A8DD-3B359BC4F1E3}" type="pres">
      <dgm:prSet presAssocID="{45E0CC86-A940-483D-BF3D-33071E525B0F}" presName="rootText" presStyleLbl="node3" presStyleIdx="4" presStyleCnt="5" custScaleX="133966" custScaleY="180190">
        <dgm:presLayoutVars>
          <dgm:chPref val="3"/>
        </dgm:presLayoutVars>
      </dgm:prSet>
      <dgm:spPr/>
    </dgm:pt>
    <dgm:pt modelId="{2551D28F-0391-4E75-960A-21E99B98E0D1}" type="pres">
      <dgm:prSet presAssocID="{45E0CC86-A940-483D-BF3D-33071E525B0F}" presName="rootConnector" presStyleLbl="node3" presStyleIdx="4" presStyleCnt="5"/>
      <dgm:spPr/>
    </dgm:pt>
    <dgm:pt modelId="{1CF7A25D-4DDF-46E6-B8D1-FE057E7FC5E1}" type="pres">
      <dgm:prSet presAssocID="{45E0CC86-A940-483D-BF3D-33071E525B0F}" presName="hierChild4" presStyleCnt="0"/>
      <dgm:spPr/>
    </dgm:pt>
    <dgm:pt modelId="{6F0EC3DB-CF9B-40EF-9A7D-B43D8211875A}" type="pres">
      <dgm:prSet presAssocID="{FD850C13-667E-45DD-9C74-D1672489B101}" presName="Name35" presStyleLbl="parChTrans1D4" presStyleIdx="16" presStyleCnt="20"/>
      <dgm:spPr/>
    </dgm:pt>
    <dgm:pt modelId="{6080F824-7129-409F-B13C-3E96C723FECE}" type="pres">
      <dgm:prSet presAssocID="{1F12CD5C-9BFB-4486-A3B5-F9541DA5FDEC}" presName="hierRoot2" presStyleCnt="0">
        <dgm:presLayoutVars>
          <dgm:hierBranch val="init"/>
        </dgm:presLayoutVars>
      </dgm:prSet>
      <dgm:spPr/>
    </dgm:pt>
    <dgm:pt modelId="{F29A0C52-638E-48BE-9AB0-C06AADE15854}" type="pres">
      <dgm:prSet presAssocID="{1F12CD5C-9BFB-4486-A3B5-F9541DA5FDEC}" presName="rootComposite" presStyleCnt="0"/>
      <dgm:spPr/>
    </dgm:pt>
    <dgm:pt modelId="{E367E4A3-874C-48F7-B0AD-F2213F37B240}" type="pres">
      <dgm:prSet presAssocID="{1F12CD5C-9BFB-4486-A3B5-F9541DA5FDEC}" presName="rootText" presStyleLbl="node4" presStyleIdx="16" presStyleCnt="20" custScaleX="104751">
        <dgm:presLayoutVars>
          <dgm:chPref val="3"/>
        </dgm:presLayoutVars>
      </dgm:prSet>
      <dgm:spPr/>
    </dgm:pt>
    <dgm:pt modelId="{00F260D4-12CE-460C-B5D1-2648DB56C74E}" type="pres">
      <dgm:prSet presAssocID="{1F12CD5C-9BFB-4486-A3B5-F9541DA5FDEC}" presName="rootConnector" presStyleLbl="node4" presStyleIdx="16" presStyleCnt="20"/>
      <dgm:spPr/>
    </dgm:pt>
    <dgm:pt modelId="{7D184C6E-1641-4AC4-B409-3B5C5230272C}" type="pres">
      <dgm:prSet presAssocID="{1F12CD5C-9BFB-4486-A3B5-F9541DA5FDEC}" presName="hierChild4" presStyleCnt="0"/>
      <dgm:spPr/>
    </dgm:pt>
    <dgm:pt modelId="{D29FE9C4-BCC3-4498-A200-061D7452F25A}" type="pres">
      <dgm:prSet presAssocID="{1F12CD5C-9BFB-4486-A3B5-F9541DA5FDEC}" presName="hierChild5" presStyleCnt="0"/>
      <dgm:spPr/>
    </dgm:pt>
    <dgm:pt modelId="{0F7C2207-2F41-44A1-8B76-E9E6AB025299}" type="pres">
      <dgm:prSet presAssocID="{AE4CD324-07BE-4CF8-AC22-92A38072AB80}" presName="Name35" presStyleLbl="parChTrans1D4" presStyleIdx="17" presStyleCnt="20"/>
      <dgm:spPr/>
    </dgm:pt>
    <dgm:pt modelId="{61B044F8-FB1F-4572-9BB8-0C14A47CE259}" type="pres">
      <dgm:prSet presAssocID="{8349EE85-F274-4B86-BB67-C6F1389CF75D}" presName="hierRoot2" presStyleCnt="0">
        <dgm:presLayoutVars>
          <dgm:hierBranch val="r"/>
        </dgm:presLayoutVars>
      </dgm:prSet>
      <dgm:spPr/>
    </dgm:pt>
    <dgm:pt modelId="{32E4BB2D-0161-4BFB-AD47-D7173AE6A35E}" type="pres">
      <dgm:prSet presAssocID="{8349EE85-F274-4B86-BB67-C6F1389CF75D}" presName="rootComposite" presStyleCnt="0"/>
      <dgm:spPr/>
    </dgm:pt>
    <dgm:pt modelId="{98B76BA4-0FBD-4814-AE0E-72C57C03A0C5}" type="pres">
      <dgm:prSet presAssocID="{8349EE85-F274-4B86-BB67-C6F1389CF75D}" presName="rootText" presStyleLbl="node4" presStyleIdx="17" presStyleCnt="20">
        <dgm:presLayoutVars>
          <dgm:chPref val="3"/>
        </dgm:presLayoutVars>
      </dgm:prSet>
      <dgm:spPr/>
    </dgm:pt>
    <dgm:pt modelId="{46B27419-5E63-43E3-9AF0-B6479EC60953}" type="pres">
      <dgm:prSet presAssocID="{8349EE85-F274-4B86-BB67-C6F1389CF75D}" presName="rootConnector" presStyleLbl="node4" presStyleIdx="17" presStyleCnt="20"/>
      <dgm:spPr/>
    </dgm:pt>
    <dgm:pt modelId="{A8922BE3-88AA-4CCA-AFB5-502858F1AB78}" type="pres">
      <dgm:prSet presAssocID="{8349EE85-F274-4B86-BB67-C6F1389CF75D}" presName="hierChild4" presStyleCnt="0"/>
      <dgm:spPr/>
    </dgm:pt>
    <dgm:pt modelId="{5C14C12B-86C0-442B-A241-4A3FCBEFDF78}" type="pres">
      <dgm:prSet presAssocID="{46B36245-562A-403C-B51C-92F608AC4066}" presName="Name50" presStyleLbl="parChTrans1D4" presStyleIdx="18" presStyleCnt="20"/>
      <dgm:spPr/>
    </dgm:pt>
    <dgm:pt modelId="{2F8DE9FA-42E8-4CD9-98B1-203D432ECB09}" type="pres">
      <dgm:prSet presAssocID="{A9548182-2439-40E3-9434-34FFD0CC6A7C}" presName="hierRoot2" presStyleCnt="0">
        <dgm:presLayoutVars>
          <dgm:hierBranch val="init"/>
        </dgm:presLayoutVars>
      </dgm:prSet>
      <dgm:spPr/>
    </dgm:pt>
    <dgm:pt modelId="{B41F9F40-BBEF-4E90-AC32-0F754058FACA}" type="pres">
      <dgm:prSet presAssocID="{A9548182-2439-40E3-9434-34FFD0CC6A7C}" presName="rootComposite" presStyleCnt="0"/>
      <dgm:spPr/>
    </dgm:pt>
    <dgm:pt modelId="{0CA4FD38-CFE7-4F63-AF02-B21D2576E6DC}" type="pres">
      <dgm:prSet presAssocID="{A9548182-2439-40E3-9434-34FFD0CC6A7C}" presName="rootText" presStyleLbl="node4" presStyleIdx="18" presStyleCnt="20">
        <dgm:presLayoutVars>
          <dgm:chPref val="3"/>
        </dgm:presLayoutVars>
      </dgm:prSet>
      <dgm:spPr/>
    </dgm:pt>
    <dgm:pt modelId="{B66E726E-B3BF-4B3B-9AAC-0123EBD16977}" type="pres">
      <dgm:prSet presAssocID="{A9548182-2439-40E3-9434-34FFD0CC6A7C}" presName="rootConnector" presStyleLbl="node4" presStyleIdx="18" presStyleCnt="20"/>
      <dgm:spPr/>
    </dgm:pt>
    <dgm:pt modelId="{3B831515-5FD2-444C-894D-E3AECA1C0036}" type="pres">
      <dgm:prSet presAssocID="{A9548182-2439-40E3-9434-34FFD0CC6A7C}" presName="hierChild4" presStyleCnt="0"/>
      <dgm:spPr/>
    </dgm:pt>
    <dgm:pt modelId="{FF050A40-DD7A-47C2-BEAC-C6341A3637C4}" type="pres">
      <dgm:prSet presAssocID="{A9548182-2439-40E3-9434-34FFD0CC6A7C}" presName="hierChild5" presStyleCnt="0"/>
      <dgm:spPr/>
    </dgm:pt>
    <dgm:pt modelId="{3ABF6D74-49FF-4D8C-BE81-ED306A0EF560}" type="pres">
      <dgm:prSet presAssocID="{B4D7CCFA-26ED-4202-9549-D4D9D094AE34}" presName="Name50" presStyleLbl="parChTrans1D4" presStyleIdx="19" presStyleCnt="20"/>
      <dgm:spPr/>
    </dgm:pt>
    <dgm:pt modelId="{0AF80284-658E-4096-B03E-EA412D427D3A}" type="pres">
      <dgm:prSet presAssocID="{2B7560CE-2BAE-42C8-A4B2-6AD8876F96CA}" presName="hierRoot2" presStyleCnt="0">
        <dgm:presLayoutVars>
          <dgm:hierBranch val="init"/>
        </dgm:presLayoutVars>
      </dgm:prSet>
      <dgm:spPr/>
    </dgm:pt>
    <dgm:pt modelId="{35B662B2-FFD0-41DA-B07D-298605D81DDC}" type="pres">
      <dgm:prSet presAssocID="{2B7560CE-2BAE-42C8-A4B2-6AD8876F96CA}" presName="rootComposite" presStyleCnt="0"/>
      <dgm:spPr/>
    </dgm:pt>
    <dgm:pt modelId="{521DCCAD-2624-4827-B05E-6B2A26C520C4}" type="pres">
      <dgm:prSet presAssocID="{2B7560CE-2BAE-42C8-A4B2-6AD8876F96CA}" presName="rootText" presStyleLbl="node4" presStyleIdx="19" presStyleCnt="20">
        <dgm:presLayoutVars>
          <dgm:chPref val="3"/>
        </dgm:presLayoutVars>
      </dgm:prSet>
      <dgm:spPr/>
    </dgm:pt>
    <dgm:pt modelId="{19819291-A2E1-4936-9846-CAD5503639E4}" type="pres">
      <dgm:prSet presAssocID="{2B7560CE-2BAE-42C8-A4B2-6AD8876F96CA}" presName="rootConnector" presStyleLbl="node4" presStyleIdx="19" presStyleCnt="20"/>
      <dgm:spPr/>
    </dgm:pt>
    <dgm:pt modelId="{97F413E5-E238-4621-996D-0DA8E216C8AF}" type="pres">
      <dgm:prSet presAssocID="{2B7560CE-2BAE-42C8-A4B2-6AD8876F96CA}" presName="hierChild4" presStyleCnt="0"/>
      <dgm:spPr/>
    </dgm:pt>
    <dgm:pt modelId="{2173F109-BC0B-49D8-A41B-9E3C3EB4B91D}" type="pres">
      <dgm:prSet presAssocID="{2B7560CE-2BAE-42C8-A4B2-6AD8876F96CA}" presName="hierChild5" presStyleCnt="0"/>
      <dgm:spPr/>
    </dgm:pt>
    <dgm:pt modelId="{1364DCF6-EF98-4A12-B35A-53A8C779D043}" type="pres">
      <dgm:prSet presAssocID="{8349EE85-F274-4B86-BB67-C6F1389CF75D}" presName="hierChild5" presStyleCnt="0"/>
      <dgm:spPr/>
    </dgm:pt>
    <dgm:pt modelId="{A8A4F183-2E30-4777-A1E0-EBEF1C99BE62}" type="pres">
      <dgm:prSet presAssocID="{45E0CC86-A940-483D-BF3D-33071E525B0F}" presName="hierChild5" presStyleCnt="0"/>
      <dgm:spPr/>
    </dgm:pt>
    <dgm:pt modelId="{196F6278-788B-42BD-A06E-8302F496DEE8}" type="pres">
      <dgm:prSet presAssocID="{BCCD525A-7321-4B64-8E32-9EE5D47E9264}" presName="hierChild5" presStyleCnt="0"/>
      <dgm:spPr/>
    </dgm:pt>
    <dgm:pt modelId="{E88A42BE-5D6A-45F6-AFC6-0DBBF7BFAE73}" type="pres">
      <dgm:prSet presAssocID="{D607713A-5400-4F94-9394-2A6BB8C4CFF5}" presName="Name111" presStyleLbl="parChTrans1D3" presStyleIdx="5" presStyleCnt="6"/>
      <dgm:spPr/>
    </dgm:pt>
    <dgm:pt modelId="{08D4CA7B-6FF2-495D-98F6-56468B625DC1}" type="pres">
      <dgm:prSet presAssocID="{A2C851D9-4342-4701-9701-EDE41E5C9769}" presName="hierRoot3" presStyleCnt="0">
        <dgm:presLayoutVars>
          <dgm:hierBranch val="init"/>
        </dgm:presLayoutVars>
      </dgm:prSet>
      <dgm:spPr/>
    </dgm:pt>
    <dgm:pt modelId="{1C703AF6-D697-4DBA-BE8D-28FF6D0763F5}" type="pres">
      <dgm:prSet presAssocID="{A2C851D9-4342-4701-9701-EDE41E5C9769}" presName="rootComposite3" presStyleCnt="0"/>
      <dgm:spPr/>
    </dgm:pt>
    <dgm:pt modelId="{35A3E644-54F2-43AE-B07B-2696F26E6EBB}" type="pres">
      <dgm:prSet presAssocID="{A2C851D9-4342-4701-9701-EDE41E5C9769}" presName="rootText3" presStyleLbl="asst2" presStyleIdx="0" presStyleCnt="1">
        <dgm:presLayoutVars>
          <dgm:chPref val="3"/>
        </dgm:presLayoutVars>
      </dgm:prSet>
      <dgm:spPr/>
    </dgm:pt>
    <dgm:pt modelId="{11E72C62-897D-4A89-91D7-4551F0B15273}" type="pres">
      <dgm:prSet presAssocID="{A2C851D9-4342-4701-9701-EDE41E5C9769}" presName="rootConnector3" presStyleLbl="asst2" presStyleIdx="0" presStyleCnt="1"/>
      <dgm:spPr/>
    </dgm:pt>
    <dgm:pt modelId="{1071677F-2AD9-4413-A000-B77C90DD2DEE}" type="pres">
      <dgm:prSet presAssocID="{A2C851D9-4342-4701-9701-EDE41E5C9769}" presName="hierChild6" presStyleCnt="0"/>
      <dgm:spPr/>
    </dgm:pt>
    <dgm:pt modelId="{4F6E55F7-E850-4059-A612-06ED7D5DC00A}" type="pres">
      <dgm:prSet presAssocID="{A2C851D9-4342-4701-9701-EDE41E5C9769}" presName="hierChild7" presStyleCnt="0"/>
      <dgm:spPr/>
    </dgm:pt>
    <dgm:pt modelId="{B17891B9-F6F9-450D-B6DA-E1EDC4B4926C}" type="pres">
      <dgm:prSet presAssocID="{61292915-4676-46E2-8215-DF8B60D51A1D}" presName="hierChild3" presStyleCnt="0"/>
      <dgm:spPr/>
    </dgm:pt>
  </dgm:ptLst>
  <dgm:cxnLst>
    <dgm:cxn modelId="{F7C58000-4054-48ED-A0E6-951E564D1A11}" type="presOf" srcId="{681FFAC7-743F-48AD-B020-960138FE68BE}" destId="{AE7F2B4C-243E-4DC3-AFBF-499145B78805}" srcOrd="0" destOrd="0" presId="urn:microsoft.com/office/officeart/2005/8/layout/orgChart1"/>
    <dgm:cxn modelId="{9D718A02-500F-4D56-8449-5DD165D6393A}" type="presOf" srcId="{E84D569E-8B12-46B2-9956-6860858FD3E5}" destId="{9636EBD8-B758-43B8-B61B-2273FE7F16BD}" srcOrd="0" destOrd="0" presId="urn:microsoft.com/office/officeart/2005/8/layout/orgChart1"/>
    <dgm:cxn modelId="{CE3F6603-4DBC-4086-88F8-2AC4B4DB5A88}" type="presOf" srcId="{6568A088-B36D-49A1-83E7-5A809AE6403D}" destId="{46A02943-6129-4C74-8087-198155C2571E}" srcOrd="0" destOrd="0" presId="urn:microsoft.com/office/officeart/2005/8/layout/orgChart1"/>
    <dgm:cxn modelId="{DE066A06-FBE9-4C33-AE31-A9A61985BBD2}" type="presOf" srcId="{AAC93BB7-E6E2-41CE-AE8C-A212123C0D4A}" destId="{6FE57C82-C3A6-4447-937D-C36BE492AC8E}" srcOrd="1" destOrd="0" presId="urn:microsoft.com/office/officeart/2005/8/layout/orgChart1"/>
    <dgm:cxn modelId="{1C41F207-B72E-4F3C-BBA1-6A0FC85AD1BE}" type="presOf" srcId="{B543E364-2766-47F9-B16D-234B7283C482}" destId="{20F4458A-C75C-4233-9C3D-B93A3D61941D}" srcOrd="0" destOrd="0" presId="urn:microsoft.com/office/officeart/2005/8/layout/orgChart1"/>
    <dgm:cxn modelId="{44E37B0A-464E-436D-90F5-BC2DC34F08AD}" type="presOf" srcId="{AAC93BB7-E6E2-41CE-AE8C-A212123C0D4A}" destId="{4D67DF01-BDFB-4EFF-8872-51AA01BAA09D}" srcOrd="0" destOrd="0" presId="urn:microsoft.com/office/officeart/2005/8/layout/orgChart1"/>
    <dgm:cxn modelId="{21893A0C-50E8-4356-ACCA-ED01FECE60BB}" type="presOf" srcId="{B25505D8-3BE3-43D7-A4C9-7C4A9656F54A}" destId="{2693D216-9E5E-4518-87FA-4CCE0CBB6D41}" srcOrd="1" destOrd="0" presId="urn:microsoft.com/office/officeart/2005/8/layout/orgChart1"/>
    <dgm:cxn modelId="{4A65F30C-20A6-4B52-8F05-5233ADE70037}" srcId="{BCCD525A-7321-4B64-8E32-9EE5D47E9264}" destId="{D049932F-665B-4F45-8B54-E7D987B4575D}" srcOrd="1" destOrd="0" parTransId="{1E6213FD-13A6-4638-9C6D-425F1BFC28BF}" sibTransId="{21A90FC8-0E71-4C7D-BE92-82798EF71A49}"/>
    <dgm:cxn modelId="{40D4A80D-A7C5-4656-B315-828FF1AC5BB5}" type="presOf" srcId="{B25505D8-3BE3-43D7-A4C9-7C4A9656F54A}" destId="{C9D3CFFD-FC14-4C2E-8099-8E37EFDF5C7E}" srcOrd="0" destOrd="0" presId="urn:microsoft.com/office/officeart/2005/8/layout/orgChart1"/>
    <dgm:cxn modelId="{453C8F11-ED10-41A8-8093-BA494B61ED57}" type="presOf" srcId="{A9548182-2439-40E3-9434-34FFD0CC6A7C}" destId="{B66E726E-B3BF-4B3B-9AAC-0123EBD16977}" srcOrd="1" destOrd="0" presId="urn:microsoft.com/office/officeart/2005/8/layout/orgChart1"/>
    <dgm:cxn modelId="{23C4BD12-16E2-41C7-9C2A-432E50CA3F2B}" type="presOf" srcId="{2B7560CE-2BAE-42C8-A4B2-6AD8876F96CA}" destId="{19819291-A2E1-4936-9846-CAD5503639E4}" srcOrd="1" destOrd="0" presId="urn:microsoft.com/office/officeart/2005/8/layout/orgChart1"/>
    <dgm:cxn modelId="{638AF315-53ED-4890-93FC-1FA81618887C}" srcId="{8349EE85-F274-4B86-BB67-C6F1389CF75D}" destId="{A9548182-2439-40E3-9434-34FFD0CC6A7C}" srcOrd="0" destOrd="0" parTransId="{46B36245-562A-403C-B51C-92F608AC4066}" sibTransId="{D6CFC073-BA85-4CB4-9BF5-006F0C3409BB}"/>
    <dgm:cxn modelId="{E11AC419-4A12-4B70-B1CD-FFD494216168}" srcId="{AC9F17AD-0209-477A-83CF-1B3AA8466C2B}" destId="{681FFAC7-743F-48AD-B020-960138FE68BE}" srcOrd="1" destOrd="0" parTransId="{A19B8814-944A-48AE-BFAC-E5A6696907DC}" sibTransId="{85F3C545-65FE-46C6-8FD1-B85418A32DB1}"/>
    <dgm:cxn modelId="{3C40361B-6C78-4B9A-9B15-04039ECC96B5}" type="presOf" srcId="{AC9F17AD-0209-477A-83CF-1B3AA8466C2B}" destId="{BB7C08A5-08A2-4676-AB64-F3E0B8171F27}" srcOrd="1" destOrd="0" presId="urn:microsoft.com/office/officeart/2005/8/layout/orgChart1"/>
    <dgm:cxn modelId="{3E882D1F-A7FF-45F1-9E73-6DEB9D75284D}" srcId="{D049932F-665B-4F45-8B54-E7D987B4575D}" destId="{6E44C0E0-0586-4259-A622-04668CA335D0}" srcOrd="1" destOrd="0" parTransId="{9AF49154-F769-49EE-94FB-99E1A7FB0A3D}" sibTransId="{87D8789B-C08C-46B0-9CB5-B90D3895B866}"/>
    <dgm:cxn modelId="{63D33E22-8882-4F03-A01F-8D3BC65829D8}" type="presOf" srcId="{BCCD525A-7321-4B64-8E32-9EE5D47E9264}" destId="{33760E4D-D774-444D-8AC0-E9866F248B6C}" srcOrd="0" destOrd="0" presId="urn:microsoft.com/office/officeart/2005/8/layout/orgChart1"/>
    <dgm:cxn modelId="{97409C23-F2E2-41DD-83A3-007064B3A6DF}" type="presOf" srcId="{29070179-AB80-4F86-80E6-9DF358EA0402}" destId="{5FB705D2-758D-413E-AC07-06DBCCC2C0EE}" srcOrd="0" destOrd="0" presId="urn:microsoft.com/office/officeart/2005/8/layout/orgChart1"/>
    <dgm:cxn modelId="{E3CE0928-2E41-4B12-9A19-934D91625CEF}" type="presOf" srcId="{45E0CC86-A940-483D-BF3D-33071E525B0F}" destId="{2551D28F-0391-4E75-960A-21E99B98E0D1}" srcOrd="1" destOrd="0" presId="urn:microsoft.com/office/officeart/2005/8/layout/orgChart1"/>
    <dgm:cxn modelId="{18E4742A-3835-41C9-9B6B-E0A5FD6ACDE3}" type="presOf" srcId="{A9548182-2439-40E3-9434-34FFD0CC6A7C}" destId="{0CA4FD38-CFE7-4F63-AF02-B21D2576E6DC}" srcOrd="0" destOrd="0" presId="urn:microsoft.com/office/officeart/2005/8/layout/orgChart1"/>
    <dgm:cxn modelId="{BF831E2C-3821-497D-A712-BEACF3A6703F}" type="presOf" srcId="{1E6213FD-13A6-4638-9C6D-425F1BFC28BF}" destId="{84B5C65A-A620-4806-AE4F-CD0825EA0910}" srcOrd="0" destOrd="0" presId="urn:microsoft.com/office/officeart/2005/8/layout/orgChart1"/>
    <dgm:cxn modelId="{7DCCA32C-232F-4B79-ACF8-B912EA73F807}" type="presOf" srcId="{6E44C0E0-0586-4259-A622-04668CA335D0}" destId="{D80F67AD-30C0-40BD-87C8-385D14DF4BCB}" srcOrd="0" destOrd="0" presId="urn:microsoft.com/office/officeart/2005/8/layout/orgChart1"/>
    <dgm:cxn modelId="{8BA4F42C-8612-43FD-8EEE-2B280D3BCCBB}" type="presOf" srcId="{B25EAF1F-61E5-45E2-AC88-66ACEE24987B}" destId="{9A84DB3F-344E-42D9-A2E8-37910BE402F9}" srcOrd="0" destOrd="0" presId="urn:microsoft.com/office/officeart/2005/8/layout/orgChart1"/>
    <dgm:cxn modelId="{EB41962D-70CB-4F00-B5B9-C22696000EA7}" srcId="{45E0CC86-A940-483D-BF3D-33071E525B0F}" destId="{1F12CD5C-9BFB-4486-A3B5-F9541DA5FDEC}" srcOrd="0" destOrd="0" parTransId="{FD850C13-667E-45DD-9C74-D1672489B101}" sibTransId="{6ACA816A-3D36-453D-A76F-970399B58877}"/>
    <dgm:cxn modelId="{588B9A2E-0188-4D7D-9ADD-E33F5C2CC327}" srcId="{EC2F39F4-1BFB-4BE3-B08C-6976D1845303}" destId="{06F14E4C-3015-4DCC-8900-2B62DB1FAF48}" srcOrd="5" destOrd="0" parTransId="{20E0BFFA-D873-4635-8FE4-DE5EE8E7CAAB}" sibTransId="{C6D040C7-84C6-4716-B0BA-0386B6792A26}"/>
    <dgm:cxn modelId="{2E0C4832-9F6E-4147-9DF6-06E161D905D5}" srcId="{EC2F39F4-1BFB-4BE3-B08C-6976D1845303}" destId="{1F082F70-ABCB-46FB-BAF8-2C29AF9878FF}" srcOrd="0" destOrd="0" parTransId="{6E6021BD-337F-4152-9A93-9C25060D9F5C}" sibTransId="{965F588C-159B-43D0-8D76-7FE35F2455E9}"/>
    <dgm:cxn modelId="{0EF28D32-51AA-405A-896F-7266FC06B6F0}" type="presOf" srcId="{8BD24392-E805-4C05-B9D3-063D4482C864}" destId="{60D720EC-7C3B-48ED-B386-B4B78EEC4FBD}" srcOrd="0" destOrd="0" presId="urn:microsoft.com/office/officeart/2005/8/layout/orgChart1"/>
    <dgm:cxn modelId="{1C7CFF32-BCE4-4195-9D55-34D7C326A840}" type="presOf" srcId="{D14CEC3E-7A07-4422-920E-F3248ADDE529}" destId="{C5AE53D3-79F6-474C-98ED-550757FDD951}" srcOrd="0" destOrd="0" presId="urn:microsoft.com/office/officeart/2005/8/layout/orgChart1"/>
    <dgm:cxn modelId="{3F37F534-E6A2-4585-866E-ACFF9B8030AD}" srcId="{D049932F-665B-4F45-8B54-E7D987B4575D}" destId="{CC174FD8-4730-46C2-BA62-76F22586633B}" srcOrd="0" destOrd="0" parTransId="{0DB495BD-FBA4-4ED2-B7D4-0015BC47F8AA}" sibTransId="{B3A96BF0-8A74-469E-B820-89A74FB43385}"/>
    <dgm:cxn modelId="{D5CD4A37-E709-4242-AC39-0E15CA3A45C1}" type="presOf" srcId="{A2C851D9-4342-4701-9701-EDE41E5C9769}" destId="{11E72C62-897D-4A89-91D7-4551F0B15273}" srcOrd="1" destOrd="0" presId="urn:microsoft.com/office/officeart/2005/8/layout/orgChart1"/>
    <dgm:cxn modelId="{6BED7C38-D552-4EED-B0B3-CA53548AF0AF}" type="presOf" srcId="{BCCD525A-7321-4B64-8E32-9EE5D47E9264}" destId="{B9F47719-1621-49BC-844F-4E8C10908B16}" srcOrd="1" destOrd="0" presId="urn:microsoft.com/office/officeart/2005/8/layout/orgChart1"/>
    <dgm:cxn modelId="{7CE77E39-54E4-46D1-90E0-B9E5EDF8208D}" srcId="{BCCD525A-7321-4B64-8E32-9EE5D47E9264}" destId="{45E0CC86-A940-483D-BF3D-33071E525B0F}" srcOrd="4" destOrd="0" parTransId="{03859135-4748-4939-8F43-1DDC70384665}" sibTransId="{9FCDEAA3-2E26-438D-84DF-606E12B720C0}"/>
    <dgm:cxn modelId="{9679183A-B0D0-43AA-8C45-E941964836D6}" type="presOf" srcId="{E84D569E-8B12-46B2-9956-6860858FD3E5}" destId="{4212BBE9-FF9B-4175-B50B-F06695E11EF0}" srcOrd="1" destOrd="0" presId="urn:microsoft.com/office/officeart/2005/8/layout/orgChart1"/>
    <dgm:cxn modelId="{AB6EEA5D-6603-407C-BEC9-1C3A63DA4519}" type="presOf" srcId="{B4D7CCFA-26ED-4202-9549-D4D9D094AE34}" destId="{3ABF6D74-49FF-4D8C-BE81-ED306A0EF560}" srcOrd="0" destOrd="0" presId="urn:microsoft.com/office/officeart/2005/8/layout/orgChart1"/>
    <dgm:cxn modelId="{0873BE61-55EF-4F09-9678-1E906CC986D9}" srcId="{B543E364-2766-47F9-B16D-234B7283C482}" destId="{61292915-4676-46E2-8215-DF8B60D51A1D}" srcOrd="0" destOrd="0" parTransId="{2055D6D3-C85F-4122-BB0D-BC45470D4CCD}" sibTransId="{76C7F117-D251-4EA5-B154-4A0931C2E85D}"/>
    <dgm:cxn modelId="{A11FE442-AE2F-428B-BD5B-07CF26F83740}" type="presOf" srcId="{EC2F39F4-1BFB-4BE3-B08C-6976D1845303}" destId="{91471846-D859-4B72-8AFE-2ADB6141C0CB}" srcOrd="0" destOrd="0" presId="urn:microsoft.com/office/officeart/2005/8/layout/orgChart1"/>
    <dgm:cxn modelId="{FF56E343-6363-43DB-9164-76FE0FCA8531}" srcId="{8349EE85-F274-4B86-BB67-C6F1389CF75D}" destId="{2B7560CE-2BAE-42C8-A4B2-6AD8876F96CA}" srcOrd="1" destOrd="0" parTransId="{B4D7CCFA-26ED-4202-9549-D4D9D094AE34}" sibTransId="{B1D2DF56-8738-4D5A-8256-0D598B12757C}"/>
    <dgm:cxn modelId="{F9642745-0FD3-436F-B3BE-5B0319FE1AF2}" type="presOf" srcId="{D607713A-5400-4F94-9394-2A6BB8C4CFF5}" destId="{E88A42BE-5D6A-45F6-AFC6-0DBBF7BFAE73}" srcOrd="0" destOrd="0" presId="urn:microsoft.com/office/officeart/2005/8/layout/orgChart1"/>
    <dgm:cxn modelId="{0D6E8145-509E-41E2-8185-07B7911CA700}" type="presOf" srcId="{9AF49154-F769-49EE-94FB-99E1A7FB0A3D}" destId="{63617595-531A-49D8-A54F-EE17B01B4DCF}" srcOrd="0" destOrd="0" presId="urn:microsoft.com/office/officeart/2005/8/layout/orgChart1"/>
    <dgm:cxn modelId="{9EE3DF45-E700-44DE-B34E-DE0FA59B1170}" type="presOf" srcId="{1F12CD5C-9BFB-4486-A3B5-F9541DA5FDEC}" destId="{00F260D4-12CE-460C-B5D1-2648DB56C74E}" srcOrd="1" destOrd="0" presId="urn:microsoft.com/office/officeart/2005/8/layout/orgChart1"/>
    <dgm:cxn modelId="{3E63EF45-D2D8-4516-B95A-CDA5366D66B9}" type="presOf" srcId="{6568A088-B36D-49A1-83E7-5A809AE6403D}" destId="{5A1B7EED-80CD-4A1E-B030-610B93294BB4}" srcOrd="1" destOrd="0" presId="urn:microsoft.com/office/officeart/2005/8/layout/orgChart1"/>
    <dgm:cxn modelId="{E900FE45-F07E-4AC0-9350-469DCB7E386F}" srcId="{D049932F-665B-4F45-8B54-E7D987B4575D}" destId="{B25505D8-3BE3-43D7-A4C9-7C4A9656F54A}" srcOrd="2" destOrd="0" parTransId="{477D07F7-40E6-4F59-821F-B6F1AD5EB176}" sibTransId="{D1151707-403D-4403-A517-2D02A2B9E687}"/>
    <dgm:cxn modelId="{FBD44046-CB82-4A80-B826-31E72D921A27}" type="presOf" srcId="{B25EAF1F-61E5-45E2-AC88-66ACEE24987B}" destId="{F972967C-E395-49C9-A3D2-A9F197623198}" srcOrd="1" destOrd="0" presId="urn:microsoft.com/office/officeart/2005/8/layout/orgChart1"/>
    <dgm:cxn modelId="{D60CD546-1C5E-4DE2-A416-7EAD730255EE}" type="presOf" srcId="{99CB8B39-2029-4B67-BDEA-D18CD4E73C91}" destId="{56C49DAC-DC5C-498E-8BD2-6E373A0C76AD}" srcOrd="0" destOrd="0" presId="urn:microsoft.com/office/officeart/2005/8/layout/orgChart1"/>
    <dgm:cxn modelId="{9EBDE767-BF16-4D94-A724-572695479D37}" type="presOf" srcId="{EC2F39F4-1BFB-4BE3-B08C-6976D1845303}" destId="{21CEFF25-2EF6-46C1-A7A9-28EFF41631D2}" srcOrd="1" destOrd="0" presId="urn:microsoft.com/office/officeart/2005/8/layout/orgChart1"/>
    <dgm:cxn modelId="{6838124A-7A0D-4911-B7FC-7A423E21A3F0}" type="presOf" srcId="{8349EE85-F274-4B86-BB67-C6F1389CF75D}" destId="{46B27419-5E63-43E3-9AF0-B6479EC60953}" srcOrd="1" destOrd="0" presId="urn:microsoft.com/office/officeart/2005/8/layout/orgChart1"/>
    <dgm:cxn modelId="{E45BAF6A-875F-4237-A4D2-B59882EEFE31}" type="presOf" srcId="{45E0CC86-A940-483D-BF3D-33071E525B0F}" destId="{06C372F7-FF85-4BC4-A8DD-3B359BC4F1E3}" srcOrd="0" destOrd="0" presId="urn:microsoft.com/office/officeart/2005/8/layout/orgChart1"/>
    <dgm:cxn modelId="{35AC696C-4E26-4D0E-8675-67D5293E3BFB}" type="presOf" srcId="{D049932F-665B-4F45-8B54-E7D987B4575D}" destId="{EF57DFD5-72A9-4AAA-8291-481E864419DA}" srcOrd="0" destOrd="0" presId="urn:microsoft.com/office/officeart/2005/8/layout/orgChart1"/>
    <dgm:cxn modelId="{E6D6956D-620E-49D0-8E0A-F1AE835BCBA8}" type="presOf" srcId="{B128EA7D-B664-4A45-B6DA-90BC07EB3BA0}" destId="{3601770A-AB84-4BA3-A033-531ADD18350E}" srcOrd="0" destOrd="0" presId="urn:microsoft.com/office/officeart/2005/8/layout/orgChart1"/>
    <dgm:cxn modelId="{4B2FA34D-7F32-4831-9BC6-5921F8E77E08}" type="presOf" srcId="{8349EE85-F274-4B86-BB67-C6F1389CF75D}" destId="{98B76BA4-0FBD-4814-AE0E-72C57C03A0C5}" srcOrd="0" destOrd="0" presId="urn:microsoft.com/office/officeart/2005/8/layout/orgChart1"/>
    <dgm:cxn modelId="{9E2AC84D-B208-42E7-A3A2-435ACC5C08EA}" type="presOf" srcId="{681FFAC7-743F-48AD-B020-960138FE68BE}" destId="{D04803C2-6D23-4214-863A-B1C76D2561E4}" srcOrd="1" destOrd="0" presId="urn:microsoft.com/office/officeart/2005/8/layout/orgChart1"/>
    <dgm:cxn modelId="{7AEA494F-5ACE-4656-838D-E7C77B5B6E2A}" type="presOf" srcId="{1CF70DD2-3612-4452-975A-E50727011E68}" destId="{3A37CCC3-2C6C-44EA-AAE7-0C72B94C6BAF}" srcOrd="0" destOrd="0" presId="urn:microsoft.com/office/officeart/2005/8/layout/orgChart1"/>
    <dgm:cxn modelId="{3D98A451-B8A3-47C2-AB31-4C68BFB6BFC4}" type="presOf" srcId="{1F082F70-ABCB-46FB-BAF8-2C29AF9878FF}" destId="{9B9914BF-5749-4C6F-A26A-DDB81C8B1F35}" srcOrd="1" destOrd="0" presId="urn:microsoft.com/office/officeart/2005/8/layout/orgChart1"/>
    <dgm:cxn modelId="{D5A87F53-87A3-491F-9C0A-320EFB5F3843}" type="presOf" srcId="{A2C851D9-4342-4701-9701-EDE41E5C9769}" destId="{35A3E644-54F2-43AE-B07B-2696F26E6EBB}" srcOrd="0" destOrd="0" presId="urn:microsoft.com/office/officeart/2005/8/layout/orgChart1"/>
    <dgm:cxn modelId="{9A579653-79B6-4D3D-862A-053A00372B2C}" srcId="{AC9F17AD-0209-477A-83CF-1B3AA8466C2B}" destId="{B1B5CA12-A042-4B54-A89B-2968BFF6812C}" srcOrd="0" destOrd="0" parTransId="{236C1F54-BB35-4EFF-8A45-4DBE133AB499}" sibTransId="{ABE03765-5785-4F0E-B9A9-3A2DBD691339}"/>
    <dgm:cxn modelId="{C619A473-5A6A-421C-AA05-B7656A0DE953}" type="presOf" srcId="{AC9F17AD-0209-477A-83CF-1B3AA8466C2B}" destId="{515F7503-3014-4787-B2BE-A453287EBF6C}" srcOrd="0" destOrd="0" presId="urn:microsoft.com/office/officeart/2005/8/layout/orgChart1"/>
    <dgm:cxn modelId="{DB8DC453-B16A-4F8A-9E11-506656CD99E7}" srcId="{EC2F39F4-1BFB-4BE3-B08C-6976D1845303}" destId="{99CB8B39-2029-4B67-BDEA-D18CD4E73C91}" srcOrd="4" destOrd="0" parTransId="{31C7FC92-0A57-428B-A775-97054AA16412}" sibTransId="{C0AB0FDF-8F79-4ACD-9117-748A8DF332DE}"/>
    <dgm:cxn modelId="{F4C07E54-F5FC-4E53-8D4D-C000E15BF12A}" srcId="{45E0CC86-A940-483D-BF3D-33071E525B0F}" destId="{8349EE85-F274-4B86-BB67-C6F1389CF75D}" srcOrd="1" destOrd="0" parTransId="{AE4CD324-07BE-4CF8-AC22-92A38072AB80}" sibTransId="{74765A96-1032-474F-BD8B-ED28B3AF39FF}"/>
    <dgm:cxn modelId="{B2F68955-8E22-437F-B703-13284EF96956}" srcId="{61292915-4676-46E2-8215-DF8B60D51A1D}" destId="{BCCD525A-7321-4B64-8E32-9EE5D47E9264}" srcOrd="0" destOrd="0" parTransId="{EF96A8A9-4B0F-4C3A-9BD9-55663909F083}" sibTransId="{1F2DCA25-AE54-4C49-9D8C-8D693C586F55}"/>
    <dgm:cxn modelId="{90EB6577-B771-44CE-88A0-6993D78F830D}" type="presOf" srcId="{A5BAC895-15C8-4767-B93B-1227132A9E6A}" destId="{588A0332-C8B1-4F03-8ADE-CD36BDA4D822}" srcOrd="0" destOrd="0" presId="urn:microsoft.com/office/officeart/2005/8/layout/orgChart1"/>
    <dgm:cxn modelId="{09C1E877-C215-4307-B9B6-9442F91098A9}" type="presOf" srcId="{10F58932-B8C7-42AA-9D6B-00595524A943}" destId="{160FD86A-3A71-4018-AE1C-F4751E4201C0}" srcOrd="0" destOrd="0" presId="urn:microsoft.com/office/officeart/2005/8/layout/orgChart1"/>
    <dgm:cxn modelId="{FB0FF278-0109-4B4A-8938-9656BECEA307}" type="presOf" srcId="{0E4F8D22-B1AD-4877-BDFE-1859828E7CCA}" destId="{AE2A0A8D-860B-48E1-A7F1-A7E75658F64A}" srcOrd="0" destOrd="0" presId="urn:microsoft.com/office/officeart/2005/8/layout/orgChart1"/>
    <dgm:cxn modelId="{AF494C7A-1D7A-4B69-BEDB-A063D0AA8DE4}" type="presOf" srcId="{46B36245-562A-403C-B51C-92F608AC4066}" destId="{5C14C12B-86C0-442B-A241-4A3FCBEFDF78}" srcOrd="0" destOrd="0" presId="urn:microsoft.com/office/officeart/2005/8/layout/orgChart1"/>
    <dgm:cxn modelId="{DB72007F-094E-4392-A236-991446F73FCF}" type="presOf" srcId="{1F082F70-ABCB-46FB-BAF8-2C29AF9878FF}" destId="{36064DB4-DFC7-4A99-AA25-8FB4D02940B7}" srcOrd="0" destOrd="0" presId="urn:microsoft.com/office/officeart/2005/8/layout/orgChart1"/>
    <dgm:cxn modelId="{BA375D82-4F28-4A5F-A8E7-B6F66F521F66}" type="presOf" srcId="{6E6021BD-337F-4152-9A93-9C25060D9F5C}" destId="{1BCAC765-13EA-4580-9100-CDCC3355902F}" srcOrd="0" destOrd="0" presId="urn:microsoft.com/office/officeart/2005/8/layout/orgChart1"/>
    <dgm:cxn modelId="{10D90D8C-94EE-459B-A645-3EAE0D1D0C96}" type="presOf" srcId="{236C1F54-BB35-4EFF-8A45-4DBE133AB499}" destId="{B90C19ED-0DF1-4633-B5AB-9A79097A621C}" srcOrd="0" destOrd="0" presId="urn:microsoft.com/office/officeart/2005/8/layout/orgChart1"/>
    <dgm:cxn modelId="{44A82F8D-773B-45BE-9CDE-B0844987FB7D}" type="presOf" srcId="{10F58932-B8C7-42AA-9D6B-00595524A943}" destId="{8873CB2B-414B-470D-B51D-C6D59EAAC820}" srcOrd="1" destOrd="0" presId="urn:microsoft.com/office/officeart/2005/8/layout/orgChart1"/>
    <dgm:cxn modelId="{081DF28D-A360-4600-AF0F-89A180A8EDE5}" srcId="{E84D569E-8B12-46B2-9956-6860858FD3E5}" destId="{AAC93BB7-E6E2-41CE-AE8C-A212123C0D4A}" srcOrd="1" destOrd="0" parTransId="{FD290D31-75BC-42A2-A46A-AB08CF770E7A}" sibTransId="{300406D6-2597-4F14-9A48-C5563793D02B}"/>
    <dgm:cxn modelId="{B5B2DD9A-8FEA-451C-AC19-60C1F0A1BE29}" type="presOf" srcId="{61292915-4676-46E2-8215-DF8B60D51A1D}" destId="{EB0AC61E-ADC0-446B-A4CB-E5A03284F124}" srcOrd="1" destOrd="0" presId="urn:microsoft.com/office/officeart/2005/8/layout/orgChart1"/>
    <dgm:cxn modelId="{D47D2CA0-30BB-4CAC-AB24-8A1122DC4BE5}" type="presOf" srcId="{6E44C0E0-0586-4259-A622-04668CA335D0}" destId="{3B3D0124-F63E-42E5-9B3B-7D90B3950170}" srcOrd="1" destOrd="0" presId="urn:microsoft.com/office/officeart/2005/8/layout/orgChart1"/>
    <dgm:cxn modelId="{0822D7A0-7E70-4F49-8115-FF7593FC0161}" type="presOf" srcId="{7E5D9D2F-86E4-497E-B098-681F1CAA18C5}" destId="{CB895C73-DB10-4282-8A85-CD467D87A895}" srcOrd="1" destOrd="0" presId="urn:microsoft.com/office/officeart/2005/8/layout/orgChart1"/>
    <dgm:cxn modelId="{7CBD2BA1-EEC6-4017-917A-B765A38E3DEC}" type="presOf" srcId="{1F12CD5C-9BFB-4486-A3B5-F9541DA5FDEC}" destId="{E367E4A3-874C-48F7-B0AD-F2213F37B240}" srcOrd="0" destOrd="0" presId="urn:microsoft.com/office/officeart/2005/8/layout/orgChart1"/>
    <dgm:cxn modelId="{EC7CE1A1-0E2D-43D0-AB9B-30474B8BA502}" type="presOf" srcId="{0969364E-9736-407F-8F95-A09A2C4E3B53}" destId="{5845C7E5-1D56-452D-8754-B566F00523D7}" srcOrd="0" destOrd="0" presId="urn:microsoft.com/office/officeart/2005/8/layout/orgChart1"/>
    <dgm:cxn modelId="{B8F642A2-E3C1-41E9-A515-FBDDA633CC57}" type="presOf" srcId="{24558F7D-446D-48F0-86F0-D8CA0C928B53}" destId="{164E23BD-D1C3-4045-B99C-6B4268630FB9}" srcOrd="1" destOrd="0" presId="urn:microsoft.com/office/officeart/2005/8/layout/orgChart1"/>
    <dgm:cxn modelId="{78AE32A4-2CD7-4B05-9574-B52A679D958E}" srcId="{E84D569E-8B12-46B2-9956-6860858FD3E5}" destId="{24558F7D-446D-48F0-86F0-D8CA0C928B53}" srcOrd="2" destOrd="0" parTransId="{B128EA7D-B664-4A45-B6DA-90BC07EB3BA0}" sibTransId="{EBDC8A70-A218-48AE-900F-9615511C11E0}"/>
    <dgm:cxn modelId="{862A90A5-02D8-4D41-9AC1-8BE4DC45027C}" type="presOf" srcId="{0DB495BD-FBA4-4ED2-B7D4-0015BC47F8AA}" destId="{6674EE05-79C1-4528-8DCD-D0144F4CB92C}" srcOrd="0" destOrd="0" presId="urn:microsoft.com/office/officeart/2005/8/layout/orgChart1"/>
    <dgm:cxn modelId="{017283AC-81F8-4B03-BD14-4A49E4844D1C}" type="presOf" srcId="{31C7FC92-0A57-428B-A775-97054AA16412}" destId="{6CB10A2E-E25C-4F76-97D6-925EF7E1145B}" srcOrd="0" destOrd="0" presId="urn:microsoft.com/office/officeart/2005/8/layout/orgChart1"/>
    <dgm:cxn modelId="{BB6206AD-5AF8-4FDE-B1FF-BB7BA28107F2}" type="presOf" srcId="{99CB8B39-2029-4B67-BDEA-D18CD4E73C91}" destId="{03033B13-702D-4452-ADD4-CE8561CDFBA9}" srcOrd="1" destOrd="0" presId="urn:microsoft.com/office/officeart/2005/8/layout/orgChart1"/>
    <dgm:cxn modelId="{F7F5BCAE-C168-46FC-ACBC-7629B0BB0320}" type="presOf" srcId="{2EE49D3A-7BF0-43BE-B8BF-13521F1A578F}" destId="{82C09FDE-AB40-4DA9-BDBD-55EA8786CEC6}" srcOrd="1" destOrd="0" presId="urn:microsoft.com/office/officeart/2005/8/layout/orgChart1"/>
    <dgm:cxn modelId="{14BF87AF-F476-4D52-B7FE-CEA1326529E8}" srcId="{BCCD525A-7321-4B64-8E32-9EE5D47E9264}" destId="{E84D569E-8B12-46B2-9956-6860858FD3E5}" srcOrd="0" destOrd="0" parTransId="{AE30CE8E-FF8B-49F2-9574-E501036553B6}" sibTransId="{9328F51B-44B0-475F-AD2E-29D972A76646}"/>
    <dgm:cxn modelId="{A092DFAF-B15F-4EED-8173-C46F4C891720}" type="presOf" srcId="{24558F7D-446D-48F0-86F0-D8CA0C928B53}" destId="{94056E3F-4B8D-427C-86EA-513013331D71}" srcOrd="0" destOrd="0" presId="urn:microsoft.com/office/officeart/2005/8/layout/orgChart1"/>
    <dgm:cxn modelId="{E0B00CB2-EE16-4AE9-9A73-A97CD4852116}" type="presOf" srcId="{A19B8814-944A-48AE-BFAC-E5A6696907DC}" destId="{F50AEE5B-00FE-4334-A633-D386EBC868E0}" srcOrd="0" destOrd="0" presId="urn:microsoft.com/office/officeart/2005/8/layout/orgChart1"/>
    <dgm:cxn modelId="{50FC46B2-E787-48E8-9869-31DE49E980E8}" type="presOf" srcId="{86B28A80-A860-4DF3-9B7C-E7109FA4C87A}" destId="{9BFB8AB4-32A7-4364-8F80-93776C4AF918}" srcOrd="0" destOrd="0" presId="urn:microsoft.com/office/officeart/2005/8/layout/orgChart1"/>
    <dgm:cxn modelId="{C6F07BB2-BE04-4300-B970-F6FAD1AFB8DA}" srcId="{BCCD525A-7321-4B64-8E32-9EE5D47E9264}" destId="{AC9F17AD-0209-477A-83CF-1B3AA8466C2B}" srcOrd="2" destOrd="0" parTransId="{8BD24392-E805-4C05-B9D3-063D4482C864}" sibTransId="{D02A0AE4-05FD-4310-96DE-BD419D8394D3}"/>
    <dgm:cxn modelId="{8FCD92B5-E2C4-44ED-B33C-1B31CD7FA49D}" srcId="{BCCD525A-7321-4B64-8E32-9EE5D47E9264}" destId="{EC2F39F4-1BFB-4BE3-B08C-6976D1845303}" srcOrd="3" destOrd="0" parTransId="{0E4F8D22-B1AD-4877-BDFE-1859828E7CCA}" sibTransId="{6773BA71-15F3-4482-9DE5-192F20DD0087}"/>
    <dgm:cxn modelId="{453B51B8-9CB0-4672-9F3A-59B02E65A9E3}" type="presOf" srcId="{61292915-4676-46E2-8215-DF8B60D51A1D}" destId="{8858C6A7-8135-4413-9C49-42EF81233541}" srcOrd="0" destOrd="0" presId="urn:microsoft.com/office/officeart/2005/8/layout/orgChart1"/>
    <dgm:cxn modelId="{9633A5BA-B58B-46ED-BEEC-C8ABBC9B5328}" srcId="{EC2F39F4-1BFB-4BE3-B08C-6976D1845303}" destId="{7E5D9D2F-86E4-497E-B098-681F1CAA18C5}" srcOrd="2" destOrd="0" parTransId="{29070179-AB80-4F86-80E6-9DF358EA0402}" sibTransId="{995B7AF3-C584-41C5-B61A-10E57404998C}"/>
    <dgm:cxn modelId="{EE8045BB-C58F-4910-8075-1FFDB5FB3DD8}" type="presOf" srcId="{B1B5CA12-A042-4B54-A89B-2968BFF6812C}" destId="{01798214-FFA6-4D74-8CCE-ECA319E099CC}" srcOrd="1" destOrd="0" presId="urn:microsoft.com/office/officeart/2005/8/layout/orgChart1"/>
    <dgm:cxn modelId="{EF7777BC-61E3-4F62-BCD2-00B50745F016}" type="presOf" srcId="{2EE49D3A-7BF0-43BE-B8BF-13521F1A578F}" destId="{8952203E-7E29-4560-8A3E-056D6FFF930C}" srcOrd="0" destOrd="0" presId="urn:microsoft.com/office/officeart/2005/8/layout/orgChart1"/>
    <dgm:cxn modelId="{09E571BE-6582-48EE-AF6F-503FD1F6CF2B}" type="presOf" srcId="{CC174FD8-4730-46C2-BA62-76F22586633B}" destId="{5402B62F-C545-43DC-966D-20F5EA7C2B1C}" srcOrd="1" destOrd="0" presId="urn:microsoft.com/office/officeart/2005/8/layout/orgChart1"/>
    <dgm:cxn modelId="{B8C2E6BF-2557-4A3C-BF79-C12ACC46C155}" srcId="{AC9F17AD-0209-477A-83CF-1B3AA8466C2B}" destId="{10F58932-B8C7-42AA-9D6B-00595524A943}" srcOrd="2" destOrd="0" parTransId="{D14CEC3E-7A07-4422-920E-F3248ADDE529}" sibTransId="{6007CC4C-E1B5-4403-9072-77E6BB270E96}"/>
    <dgm:cxn modelId="{06BB6FC1-5392-4BF4-A8B3-5D651474FA60}" type="presOf" srcId="{AE4CD324-07BE-4CF8-AC22-92A38072AB80}" destId="{0F7C2207-2F41-44A1-8B76-E9E6AB025299}" srcOrd="0" destOrd="0" presId="urn:microsoft.com/office/officeart/2005/8/layout/orgChart1"/>
    <dgm:cxn modelId="{646124C2-B14B-4045-AC9C-0DF5D34688AA}" srcId="{BCCD525A-7321-4B64-8E32-9EE5D47E9264}" destId="{A2C851D9-4342-4701-9701-EDE41E5C9769}" srcOrd="5" destOrd="0" parTransId="{D607713A-5400-4F94-9394-2A6BB8C4CFF5}" sibTransId="{FEBD46DE-9CD0-42AA-988F-FF0DEF46EB93}"/>
    <dgm:cxn modelId="{C55F97C5-C361-46E0-8953-707EF7571FB6}" type="presOf" srcId="{EF96A8A9-4B0F-4C3A-9BD9-55663909F083}" destId="{69D2EFBF-5E9B-491E-9992-66AFCED36624}" srcOrd="0" destOrd="0" presId="urn:microsoft.com/office/officeart/2005/8/layout/orgChart1"/>
    <dgm:cxn modelId="{5F73CAC5-0AA9-42C0-BB31-7D84CAD34594}" type="presOf" srcId="{477D07F7-40E6-4F59-821F-B6F1AD5EB176}" destId="{DE98F9E3-3B4F-48DF-8373-DD1D8246082A}" srcOrd="0" destOrd="0" presId="urn:microsoft.com/office/officeart/2005/8/layout/orgChart1"/>
    <dgm:cxn modelId="{15CF70C6-DE92-411E-8832-1B80F5A6B92E}" srcId="{E84D569E-8B12-46B2-9956-6860858FD3E5}" destId="{6568A088-B36D-49A1-83E7-5A809AE6403D}" srcOrd="0" destOrd="0" parTransId="{A5BAC895-15C8-4767-B93B-1227132A9E6A}" sibTransId="{F0680F3C-9440-4578-B2B5-BCE99897B0DE}"/>
    <dgm:cxn modelId="{93DBADC6-4FC2-4BA1-9642-AA18515816E3}" type="presOf" srcId="{BF5C1154-800A-4077-86B3-7B8F8425D9CD}" destId="{8B579DFD-1650-4A18-824F-114D84B79306}" srcOrd="0" destOrd="0" presId="urn:microsoft.com/office/officeart/2005/8/layout/orgChart1"/>
    <dgm:cxn modelId="{53F997C7-59E6-4E16-8967-71AB4E10AE33}" srcId="{EC2F39F4-1BFB-4BE3-B08C-6976D1845303}" destId="{B25EAF1F-61E5-45E2-AC88-66ACEE24987B}" srcOrd="1" destOrd="0" parTransId="{86B28A80-A860-4DF3-9B7C-E7109FA4C87A}" sibTransId="{155AC81E-50D1-4B57-99CA-59D7A6C5DF67}"/>
    <dgm:cxn modelId="{0B04BFCB-0DF3-4615-9B0C-76DF49CAB8B0}" type="presOf" srcId="{7E5D9D2F-86E4-497E-B098-681F1CAA18C5}" destId="{F55D9034-FC80-4DCD-81A1-A126616AB8D5}" srcOrd="0" destOrd="0" presId="urn:microsoft.com/office/officeart/2005/8/layout/orgChart1"/>
    <dgm:cxn modelId="{009C3AD8-29BE-4083-AEAD-0D3155CDEDC9}" type="presOf" srcId="{FD290D31-75BC-42A2-A46A-AB08CF770E7A}" destId="{708844F2-E46B-4B52-BCAF-DE9645DC25D8}" srcOrd="0" destOrd="0" presId="urn:microsoft.com/office/officeart/2005/8/layout/orgChart1"/>
    <dgm:cxn modelId="{B3925FE5-CDE3-4E7C-B7D8-59EDC0003BCC}" type="presOf" srcId="{1CF70DD2-3612-4452-975A-E50727011E68}" destId="{4CE76030-BF61-42A8-9F7D-86CB0E66B48F}" srcOrd="1" destOrd="0" presId="urn:microsoft.com/office/officeart/2005/8/layout/orgChart1"/>
    <dgm:cxn modelId="{658446E5-DE67-4B6C-B452-D4B2698ED865}" type="presOf" srcId="{D049932F-665B-4F45-8B54-E7D987B4575D}" destId="{6817B5B7-85DB-4CDD-A45B-79216723840D}" srcOrd="1" destOrd="0" presId="urn:microsoft.com/office/officeart/2005/8/layout/orgChart1"/>
    <dgm:cxn modelId="{9F0193E7-24C7-4E50-99A9-EBDC0C644B59}" type="presOf" srcId="{03859135-4748-4939-8F43-1DDC70384665}" destId="{8B5210DD-6A8D-4C1F-9FD9-CDDD4771A528}" srcOrd="0" destOrd="0" presId="urn:microsoft.com/office/officeart/2005/8/layout/orgChart1"/>
    <dgm:cxn modelId="{59CBBFEA-8FB9-49C2-B425-5B8E7B05C78D}" srcId="{E84D569E-8B12-46B2-9956-6860858FD3E5}" destId="{1CF70DD2-3612-4452-975A-E50727011E68}" srcOrd="3" destOrd="0" parTransId="{BF5C1154-800A-4077-86B3-7B8F8425D9CD}" sibTransId="{8BA299C2-8573-44BC-B038-E44EEF284A7E}"/>
    <dgm:cxn modelId="{B150DDEB-E6D6-4BA5-8E4F-D801861E2038}" type="presOf" srcId="{2B7560CE-2BAE-42C8-A4B2-6AD8876F96CA}" destId="{521DCCAD-2624-4827-B05E-6B2A26C520C4}" srcOrd="0" destOrd="0" presId="urn:microsoft.com/office/officeart/2005/8/layout/orgChart1"/>
    <dgm:cxn modelId="{157F66EC-7EFE-4FDD-9B1D-7A69B1CBC654}" type="presOf" srcId="{B1B5CA12-A042-4B54-A89B-2968BFF6812C}" destId="{DFB1D4E7-D858-48FC-AA73-F395A882E431}" srcOrd="0" destOrd="0" presId="urn:microsoft.com/office/officeart/2005/8/layout/orgChart1"/>
    <dgm:cxn modelId="{1426D8ED-342C-4DE1-97DE-C852F8FF54D3}" type="presOf" srcId="{AE30CE8E-FF8B-49F2-9574-E501036553B6}" destId="{1845FE94-B835-42A1-8D77-F2A3ED86EADB}" srcOrd="0" destOrd="0" presId="urn:microsoft.com/office/officeart/2005/8/layout/orgChart1"/>
    <dgm:cxn modelId="{72493EEF-34B1-4667-8B8F-8817141EC18D}" type="presOf" srcId="{06F14E4C-3015-4DCC-8900-2B62DB1FAF48}" destId="{48870132-D314-41F5-B28F-28BA35B498A0}" srcOrd="1" destOrd="0" presId="urn:microsoft.com/office/officeart/2005/8/layout/orgChart1"/>
    <dgm:cxn modelId="{84785AF2-08D4-49F9-8DD2-C0C61A924F00}" type="presOf" srcId="{CC174FD8-4730-46C2-BA62-76F22586633B}" destId="{77E1FECD-FF38-4D2C-BC6F-91FF04594C39}" srcOrd="0" destOrd="0" presId="urn:microsoft.com/office/officeart/2005/8/layout/orgChart1"/>
    <dgm:cxn modelId="{E8CA15F3-B7B6-4FCF-B8A1-D5D821D279EE}" type="presOf" srcId="{06F14E4C-3015-4DCC-8900-2B62DB1FAF48}" destId="{4D60988F-644D-4A1C-A9BC-BF8D2CC1F619}" srcOrd="0" destOrd="0" presId="urn:microsoft.com/office/officeart/2005/8/layout/orgChart1"/>
    <dgm:cxn modelId="{3AE88CF8-4284-4978-B9F2-E2529D3241F3}" srcId="{EC2F39F4-1BFB-4BE3-B08C-6976D1845303}" destId="{2EE49D3A-7BF0-43BE-B8BF-13521F1A578F}" srcOrd="3" destOrd="0" parTransId="{0969364E-9736-407F-8F95-A09A2C4E3B53}" sibTransId="{B8018D67-1A5E-42CA-9EA3-B6F373320F23}"/>
    <dgm:cxn modelId="{0E5555FB-7CAD-4179-A2BC-06935362B4A4}" type="presOf" srcId="{FD850C13-667E-45DD-9C74-D1672489B101}" destId="{6F0EC3DB-CF9B-40EF-9A7D-B43D8211875A}" srcOrd="0" destOrd="0" presId="urn:microsoft.com/office/officeart/2005/8/layout/orgChart1"/>
    <dgm:cxn modelId="{FCFF77FE-8752-453B-B3BD-3B81CC4E0246}" type="presOf" srcId="{20E0BFFA-D873-4635-8FE4-DE5EE8E7CAAB}" destId="{67613EC6-A28D-4B08-A88F-A1F12677F61E}" srcOrd="0" destOrd="0" presId="urn:microsoft.com/office/officeart/2005/8/layout/orgChart1"/>
    <dgm:cxn modelId="{8F585835-42E7-48A6-9E2E-11072329F277}" type="presParOf" srcId="{20F4458A-C75C-4233-9C3D-B93A3D61941D}" destId="{3FC3DC92-FBD4-48E1-BA64-58A6744BC8F7}" srcOrd="0" destOrd="0" presId="urn:microsoft.com/office/officeart/2005/8/layout/orgChart1"/>
    <dgm:cxn modelId="{0A51028A-8D5B-44B6-8D2E-7163CDE265CB}" type="presParOf" srcId="{3FC3DC92-FBD4-48E1-BA64-58A6744BC8F7}" destId="{28B8D08D-95DC-4C79-A0F4-1A4F83596E89}" srcOrd="0" destOrd="0" presId="urn:microsoft.com/office/officeart/2005/8/layout/orgChart1"/>
    <dgm:cxn modelId="{47227C07-F8C1-4B93-99EE-C385908E8E25}" type="presParOf" srcId="{28B8D08D-95DC-4C79-A0F4-1A4F83596E89}" destId="{8858C6A7-8135-4413-9C49-42EF81233541}" srcOrd="0" destOrd="0" presId="urn:microsoft.com/office/officeart/2005/8/layout/orgChart1"/>
    <dgm:cxn modelId="{CB8D0386-E9C1-4878-A1DB-2C567161949A}" type="presParOf" srcId="{28B8D08D-95DC-4C79-A0F4-1A4F83596E89}" destId="{EB0AC61E-ADC0-446B-A4CB-E5A03284F124}" srcOrd="1" destOrd="0" presId="urn:microsoft.com/office/officeart/2005/8/layout/orgChart1"/>
    <dgm:cxn modelId="{8E9B52C1-29D9-4861-9A36-CFE7F1DC7569}" type="presParOf" srcId="{3FC3DC92-FBD4-48E1-BA64-58A6744BC8F7}" destId="{C9C39360-7C40-42B6-8AEF-AC8471537EF8}" srcOrd="1" destOrd="0" presId="urn:microsoft.com/office/officeart/2005/8/layout/orgChart1"/>
    <dgm:cxn modelId="{257564B5-7103-4737-8523-219932EC86A4}" type="presParOf" srcId="{C9C39360-7C40-42B6-8AEF-AC8471537EF8}" destId="{69D2EFBF-5E9B-491E-9992-66AFCED36624}" srcOrd="0" destOrd="0" presId="urn:microsoft.com/office/officeart/2005/8/layout/orgChart1"/>
    <dgm:cxn modelId="{5CA431CF-B7BD-4F7C-AF9E-27305C1C658F}" type="presParOf" srcId="{C9C39360-7C40-42B6-8AEF-AC8471537EF8}" destId="{6691DA2A-FF0B-440F-999B-0F4DB1E94BC4}" srcOrd="1" destOrd="0" presId="urn:microsoft.com/office/officeart/2005/8/layout/orgChart1"/>
    <dgm:cxn modelId="{D6520E20-578E-4D22-91CC-CB9D6C6EF64A}" type="presParOf" srcId="{6691DA2A-FF0B-440F-999B-0F4DB1E94BC4}" destId="{2C5E3A57-50F5-449D-91E6-735D412C1F19}" srcOrd="0" destOrd="0" presId="urn:microsoft.com/office/officeart/2005/8/layout/orgChart1"/>
    <dgm:cxn modelId="{69D4C1B8-DC73-4B12-8189-643934AFC393}" type="presParOf" srcId="{2C5E3A57-50F5-449D-91E6-735D412C1F19}" destId="{33760E4D-D774-444D-8AC0-E9866F248B6C}" srcOrd="0" destOrd="0" presId="urn:microsoft.com/office/officeart/2005/8/layout/orgChart1"/>
    <dgm:cxn modelId="{3D96ED36-DF9D-4620-A437-034EE59F7175}" type="presParOf" srcId="{2C5E3A57-50F5-449D-91E6-735D412C1F19}" destId="{B9F47719-1621-49BC-844F-4E8C10908B16}" srcOrd="1" destOrd="0" presId="urn:microsoft.com/office/officeart/2005/8/layout/orgChart1"/>
    <dgm:cxn modelId="{5374424C-4379-4FEE-8CCC-8262E9163394}" type="presParOf" srcId="{6691DA2A-FF0B-440F-999B-0F4DB1E94BC4}" destId="{83659120-5D4D-4366-9D64-894F7F256642}" srcOrd="1" destOrd="0" presId="urn:microsoft.com/office/officeart/2005/8/layout/orgChart1"/>
    <dgm:cxn modelId="{478A4C5B-FED7-47E8-958D-98E1B3D75277}" type="presParOf" srcId="{83659120-5D4D-4366-9D64-894F7F256642}" destId="{1845FE94-B835-42A1-8D77-F2A3ED86EADB}" srcOrd="0" destOrd="0" presId="urn:microsoft.com/office/officeart/2005/8/layout/orgChart1"/>
    <dgm:cxn modelId="{2903E784-C593-4469-AE70-87F2B7140B32}" type="presParOf" srcId="{83659120-5D4D-4366-9D64-894F7F256642}" destId="{92467D59-B2E1-4E83-A23B-2168F3E8C3B6}" srcOrd="1" destOrd="0" presId="urn:microsoft.com/office/officeart/2005/8/layout/orgChart1"/>
    <dgm:cxn modelId="{9135716F-58B9-47AF-AFCC-80F99E7789AF}" type="presParOf" srcId="{92467D59-B2E1-4E83-A23B-2168F3E8C3B6}" destId="{7FD3C7C3-4795-4C04-8414-CC3807156873}" srcOrd="0" destOrd="0" presId="urn:microsoft.com/office/officeart/2005/8/layout/orgChart1"/>
    <dgm:cxn modelId="{165A8693-4A37-459F-9897-A80983A73473}" type="presParOf" srcId="{7FD3C7C3-4795-4C04-8414-CC3807156873}" destId="{9636EBD8-B758-43B8-B61B-2273FE7F16BD}" srcOrd="0" destOrd="0" presId="urn:microsoft.com/office/officeart/2005/8/layout/orgChart1"/>
    <dgm:cxn modelId="{0B747947-A6C3-4DBC-A87E-0C6833A435A4}" type="presParOf" srcId="{7FD3C7C3-4795-4C04-8414-CC3807156873}" destId="{4212BBE9-FF9B-4175-B50B-F06695E11EF0}" srcOrd="1" destOrd="0" presId="urn:microsoft.com/office/officeart/2005/8/layout/orgChart1"/>
    <dgm:cxn modelId="{3218E169-DE36-4000-8BC2-7267AB7AE9BB}" type="presParOf" srcId="{92467D59-B2E1-4E83-A23B-2168F3E8C3B6}" destId="{44414F93-6C8E-4FCF-A827-17E954A5C226}" srcOrd="1" destOrd="0" presId="urn:microsoft.com/office/officeart/2005/8/layout/orgChart1"/>
    <dgm:cxn modelId="{838E2726-7BE2-418C-B87C-B7C70DF5BB09}" type="presParOf" srcId="{44414F93-6C8E-4FCF-A827-17E954A5C226}" destId="{588A0332-C8B1-4F03-8ADE-CD36BDA4D822}" srcOrd="0" destOrd="0" presId="urn:microsoft.com/office/officeart/2005/8/layout/orgChart1"/>
    <dgm:cxn modelId="{6AB221CA-3749-460A-A958-3623F5539478}" type="presParOf" srcId="{44414F93-6C8E-4FCF-A827-17E954A5C226}" destId="{D97E6498-0F7B-4254-8E74-1EE81A8C2362}" srcOrd="1" destOrd="0" presId="urn:microsoft.com/office/officeart/2005/8/layout/orgChart1"/>
    <dgm:cxn modelId="{4D55D40A-A26D-4B67-A761-87B2B9E602A7}" type="presParOf" srcId="{D97E6498-0F7B-4254-8E74-1EE81A8C2362}" destId="{9C3806CF-1E13-4E58-870E-1936525E22C5}" srcOrd="0" destOrd="0" presId="urn:microsoft.com/office/officeart/2005/8/layout/orgChart1"/>
    <dgm:cxn modelId="{A8BF5FCA-E8DE-4DA9-902D-F9AD9FFF64A7}" type="presParOf" srcId="{9C3806CF-1E13-4E58-870E-1936525E22C5}" destId="{46A02943-6129-4C74-8087-198155C2571E}" srcOrd="0" destOrd="0" presId="urn:microsoft.com/office/officeart/2005/8/layout/orgChart1"/>
    <dgm:cxn modelId="{06D4545F-14C8-4A38-A822-C7DCA8CCD76B}" type="presParOf" srcId="{9C3806CF-1E13-4E58-870E-1936525E22C5}" destId="{5A1B7EED-80CD-4A1E-B030-610B93294BB4}" srcOrd="1" destOrd="0" presId="urn:microsoft.com/office/officeart/2005/8/layout/orgChart1"/>
    <dgm:cxn modelId="{83605FBC-1A30-434C-8BAD-8EB5606AAD5D}" type="presParOf" srcId="{D97E6498-0F7B-4254-8E74-1EE81A8C2362}" destId="{242C68FE-1C94-4D5D-B1FD-D7FCEED4CE6F}" srcOrd="1" destOrd="0" presId="urn:microsoft.com/office/officeart/2005/8/layout/orgChart1"/>
    <dgm:cxn modelId="{281C361F-E98C-49DD-AE60-CDCECC6B4490}" type="presParOf" srcId="{D97E6498-0F7B-4254-8E74-1EE81A8C2362}" destId="{15E901BA-0F39-4FFF-B940-87BC032B0F5E}" srcOrd="2" destOrd="0" presId="urn:microsoft.com/office/officeart/2005/8/layout/orgChart1"/>
    <dgm:cxn modelId="{86CC9E0F-9C47-4E11-BBD0-2A2B7A06FC60}" type="presParOf" srcId="{44414F93-6C8E-4FCF-A827-17E954A5C226}" destId="{708844F2-E46B-4B52-BCAF-DE9645DC25D8}" srcOrd="2" destOrd="0" presId="urn:microsoft.com/office/officeart/2005/8/layout/orgChart1"/>
    <dgm:cxn modelId="{3150513B-F4FF-45DE-8DD3-59768E6EA540}" type="presParOf" srcId="{44414F93-6C8E-4FCF-A827-17E954A5C226}" destId="{FE065B89-8AC9-4617-BBBE-0D90200FCB5C}" srcOrd="3" destOrd="0" presId="urn:microsoft.com/office/officeart/2005/8/layout/orgChart1"/>
    <dgm:cxn modelId="{749233D1-7DFD-40F8-95AE-2AC0D2C7FE71}" type="presParOf" srcId="{FE065B89-8AC9-4617-BBBE-0D90200FCB5C}" destId="{07D0A179-DF8E-493B-987B-62F1053CA499}" srcOrd="0" destOrd="0" presId="urn:microsoft.com/office/officeart/2005/8/layout/orgChart1"/>
    <dgm:cxn modelId="{74691A60-A6F5-4DC3-BF56-D06683708064}" type="presParOf" srcId="{07D0A179-DF8E-493B-987B-62F1053CA499}" destId="{4D67DF01-BDFB-4EFF-8872-51AA01BAA09D}" srcOrd="0" destOrd="0" presId="urn:microsoft.com/office/officeart/2005/8/layout/orgChart1"/>
    <dgm:cxn modelId="{59E6FC91-19C1-42A4-AD27-947ED3DDB4E6}" type="presParOf" srcId="{07D0A179-DF8E-493B-987B-62F1053CA499}" destId="{6FE57C82-C3A6-4447-937D-C36BE492AC8E}" srcOrd="1" destOrd="0" presId="urn:microsoft.com/office/officeart/2005/8/layout/orgChart1"/>
    <dgm:cxn modelId="{07DC1ABC-5539-4A35-A0C8-9A4D2EFC409B}" type="presParOf" srcId="{FE065B89-8AC9-4617-BBBE-0D90200FCB5C}" destId="{261F1A6E-0D44-4493-9749-2EC6BC729BF9}" srcOrd="1" destOrd="0" presId="urn:microsoft.com/office/officeart/2005/8/layout/orgChart1"/>
    <dgm:cxn modelId="{E71A1C5C-298F-400D-A455-C90A49229773}" type="presParOf" srcId="{FE065B89-8AC9-4617-BBBE-0D90200FCB5C}" destId="{E28B7D82-8A6D-4D3D-BC3A-32B47CFB70D9}" srcOrd="2" destOrd="0" presId="urn:microsoft.com/office/officeart/2005/8/layout/orgChart1"/>
    <dgm:cxn modelId="{73A09FDF-D775-4EE2-ACB8-FB8C73A0B8DB}" type="presParOf" srcId="{44414F93-6C8E-4FCF-A827-17E954A5C226}" destId="{3601770A-AB84-4BA3-A033-531ADD18350E}" srcOrd="4" destOrd="0" presId="urn:microsoft.com/office/officeart/2005/8/layout/orgChart1"/>
    <dgm:cxn modelId="{D58BB020-9135-4E79-9131-EA92C99F7B7C}" type="presParOf" srcId="{44414F93-6C8E-4FCF-A827-17E954A5C226}" destId="{473B4830-7B11-4ED7-A478-67C772C23CD6}" srcOrd="5" destOrd="0" presId="urn:microsoft.com/office/officeart/2005/8/layout/orgChart1"/>
    <dgm:cxn modelId="{61AAE201-EEAE-4860-A21F-73B2776958E2}" type="presParOf" srcId="{473B4830-7B11-4ED7-A478-67C772C23CD6}" destId="{A0285065-AB19-40D0-B7E1-1259B4713347}" srcOrd="0" destOrd="0" presId="urn:microsoft.com/office/officeart/2005/8/layout/orgChart1"/>
    <dgm:cxn modelId="{CA6829FB-EC5B-445A-A365-A95B4D581BCA}" type="presParOf" srcId="{A0285065-AB19-40D0-B7E1-1259B4713347}" destId="{94056E3F-4B8D-427C-86EA-513013331D71}" srcOrd="0" destOrd="0" presId="urn:microsoft.com/office/officeart/2005/8/layout/orgChart1"/>
    <dgm:cxn modelId="{BDAA5710-8BCF-475B-A4A9-0A6231353F0A}" type="presParOf" srcId="{A0285065-AB19-40D0-B7E1-1259B4713347}" destId="{164E23BD-D1C3-4045-B99C-6B4268630FB9}" srcOrd="1" destOrd="0" presId="urn:microsoft.com/office/officeart/2005/8/layout/orgChart1"/>
    <dgm:cxn modelId="{03FEFC6A-33B6-4AEF-AEB0-A51F0E60BC7D}" type="presParOf" srcId="{473B4830-7B11-4ED7-A478-67C772C23CD6}" destId="{7B60DB4D-0590-426B-BB22-DBE102360068}" srcOrd="1" destOrd="0" presId="urn:microsoft.com/office/officeart/2005/8/layout/orgChart1"/>
    <dgm:cxn modelId="{181BBDCB-D4F2-4870-AD2F-FACA728B8005}" type="presParOf" srcId="{473B4830-7B11-4ED7-A478-67C772C23CD6}" destId="{472E2DA6-7366-4019-A992-E6AA67A9AAAA}" srcOrd="2" destOrd="0" presId="urn:microsoft.com/office/officeart/2005/8/layout/orgChart1"/>
    <dgm:cxn modelId="{19D9F788-D9B9-48D8-82B5-4568E1F9EFB9}" type="presParOf" srcId="{44414F93-6C8E-4FCF-A827-17E954A5C226}" destId="{8B579DFD-1650-4A18-824F-114D84B79306}" srcOrd="6" destOrd="0" presId="urn:microsoft.com/office/officeart/2005/8/layout/orgChart1"/>
    <dgm:cxn modelId="{BF7F7F81-AF32-4397-9118-D1598C57599F}" type="presParOf" srcId="{44414F93-6C8E-4FCF-A827-17E954A5C226}" destId="{D51C188A-CD29-4FDC-BA75-6BE0DD366B87}" srcOrd="7" destOrd="0" presId="urn:microsoft.com/office/officeart/2005/8/layout/orgChart1"/>
    <dgm:cxn modelId="{54F3AAC8-99D6-45C8-A435-F7D69B7C5AC9}" type="presParOf" srcId="{D51C188A-CD29-4FDC-BA75-6BE0DD366B87}" destId="{CED2C884-35E6-4A62-963F-EBD0C063AE7E}" srcOrd="0" destOrd="0" presId="urn:microsoft.com/office/officeart/2005/8/layout/orgChart1"/>
    <dgm:cxn modelId="{195779E2-AC7D-4AA5-B803-654573A7C9F0}" type="presParOf" srcId="{CED2C884-35E6-4A62-963F-EBD0C063AE7E}" destId="{3A37CCC3-2C6C-44EA-AAE7-0C72B94C6BAF}" srcOrd="0" destOrd="0" presId="urn:microsoft.com/office/officeart/2005/8/layout/orgChart1"/>
    <dgm:cxn modelId="{EA84412B-F854-4F34-AB56-6D72D783E1AA}" type="presParOf" srcId="{CED2C884-35E6-4A62-963F-EBD0C063AE7E}" destId="{4CE76030-BF61-42A8-9F7D-86CB0E66B48F}" srcOrd="1" destOrd="0" presId="urn:microsoft.com/office/officeart/2005/8/layout/orgChart1"/>
    <dgm:cxn modelId="{E7D5E9EE-6BE5-4798-B685-4D9575D1871A}" type="presParOf" srcId="{D51C188A-CD29-4FDC-BA75-6BE0DD366B87}" destId="{C6A64CC3-C7B2-489A-A879-D8D3DD613EA6}" srcOrd="1" destOrd="0" presId="urn:microsoft.com/office/officeart/2005/8/layout/orgChart1"/>
    <dgm:cxn modelId="{1C89FCFA-311A-43F7-9948-7571E4682CA4}" type="presParOf" srcId="{D51C188A-CD29-4FDC-BA75-6BE0DD366B87}" destId="{5E03AED9-6ECC-4274-A669-7B448D12AB06}" srcOrd="2" destOrd="0" presId="urn:microsoft.com/office/officeart/2005/8/layout/orgChart1"/>
    <dgm:cxn modelId="{1EAF0001-3287-4AED-8C89-F905ED82CC9A}" type="presParOf" srcId="{92467D59-B2E1-4E83-A23B-2168F3E8C3B6}" destId="{C96A80E6-D803-4182-B316-3EDB22B0AB36}" srcOrd="2" destOrd="0" presId="urn:microsoft.com/office/officeart/2005/8/layout/orgChart1"/>
    <dgm:cxn modelId="{F82DCF95-D9E9-40F9-B2AB-4DE22727559E}" type="presParOf" srcId="{83659120-5D4D-4366-9D64-894F7F256642}" destId="{84B5C65A-A620-4806-AE4F-CD0825EA0910}" srcOrd="2" destOrd="0" presId="urn:microsoft.com/office/officeart/2005/8/layout/orgChart1"/>
    <dgm:cxn modelId="{392031F1-1CDC-4EF5-BD66-5482BDBC8334}" type="presParOf" srcId="{83659120-5D4D-4366-9D64-894F7F256642}" destId="{044CCAF8-14E0-4926-A59A-35AB521FE137}" srcOrd="3" destOrd="0" presId="urn:microsoft.com/office/officeart/2005/8/layout/orgChart1"/>
    <dgm:cxn modelId="{EF1C5B7B-5A25-4EF6-B945-C1A3ECFEE527}" type="presParOf" srcId="{044CCAF8-14E0-4926-A59A-35AB521FE137}" destId="{216DEAC2-FAE5-48AC-B51E-CC0D840ECB12}" srcOrd="0" destOrd="0" presId="urn:microsoft.com/office/officeart/2005/8/layout/orgChart1"/>
    <dgm:cxn modelId="{2DE502B1-444A-4AC4-A217-2FE07FCAB96C}" type="presParOf" srcId="{216DEAC2-FAE5-48AC-B51E-CC0D840ECB12}" destId="{EF57DFD5-72A9-4AAA-8291-481E864419DA}" srcOrd="0" destOrd="0" presId="urn:microsoft.com/office/officeart/2005/8/layout/orgChart1"/>
    <dgm:cxn modelId="{781A9190-D186-42ED-80F3-CFF369B6989F}" type="presParOf" srcId="{216DEAC2-FAE5-48AC-B51E-CC0D840ECB12}" destId="{6817B5B7-85DB-4CDD-A45B-79216723840D}" srcOrd="1" destOrd="0" presId="urn:microsoft.com/office/officeart/2005/8/layout/orgChart1"/>
    <dgm:cxn modelId="{B4E5CF2D-FB2C-46C4-8318-79F98F2EB013}" type="presParOf" srcId="{044CCAF8-14E0-4926-A59A-35AB521FE137}" destId="{416CD3F9-45D9-4AF3-BE93-7BDD6B1D078B}" srcOrd="1" destOrd="0" presId="urn:microsoft.com/office/officeart/2005/8/layout/orgChart1"/>
    <dgm:cxn modelId="{F1A5EB2A-8375-4A24-B03C-3BFA0C5B98FF}" type="presParOf" srcId="{416CD3F9-45D9-4AF3-BE93-7BDD6B1D078B}" destId="{6674EE05-79C1-4528-8DCD-D0144F4CB92C}" srcOrd="0" destOrd="0" presId="urn:microsoft.com/office/officeart/2005/8/layout/orgChart1"/>
    <dgm:cxn modelId="{2023BD45-10BF-4ABF-B9CB-7EEB32BF144B}" type="presParOf" srcId="{416CD3F9-45D9-4AF3-BE93-7BDD6B1D078B}" destId="{78592AAD-8CB4-4FCB-8C66-D0694941D8B0}" srcOrd="1" destOrd="0" presId="urn:microsoft.com/office/officeart/2005/8/layout/orgChart1"/>
    <dgm:cxn modelId="{041099AA-6179-4C98-A541-F121702B68B0}" type="presParOf" srcId="{78592AAD-8CB4-4FCB-8C66-D0694941D8B0}" destId="{EB870712-C3EA-45A2-8266-EED37F412464}" srcOrd="0" destOrd="0" presId="urn:microsoft.com/office/officeart/2005/8/layout/orgChart1"/>
    <dgm:cxn modelId="{BC7E11EC-254A-45AE-9573-D0284C26D95E}" type="presParOf" srcId="{EB870712-C3EA-45A2-8266-EED37F412464}" destId="{77E1FECD-FF38-4D2C-BC6F-91FF04594C39}" srcOrd="0" destOrd="0" presId="urn:microsoft.com/office/officeart/2005/8/layout/orgChart1"/>
    <dgm:cxn modelId="{812BC3A1-1C10-4D35-BF73-03BE68DA6E7A}" type="presParOf" srcId="{EB870712-C3EA-45A2-8266-EED37F412464}" destId="{5402B62F-C545-43DC-966D-20F5EA7C2B1C}" srcOrd="1" destOrd="0" presId="urn:microsoft.com/office/officeart/2005/8/layout/orgChart1"/>
    <dgm:cxn modelId="{6C32CB97-946B-4740-8B82-D478A6CC312B}" type="presParOf" srcId="{78592AAD-8CB4-4FCB-8C66-D0694941D8B0}" destId="{42B9131D-FCA0-43A1-AA96-2E992EC03F16}" srcOrd="1" destOrd="0" presId="urn:microsoft.com/office/officeart/2005/8/layout/orgChart1"/>
    <dgm:cxn modelId="{623CB0D9-C0DC-4F07-98E5-3AC36E6FE5E8}" type="presParOf" srcId="{78592AAD-8CB4-4FCB-8C66-D0694941D8B0}" destId="{79DE38EC-4376-4353-B292-43DD1D0F2AC2}" srcOrd="2" destOrd="0" presId="urn:microsoft.com/office/officeart/2005/8/layout/orgChart1"/>
    <dgm:cxn modelId="{009A3428-A1D0-40EE-9DBC-61EBF1C69EBE}" type="presParOf" srcId="{416CD3F9-45D9-4AF3-BE93-7BDD6B1D078B}" destId="{63617595-531A-49D8-A54F-EE17B01B4DCF}" srcOrd="2" destOrd="0" presId="urn:microsoft.com/office/officeart/2005/8/layout/orgChart1"/>
    <dgm:cxn modelId="{F7318458-759B-4900-9B26-FE24F29823CF}" type="presParOf" srcId="{416CD3F9-45D9-4AF3-BE93-7BDD6B1D078B}" destId="{0FB8E51B-A181-43FB-B398-D19475DD1A65}" srcOrd="3" destOrd="0" presId="urn:microsoft.com/office/officeart/2005/8/layout/orgChart1"/>
    <dgm:cxn modelId="{CBEC36E0-101A-464A-826B-0EA0C5B017B8}" type="presParOf" srcId="{0FB8E51B-A181-43FB-B398-D19475DD1A65}" destId="{A5BC4ED3-C9E4-407D-B870-618385C79EBF}" srcOrd="0" destOrd="0" presId="urn:microsoft.com/office/officeart/2005/8/layout/orgChart1"/>
    <dgm:cxn modelId="{30D9FC88-DEB8-4EAB-9FEA-A2DC229FAEE1}" type="presParOf" srcId="{A5BC4ED3-C9E4-407D-B870-618385C79EBF}" destId="{D80F67AD-30C0-40BD-87C8-385D14DF4BCB}" srcOrd="0" destOrd="0" presId="urn:microsoft.com/office/officeart/2005/8/layout/orgChart1"/>
    <dgm:cxn modelId="{22B43A14-F884-4269-88C6-9E4791EAC533}" type="presParOf" srcId="{A5BC4ED3-C9E4-407D-B870-618385C79EBF}" destId="{3B3D0124-F63E-42E5-9B3B-7D90B3950170}" srcOrd="1" destOrd="0" presId="urn:microsoft.com/office/officeart/2005/8/layout/orgChart1"/>
    <dgm:cxn modelId="{90DD37BA-B8FF-4CA7-A434-AF95A4755DF0}" type="presParOf" srcId="{0FB8E51B-A181-43FB-B398-D19475DD1A65}" destId="{BB04E30F-EEDE-4C04-8112-69AB25298EDC}" srcOrd="1" destOrd="0" presId="urn:microsoft.com/office/officeart/2005/8/layout/orgChart1"/>
    <dgm:cxn modelId="{5F4A591C-4C83-4E10-9ADC-09CA33BC0FBB}" type="presParOf" srcId="{0FB8E51B-A181-43FB-B398-D19475DD1A65}" destId="{163283A4-2C76-46A3-BE5A-0596F8756437}" srcOrd="2" destOrd="0" presId="urn:microsoft.com/office/officeart/2005/8/layout/orgChart1"/>
    <dgm:cxn modelId="{CD8BC076-4ADD-427C-977D-41541B0AED8B}" type="presParOf" srcId="{416CD3F9-45D9-4AF3-BE93-7BDD6B1D078B}" destId="{DE98F9E3-3B4F-48DF-8373-DD1D8246082A}" srcOrd="4" destOrd="0" presId="urn:microsoft.com/office/officeart/2005/8/layout/orgChart1"/>
    <dgm:cxn modelId="{74F0670B-BCC1-4F04-A78D-26C9DF3F8A54}" type="presParOf" srcId="{416CD3F9-45D9-4AF3-BE93-7BDD6B1D078B}" destId="{6B4E9CAF-8436-44C1-9691-2FFF212419F6}" srcOrd="5" destOrd="0" presId="urn:microsoft.com/office/officeart/2005/8/layout/orgChart1"/>
    <dgm:cxn modelId="{E469FA87-5EC9-4E2B-8776-17B0A4E97730}" type="presParOf" srcId="{6B4E9CAF-8436-44C1-9691-2FFF212419F6}" destId="{D6DE119F-D89D-44CB-B2BA-6E9E2BFB26D8}" srcOrd="0" destOrd="0" presId="urn:microsoft.com/office/officeart/2005/8/layout/orgChart1"/>
    <dgm:cxn modelId="{40B7C505-8632-460F-8FEC-665616891DB4}" type="presParOf" srcId="{D6DE119F-D89D-44CB-B2BA-6E9E2BFB26D8}" destId="{C9D3CFFD-FC14-4C2E-8099-8E37EFDF5C7E}" srcOrd="0" destOrd="0" presId="urn:microsoft.com/office/officeart/2005/8/layout/orgChart1"/>
    <dgm:cxn modelId="{8B70D8E3-ED52-466B-BD6C-A1BB2ADD35C8}" type="presParOf" srcId="{D6DE119F-D89D-44CB-B2BA-6E9E2BFB26D8}" destId="{2693D216-9E5E-4518-87FA-4CCE0CBB6D41}" srcOrd="1" destOrd="0" presId="urn:microsoft.com/office/officeart/2005/8/layout/orgChart1"/>
    <dgm:cxn modelId="{B2D6BBEC-A7F3-41A3-8B85-B52928CB0A74}" type="presParOf" srcId="{6B4E9CAF-8436-44C1-9691-2FFF212419F6}" destId="{DAE68F4E-D111-412F-8D93-512389E85E90}" srcOrd="1" destOrd="0" presId="urn:microsoft.com/office/officeart/2005/8/layout/orgChart1"/>
    <dgm:cxn modelId="{955A4DA7-2EDC-46BE-B669-85C51F366E37}" type="presParOf" srcId="{6B4E9CAF-8436-44C1-9691-2FFF212419F6}" destId="{6CAF3B16-92AB-4403-8429-4C74EBFD1189}" srcOrd="2" destOrd="0" presId="urn:microsoft.com/office/officeart/2005/8/layout/orgChart1"/>
    <dgm:cxn modelId="{58C20D1C-78F9-4772-AB1A-AE8EA6581617}" type="presParOf" srcId="{044CCAF8-14E0-4926-A59A-35AB521FE137}" destId="{442D4DDF-65C1-4C15-A8DD-B856F1D7C35F}" srcOrd="2" destOrd="0" presId="urn:microsoft.com/office/officeart/2005/8/layout/orgChart1"/>
    <dgm:cxn modelId="{D793F9C9-8F5D-4A14-8986-06555EAB7E7B}" type="presParOf" srcId="{83659120-5D4D-4366-9D64-894F7F256642}" destId="{60D720EC-7C3B-48ED-B386-B4B78EEC4FBD}" srcOrd="4" destOrd="0" presId="urn:microsoft.com/office/officeart/2005/8/layout/orgChart1"/>
    <dgm:cxn modelId="{1AD4AC14-6A45-4B2C-8A19-B828B3B5CE89}" type="presParOf" srcId="{83659120-5D4D-4366-9D64-894F7F256642}" destId="{CD89CBC2-061A-4A7B-A985-3BDA3E3C1AEB}" srcOrd="5" destOrd="0" presId="urn:microsoft.com/office/officeart/2005/8/layout/orgChart1"/>
    <dgm:cxn modelId="{3D317EEF-812C-4A6E-A31B-FEC915492DB5}" type="presParOf" srcId="{CD89CBC2-061A-4A7B-A985-3BDA3E3C1AEB}" destId="{EB056103-BD4D-499F-893E-7B54B57585E8}" srcOrd="0" destOrd="0" presId="urn:microsoft.com/office/officeart/2005/8/layout/orgChart1"/>
    <dgm:cxn modelId="{30B90467-2F0A-4DBD-8648-9C7164FC579C}" type="presParOf" srcId="{EB056103-BD4D-499F-893E-7B54B57585E8}" destId="{515F7503-3014-4787-B2BE-A453287EBF6C}" srcOrd="0" destOrd="0" presId="urn:microsoft.com/office/officeart/2005/8/layout/orgChart1"/>
    <dgm:cxn modelId="{092FAF71-2F26-4C35-A910-D8A3089860FD}" type="presParOf" srcId="{EB056103-BD4D-499F-893E-7B54B57585E8}" destId="{BB7C08A5-08A2-4676-AB64-F3E0B8171F27}" srcOrd="1" destOrd="0" presId="urn:microsoft.com/office/officeart/2005/8/layout/orgChart1"/>
    <dgm:cxn modelId="{5ADCA377-8B5E-437D-BCDF-1B2FE57AA094}" type="presParOf" srcId="{CD89CBC2-061A-4A7B-A985-3BDA3E3C1AEB}" destId="{513C5FCE-65BF-43E3-8FC5-FBE36B8ABB9E}" srcOrd="1" destOrd="0" presId="urn:microsoft.com/office/officeart/2005/8/layout/orgChart1"/>
    <dgm:cxn modelId="{2A87B3CF-7E2A-482A-9FA4-37244071E5E5}" type="presParOf" srcId="{513C5FCE-65BF-43E3-8FC5-FBE36B8ABB9E}" destId="{B90C19ED-0DF1-4633-B5AB-9A79097A621C}" srcOrd="0" destOrd="0" presId="urn:microsoft.com/office/officeart/2005/8/layout/orgChart1"/>
    <dgm:cxn modelId="{E2493631-E758-4951-B050-1D269B84A9B2}" type="presParOf" srcId="{513C5FCE-65BF-43E3-8FC5-FBE36B8ABB9E}" destId="{83BC5405-324F-494B-8BB7-D336317045A6}" srcOrd="1" destOrd="0" presId="urn:microsoft.com/office/officeart/2005/8/layout/orgChart1"/>
    <dgm:cxn modelId="{195C7BD5-2BA9-4438-A226-4E5181FFABEB}" type="presParOf" srcId="{83BC5405-324F-494B-8BB7-D336317045A6}" destId="{D267D9C2-D4DB-4DD8-B52E-C92ECE7B2F2A}" srcOrd="0" destOrd="0" presId="urn:microsoft.com/office/officeart/2005/8/layout/orgChart1"/>
    <dgm:cxn modelId="{35C75665-5AE0-4582-818D-8895AD1F9DC9}" type="presParOf" srcId="{D267D9C2-D4DB-4DD8-B52E-C92ECE7B2F2A}" destId="{DFB1D4E7-D858-48FC-AA73-F395A882E431}" srcOrd="0" destOrd="0" presId="urn:microsoft.com/office/officeart/2005/8/layout/orgChart1"/>
    <dgm:cxn modelId="{2F88B0F9-6FB0-4D18-BB0C-2C5CAF93F713}" type="presParOf" srcId="{D267D9C2-D4DB-4DD8-B52E-C92ECE7B2F2A}" destId="{01798214-FFA6-4D74-8CCE-ECA319E099CC}" srcOrd="1" destOrd="0" presId="urn:microsoft.com/office/officeart/2005/8/layout/orgChart1"/>
    <dgm:cxn modelId="{2D917907-4773-4F10-9E77-80E47CB85095}" type="presParOf" srcId="{83BC5405-324F-494B-8BB7-D336317045A6}" destId="{943A309E-C149-4EE0-9E13-518B8C49A621}" srcOrd="1" destOrd="0" presId="urn:microsoft.com/office/officeart/2005/8/layout/orgChart1"/>
    <dgm:cxn modelId="{40CAF3B3-0846-410D-A4BC-A70B25E531F4}" type="presParOf" srcId="{83BC5405-324F-494B-8BB7-D336317045A6}" destId="{80E42392-4F06-4B83-93F7-7427ED677F5B}" srcOrd="2" destOrd="0" presId="urn:microsoft.com/office/officeart/2005/8/layout/orgChart1"/>
    <dgm:cxn modelId="{EE671B89-158A-41DE-8E48-876B743E7E19}" type="presParOf" srcId="{513C5FCE-65BF-43E3-8FC5-FBE36B8ABB9E}" destId="{F50AEE5B-00FE-4334-A633-D386EBC868E0}" srcOrd="2" destOrd="0" presId="urn:microsoft.com/office/officeart/2005/8/layout/orgChart1"/>
    <dgm:cxn modelId="{9C9C0BD7-4925-4A4A-BC98-8A839BC8A636}" type="presParOf" srcId="{513C5FCE-65BF-43E3-8FC5-FBE36B8ABB9E}" destId="{1FD364B5-49E8-4E52-A937-57C19C882AC9}" srcOrd="3" destOrd="0" presId="urn:microsoft.com/office/officeart/2005/8/layout/orgChart1"/>
    <dgm:cxn modelId="{456AF506-9A32-4696-B5BC-CB86F69D60DF}" type="presParOf" srcId="{1FD364B5-49E8-4E52-A937-57C19C882AC9}" destId="{89DBDE09-03A9-4013-BEF3-0C693E5976D8}" srcOrd="0" destOrd="0" presId="urn:microsoft.com/office/officeart/2005/8/layout/orgChart1"/>
    <dgm:cxn modelId="{5591508B-94E7-4DCB-9915-C1D380C2CF88}" type="presParOf" srcId="{89DBDE09-03A9-4013-BEF3-0C693E5976D8}" destId="{AE7F2B4C-243E-4DC3-AFBF-499145B78805}" srcOrd="0" destOrd="0" presId="urn:microsoft.com/office/officeart/2005/8/layout/orgChart1"/>
    <dgm:cxn modelId="{5C08A185-4B5C-427C-9013-D70037E98E5A}" type="presParOf" srcId="{89DBDE09-03A9-4013-BEF3-0C693E5976D8}" destId="{D04803C2-6D23-4214-863A-B1C76D2561E4}" srcOrd="1" destOrd="0" presId="urn:microsoft.com/office/officeart/2005/8/layout/orgChart1"/>
    <dgm:cxn modelId="{1DF1C127-5BDA-4F1A-9F75-19EA745E60BC}" type="presParOf" srcId="{1FD364B5-49E8-4E52-A937-57C19C882AC9}" destId="{B2C99577-E7BE-4139-8D70-DC0CB0839F2A}" srcOrd="1" destOrd="0" presId="urn:microsoft.com/office/officeart/2005/8/layout/orgChart1"/>
    <dgm:cxn modelId="{EB17F433-92E6-41D7-850A-D30F0706AAA2}" type="presParOf" srcId="{1FD364B5-49E8-4E52-A937-57C19C882AC9}" destId="{6B346157-AC6D-4CEF-A847-57183078C8BF}" srcOrd="2" destOrd="0" presId="urn:microsoft.com/office/officeart/2005/8/layout/orgChart1"/>
    <dgm:cxn modelId="{E3285927-7B6E-483E-B7B6-69F7F2E81A9D}" type="presParOf" srcId="{513C5FCE-65BF-43E3-8FC5-FBE36B8ABB9E}" destId="{C5AE53D3-79F6-474C-98ED-550757FDD951}" srcOrd="4" destOrd="0" presId="urn:microsoft.com/office/officeart/2005/8/layout/orgChart1"/>
    <dgm:cxn modelId="{2D761459-A1DA-480C-9A48-9E8B96F18269}" type="presParOf" srcId="{513C5FCE-65BF-43E3-8FC5-FBE36B8ABB9E}" destId="{9EA774B4-1A05-41DC-81E4-F80E3FD4362C}" srcOrd="5" destOrd="0" presId="urn:microsoft.com/office/officeart/2005/8/layout/orgChart1"/>
    <dgm:cxn modelId="{8680292D-50FF-4864-A07E-FF655DA37628}" type="presParOf" srcId="{9EA774B4-1A05-41DC-81E4-F80E3FD4362C}" destId="{916D843E-694A-4F50-B7AD-46A62990A768}" srcOrd="0" destOrd="0" presId="urn:microsoft.com/office/officeart/2005/8/layout/orgChart1"/>
    <dgm:cxn modelId="{8BA3E578-0F26-4D23-A6A4-4C41F1B8007C}" type="presParOf" srcId="{916D843E-694A-4F50-B7AD-46A62990A768}" destId="{160FD86A-3A71-4018-AE1C-F4751E4201C0}" srcOrd="0" destOrd="0" presId="urn:microsoft.com/office/officeart/2005/8/layout/orgChart1"/>
    <dgm:cxn modelId="{22378FD2-E767-40DF-A1CB-DB5AF19E477D}" type="presParOf" srcId="{916D843E-694A-4F50-B7AD-46A62990A768}" destId="{8873CB2B-414B-470D-B51D-C6D59EAAC820}" srcOrd="1" destOrd="0" presId="urn:microsoft.com/office/officeart/2005/8/layout/orgChart1"/>
    <dgm:cxn modelId="{78E2A059-3EE9-4B92-BC97-F7D20C801B72}" type="presParOf" srcId="{9EA774B4-1A05-41DC-81E4-F80E3FD4362C}" destId="{EB09A285-E622-40E6-B6B4-D71DE7487CEF}" srcOrd="1" destOrd="0" presId="urn:microsoft.com/office/officeart/2005/8/layout/orgChart1"/>
    <dgm:cxn modelId="{2B90ACA8-4587-4987-A84D-C10BD9ADDC22}" type="presParOf" srcId="{9EA774B4-1A05-41DC-81E4-F80E3FD4362C}" destId="{4C6D7672-3897-4D78-9845-9D3590638129}" srcOrd="2" destOrd="0" presId="urn:microsoft.com/office/officeart/2005/8/layout/orgChart1"/>
    <dgm:cxn modelId="{C7290E34-1E31-4CDB-942B-04BF4BD821BD}" type="presParOf" srcId="{CD89CBC2-061A-4A7B-A985-3BDA3E3C1AEB}" destId="{53E863FE-7BB8-4464-8964-D7F01F03A881}" srcOrd="2" destOrd="0" presId="urn:microsoft.com/office/officeart/2005/8/layout/orgChart1"/>
    <dgm:cxn modelId="{40B63078-AE27-4B3B-ADFB-AE4B17367F53}" type="presParOf" srcId="{83659120-5D4D-4366-9D64-894F7F256642}" destId="{AE2A0A8D-860B-48E1-A7F1-A7E75658F64A}" srcOrd="6" destOrd="0" presId="urn:microsoft.com/office/officeart/2005/8/layout/orgChart1"/>
    <dgm:cxn modelId="{E1D7916A-2B0B-428E-952D-9712751C343D}" type="presParOf" srcId="{83659120-5D4D-4366-9D64-894F7F256642}" destId="{E798B13A-25EF-4A0F-9E62-1D6C54AFF51A}" srcOrd="7" destOrd="0" presId="urn:microsoft.com/office/officeart/2005/8/layout/orgChart1"/>
    <dgm:cxn modelId="{5CBF206B-6D93-444C-9563-26E7C2D25D3E}" type="presParOf" srcId="{E798B13A-25EF-4A0F-9E62-1D6C54AFF51A}" destId="{6CC8F29C-7B4A-4671-97A9-57D36BE72629}" srcOrd="0" destOrd="0" presId="urn:microsoft.com/office/officeart/2005/8/layout/orgChart1"/>
    <dgm:cxn modelId="{4905ACCB-C11A-4A12-9626-E060ACCD176A}" type="presParOf" srcId="{6CC8F29C-7B4A-4671-97A9-57D36BE72629}" destId="{91471846-D859-4B72-8AFE-2ADB6141C0CB}" srcOrd="0" destOrd="0" presId="urn:microsoft.com/office/officeart/2005/8/layout/orgChart1"/>
    <dgm:cxn modelId="{F028459C-0EE8-412E-B23C-683D2E7B7538}" type="presParOf" srcId="{6CC8F29C-7B4A-4671-97A9-57D36BE72629}" destId="{21CEFF25-2EF6-46C1-A7A9-28EFF41631D2}" srcOrd="1" destOrd="0" presId="urn:microsoft.com/office/officeart/2005/8/layout/orgChart1"/>
    <dgm:cxn modelId="{C596D7D5-612F-4CAD-B6FE-6FEE3E14FDAE}" type="presParOf" srcId="{E798B13A-25EF-4A0F-9E62-1D6C54AFF51A}" destId="{FF98D2F1-A08B-4A25-A940-2894A4F2FEF2}" srcOrd="1" destOrd="0" presId="urn:microsoft.com/office/officeart/2005/8/layout/orgChart1"/>
    <dgm:cxn modelId="{E1CE83A8-99EB-4B48-A27C-07556FEF3AEA}" type="presParOf" srcId="{FF98D2F1-A08B-4A25-A940-2894A4F2FEF2}" destId="{1BCAC765-13EA-4580-9100-CDCC3355902F}" srcOrd="0" destOrd="0" presId="urn:microsoft.com/office/officeart/2005/8/layout/orgChart1"/>
    <dgm:cxn modelId="{365213A5-304A-4709-A68F-BA050AD4659C}" type="presParOf" srcId="{FF98D2F1-A08B-4A25-A940-2894A4F2FEF2}" destId="{CA66B712-87AC-4E1B-9BFB-5E81F7A005D8}" srcOrd="1" destOrd="0" presId="urn:microsoft.com/office/officeart/2005/8/layout/orgChart1"/>
    <dgm:cxn modelId="{DED629B0-F9AB-45C6-A9DB-9C98375C2BCD}" type="presParOf" srcId="{CA66B712-87AC-4E1B-9BFB-5E81F7A005D8}" destId="{7A9513E9-9C7C-4159-A061-D284845B5DF5}" srcOrd="0" destOrd="0" presId="urn:microsoft.com/office/officeart/2005/8/layout/orgChart1"/>
    <dgm:cxn modelId="{DB4E1BC5-48BD-408E-AC5B-2EE9A594878F}" type="presParOf" srcId="{7A9513E9-9C7C-4159-A061-D284845B5DF5}" destId="{36064DB4-DFC7-4A99-AA25-8FB4D02940B7}" srcOrd="0" destOrd="0" presId="urn:microsoft.com/office/officeart/2005/8/layout/orgChart1"/>
    <dgm:cxn modelId="{94E57568-A683-4EA4-A8D0-359511511D67}" type="presParOf" srcId="{7A9513E9-9C7C-4159-A061-D284845B5DF5}" destId="{9B9914BF-5749-4C6F-A26A-DDB81C8B1F35}" srcOrd="1" destOrd="0" presId="urn:microsoft.com/office/officeart/2005/8/layout/orgChart1"/>
    <dgm:cxn modelId="{49FBA56A-1AD1-4CD2-8B4D-558F8A4ADDAD}" type="presParOf" srcId="{CA66B712-87AC-4E1B-9BFB-5E81F7A005D8}" destId="{AF55A6B9-8B0E-4281-9C27-E575BCA5EB99}" srcOrd="1" destOrd="0" presId="urn:microsoft.com/office/officeart/2005/8/layout/orgChart1"/>
    <dgm:cxn modelId="{E930B362-CAF5-4939-9E41-CFB39502F6F5}" type="presParOf" srcId="{CA66B712-87AC-4E1B-9BFB-5E81F7A005D8}" destId="{858FA0F8-1B05-46EE-B54F-562C4E985A9A}" srcOrd="2" destOrd="0" presId="urn:microsoft.com/office/officeart/2005/8/layout/orgChart1"/>
    <dgm:cxn modelId="{E185D045-7449-465A-BEEB-5C9AEEB0BF59}" type="presParOf" srcId="{FF98D2F1-A08B-4A25-A940-2894A4F2FEF2}" destId="{9BFB8AB4-32A7-4364-8F80-93776C4AF918}" srcOrd="2" destOrd="0" presId="urn:microsoft.com/office/officeart/2005/8/layout/orgChart1"/>
    <dgm:cxn modelId="{311F88E7-DB6F-4252-9C4C-9D599086E2D2}" type="presParOf" srcId="{FF98D2F1-A08B-4A25-A940-2894A4F2FEF2}" destId="{18177919-F283-4AA1-8F10-2D7FAB162AA5}" srcOrd="3" destOrd="0" presId="urn:microsoft.com/office/officeart/2005/8/layout/orgChart1"/>
    <dgm:cxn modelId="{C8E0B881-D129-45A8-B078-9DE50666D8AD}" type="presParOf" srcId="{18177919-F283-4AA1-8F10-2D7FAB162AA5}" destId="{F01462F9-7324-402B-98D6-EFA8970B54BD}" srcOrd="0" destOrd="0" presId="urn:microsoft.com/office/officeart/2005/8/layout/orgChart1"/>
    <dgm:cxn modelId="{628B6BD7-ED95-4F3A-86F8-34BB18E8250C}" type="presParOf" srcId="{F01462F9-7324-402B-98D6-EFA8970B54BD}" destId="{9A84DB3F-344E-42D9-A2E8-37910BE402F9}" srcOrd="0" destOrd="0" presId="urn:microsoft.com/office/officeart/2005/8/layout/orgChart1"/>
    <dgm:cxn modelId="{31F9EE49-2BC8-48B5-9844-991F087E85B6}" type="presParOf" srcId="{F01462F9-7324-402B-98D6-EFA8970B54BD}" destId="{F972967C-E395-49C9-A3D2-A9F197623198}" srcOrd="1" destOrd="0" presId="urn:microsoft.com/office/officeart/2005/8/layout/orgChart1"/>
    <dgm:cxn modelId="{ED2D9F0F-24AD-45B5-B3DC-06F1753D40D3}" type="presParOf" srcId="{18177919-F283-4AA1-8F10-2D7FAB162AA5}" destId="{F09E9D29-9FE3-4A72-B937-B30518B0C9B4}" srcOrd="1" destOrd="0" presId="urn:microsoft.com/office/officeart/2005/8/layout/orgChart1"/>
    <dgm:cxn modelId="{1EB35F9A-3976-466C-9128-12676171733A}" type="presParOf" srcId="{18177919-F283-4AA1-8F10-2D7FAB162AA5}" destId="{DC4D0840-9CE8-41AF-9F0A-9203033E8A89}" srcOrd="2" destOrd="0" presId="urn:microsoft.com/office/officeart/2005/8/layout/orgChart1"/>
    <dgm:cxn modelId="{629965C6-1D8D-4985-BE5D-663E9E8945C2}" type="presParOf" srcId="{FF98D2F1-A08B-4A25-A940-2894A4F2FEF2}" destId="{5FB705D2-758D-413E-AC07-06DBCCC2C0EE}" srcOrd="4" destOrd="0" presId="urn:microsoft.com/office/officeart/2005/8/layout/orgChart1"/>
    <dgm:cxn modelId="{5C02611C-5DB8-418B-BD68-7A07907EC8A6}" type="presParOf" srcId="{FF98D2F1-A08B-4A25-A940-2894A4F2FEF2}" destId="{A1DD62C9-905A-4023-B025-7F5FAB4C90B5}" srcOrd="5" destOrd="0" presId="urn:microsoft.com/office/officeart/2005/8/layout/orgChart1"/>
    <dgm:cxn modelId="{43784941-0824-4B66-AEDE-04D4E8F036A7}" type="presParOf" srcId="{A1DD62C9-905A-4023-B025-7F5FAB4C90B5}" destId="{A42132A6-8839-4984-AFD9-1E107B44E642}" srcOrd="0" destOrd="0" presId="urn:microsoft.com/office/officeart/2005/8/layout/orgChart1"/>
    <dgm:cxn modelId="{3164C404-48EF-444C-AAD4-7D9E2B6F7568}" type="presParOf" srcId="{A42132A6-8839-4984-AFD9-1E107B44E642}" destId="{F55D9034-FC80-4DCD-81A1-A126616AB8D5}" srcOrd="0" destOrd="0" presId="urn:microsoft.com/office/officeart/2005/8/layout/orgChart1"/>
    <dgm:cxn modelId="{E9786D79-961C-40A8-823D-AA3460EE14B2}" type="presParOf" srcId="{A42132A6-8839-4984-AFD9-1E107B44E642}" destId="{CB895C73-DB10-4282-8A85-CD467D87A895}" srcOrd="1" destOrd="0" presId="urn:microsoft.com/office/officeart/2005/8/layout/orgChart1"/>
    <dgm:cxn modelId="{67595775-313C-4B2C-B642-93C063DF568A}" type="presParOf" srcId="{A1DD62C9-905A-4023-B025-7F5FAB4C90B5}" destId="{88D0E4A3-EB91-4751-B93D-19555DCC894F}" srcOrd="1" destOrd="0" presId="urn:microsoft.com/office/officeart/2005/8/layout/orgChart1"/>
    <dgm:cxn modelId="{BA72A286-B6E9-4FFB-BC78-C8A588638F7D}" type="presParOf" srcId="{A1DD62C9-905A-4023-B025-7F5FAB4C90B5}" destId="{E4D613ED-DAB1-423C-9AC7-56730C8B4AB6}" srcOrd="2" destOrd="0" presId="urn:microsoft.com/office/officeart/2005/8/layout/orgChart1"/>
    <dgm:cxn modelId="{C914B5D9-DC7E-49A0-852B-C36EBE18F45E}" type="presParOf" srcId="{FF98D2F1-A08B-4A25-A940-2894A4F2FEF2}" destId="{5845C7E5-1D56-452D-8754-B566F00523D7}" srcOrd="6" destOrd="0" presId="urn:microsoft.com/office/officeart/2005/8/layout/orgChart1"/>
    <dgm:cxn modelId="{D6CEA2A8-E59A-4B0E-8C83-2914C3882C5E}" type="presParOf" srcId="{FF98D2F1-A08B-4A25-A940-2894A4F2FEF2}" destId="{BFC9050D-9F43-4D08-B98F-49D5DA29B32B}" srcOrd="7" destOrd="0" presId="urn:microsoft.com/office/officeart/2005/8/layout/orgChart1"/>
    <dgm:cxn modelId="{F0FABC67-46A9-4071-879E-D9C58F2AEB41}" type="presParOf" srcId="{BFC9050D-9F43-4D08-B98F-49D5DA29B32B}" destId="{FBD7F0F8-1F20-4835-9058-C4E98C0B43CB}" srcOrd="0" destOrd="0" presId="urn:microsoft.com/office/officeart/2005/8/layout/orgChart1"/>
    <dgm:cxn modelId="{C1751F69-9DDD-4CA1-B9CF-CC6CF9216596}" type="presParOf" srcId="{FBD7F0F8-1F20-4835-9058-C4E98C0B43CB}" destId="{8952203E-7E29-4560-8A3E-056D6FFF930C}" srcOrd="0" destOrd="0" presId="urn:microsoft.com/office/officeart/2005/8/layout/orgChart1"/>
    <dgm:cxn modelId="{46931A77-47AD-4338-BE0A-70E6B6FDA550}" type="presParOf" srcId="{FBD7F0F8-1F20-4835-9058-C4E98C0B43CB}" destId="{82C09FDE-AB40-4DA9-BDBD-55EA8786CEC6}" srcOrd="1" destOrd="0" presId="urn:microsoft.com/office/officeart/2005/8/layout/orgChart1"/>
    <dgm:cxn modelId="{0DDCA8E7-D53F-4534-BAE6-5280AF83230B}" type="presParOf" srcId="{BFC9050D-9F43-4D08-B98F-49D5DA29B32B}" destId="{3F23A6F1-208B-435B-9302-61190E8E9E16}" srcOrd="1" destOrd="0" presId="urn:microsoft.com/office/officeart/2005/8/layout/orgChart1"/>
    <dgm:cxn modelId="{AF733FB3-FA3A-45F8-91C0-033FF6877FF8}" type="presParOf" srcId="{BFC9050D-9F43-4D08-B98F-49D5DA29B32B}" destId="{83A3BB1F-6476-4886-B5BA-36B23C36D206}" srcOrd="2" destOrd="0" presId="urn:microsoft.com/office/officeart/2005/8/layout/orgChart1"/>
    <dgm:cxn modelId="{3C7C87F9-1567-4800-BA00-486326FCC6CB}" type="presParOf" srcId="{FF98D2F1-A08B-4A25-A940-2894A4F2FEF2}" destId="{6CB10A2E-E25C-4F76-97D6-925EF7E1145B}" srcOrd="8" destOrd="0" presId="urn:microsoft.com/office/officeart/2005/8/layout/orgChart1"/>
    <dgm:cxn modelId="{4E0E70FE-5A30-4525-9134-4E4A2B6220CE}" type="presParOf" srcId="{FF98D2F1-A08B-4A25-A940-2894A4F2FEF2}" destId="{7AB6235F-2D76-49E3-B06F-A66983A391BA}" srcOrd="9" destOrd="0" presId="urn:microsoft.com/office/officeart/2005/8/layout/orgChart1"/>
    <dgm:cxn modelId="{4EBB49AD-DD1D-4956-9D88-C54777C37552}" type="presParOf" srcId="{7AB6235F-2D76-49E3-B06F-A66983A391BA}" destId="{C6F43020-1B0D-4A41-8DE6-31AFF16394AB}" srcOrd="0" destOrd="0" presId="urn:microsoft.com/office/officeart/2005/8/layout/orgChart1"/>
    <dgm:cxn modelId="{45D5FF2F-74C2-465A-9AC5-1CD8A8F3D7E9}" type="presParOf" srcId="{C6F43020-1B0D-4A41-8DE6-31AFF16394AB}" destId="{56C49DAC-DC5C-498E-8BD2-6E373A0C76AD}" srcOrd="0" destOrd="0" presId="urn:microsoft.com/office/officeart/2005/8/layout/orgChart1"/>
    <dgm:cxn modelId="{2229C1FC-0D33-4F34-8D5F-E35DAC83AF2C}" type="presParOf" srcId="{C6F43020-1B0D-4A41-8DE6-31AFF16394AB}" destId="{03033B13-702D-4452-ADD4-CE8561CDFBA9}" srcOrd="1" destOrd="0" presId="urn:microsoft.com/office/officeart/2005/8/layout/orgChart1"/>
    <dgm:cxn modelId="{C726C798-DDF7-445F-AE14-4B0AC73719B5}" type="presParOf" srcId="{7AB6235F-2D76-49E3-B06F-A66983A391BA}" destId="{A8CDEF30-D1DA-4079-A8ED-750AB44DFBA9}" srcOrd="1" destOrd="0" presId="urn:microsoft.com/office/officeart/2005/8/layout/orgChart1"/>
    <dgm:cxn modelId="{D025A0BA-E11E-484D-9BB3-C8DC082CEC2D}" type="presParOf" srcId="{7AB6235F-2D76-49E3-B06F-A66983A391BA}" destId="{775C6BF4-7D88-483F-BA16-3FC43BC79580}" srcOrd="2" destOrd="0" presId="urn:microsoft.com/office/officeart/2005/8/layout/orgChart1"/>
    <dgm:cxn modelId="{6C89EC8D-4EAE-4E34-969C-6834CE460F4F}" type="presParOf" srcId="{FF98D2F1-A08B-4A25-A940-2894A4F2FEF2}" destId="{67613EC6-A28D-4B08-A88F-A1F12677F61E}" srcOrd="10" destOrd="0" presId="urn:microsoft.com/office/officeart/2005/8/layout/orgChart1"/>
    <dgm:cxn modelId="{C3BCB859-047E-4F13-AE51-5689E9D6D390}" type="presParOf" srcId="{FF98D2F1-A08B-4A25-A940-2894A4F2FEF2}" destId="{E4114693-C107-4CA9-BDFD-4E2D3DFB4D01}" srcOrd="11" destOrd="0" presId="urn:microsoft.com/office/officeart/2005/8/layout/orgChart1"/>
    <dgm:cxn modelId="{AD0D212B-9B03-4CDE-AF41-ED3292BBE006}" type="presParOf" srcId="{E4114693-C107-4CA9-BDFD-4E2D3DFB4D01}" destId="{A789E73E-1B1E-48F3-B1E1-68600696E6B1}" srcOrd="0" destOrd="0" presId="urn:microsoft.com/office/officeart/2005/8/layout/orgChart1"/>
    <dgm:cxn modelId="{4386C49D-F4FE-4D5E-BCE7-4FF209688884}" type="presParOf" srcId="{A789E73E-1B1E-48F3-B1E1-68600696E6B1}" destId="{4D60988F-644D-4A1C-A9BC-BF8D2CC1F619}" srcOrd="0" destOrd="0" presId="urn:microsoft.com/office/officeart/2005/8/layout/orgChart1"/>
    <dgm:cxn modelId="{6D527745-2712-4837-BE6B-708E951FF450}" type="presParOf" srcId="{A789E73E-1B1E-48F3-B1E1-68600696E6B1}" destId="{48870132-D314-41F5-B28F-28BA35B498A0}" srcOrd="1" destOrd="0" presId="urn:microsoft.com/office/officeart/2005/8/layout/orgChart1"/>
    <dgm:cxn modelId="{8C889E2C-4245-4110-AB66-17E1CECDA14B}" type="presParOf" srcId="{E4114693-C107-4CA9-BDFD-4E2D3DFB4D01}" destId="{505C5655-663D-4430-ACED-E08381089908}" srcOrd="1" destOrd="0" presId="urn:microsoft.com/office/officeart/2005/8/layout/orgChart1"/>
    <dgm:cxn modelId="{BB2A9FA3-3C8F-43EB-B1D9-D548DE719AF7}" type="presParOf" srcId="{E4114693-C107-4CA9-BDFD-4E2D3DFB4D01}" destId="{DB0E932D-C1C5-43BA-AED8-B1DC0C06DF95}" srcOrd="2" destOrd="0" presId="urn:microsoft.com/office/officeart/2005/8/layout/orgChart1"/>
    <dgm:cxn modelId="{8B65FD70-9E3E-4A7B-9B18-1F78D7FB5BD0}" type="presParOf" srcId="{E798B13A-25EF-4A0F-9E62-1D6C54AFF51A}" destId="{5105B0BD-A164-47D7-B6D8-AD14382F624C}" srcOrd="2" destOrd="0" presId="urn:microsoft.com/office/officeart/2005/8/layout/orgChart1"/>
    <dgm:cxn modelId="{9AB3B7E6-8B50-4377-88AD-9F313FD4CAE7}" type="presParOf" srcId="{83659120-5D4D-4366-9D64-894F7F256642}" destId="{8B5210DD-6A8D-4C1F-9FD9-CDDD4771A528}" srcOrd="8" destOrd="0" presId="urn:microsoft.com/office/officeart/2005/8/layout/orgChart1"/>
    <dgm:cxn modelId="{856D9B2A-909A-4710-85BE-D77E654D1323}" type="presParOf" srcId="{83659120-5D4D-4366-9D64-894F7F256642}" destId="{FC685503-A1BD-437B-AFB0-75BBBA9FABA3}" srcOrd="9" destOrd="0" presId="urn:microsoft.com/office/officeart/2005/8/layout/orgChart1"/>
    <dgm:cxn modelId="{F7913443-D200-4511-AF98-3A1685BAAA9A}" type="presParOf" srcId="{FC685503-A1BD-437B-AFB0-75BBBA9FABA3}" destId="{731145A0-DAFE-496E-A19D-1FF6344D81A6}" srcOrd="0" destOrd="0" presId="urn:microsoft.com/office/officeart/2005/8/layout/orgChart1"/>
    <dgm:cxn modelId="{0073ADE3-24EC-4C4C-86C2-642C03BC8264}" type="presParOf" srcId="{731145A0-DAFE-496E-A19D-1FF6344D81A6}" destId="{06C372F7-FF85-4BC4-A8DD-3B359BC4F1E3}" srcOrd="0" destOrd="0" presId="urn:microsoft.com/office/officeart/2005/8/layout/orgChart1"/>
    <dgm:cxn modelId="{6FA0C669-6D7E-4113-9085-1A90957BD6BA}" type="presParOf" srcId="{731145A0-DAFE-496E-A19D-1FF6344D81A6}" destId="{2551D28F-0391-4E75-960A-21E99B98E0D1}" srcOrd="1" destOrd="0" presId="urn:microsoft.com/office/officeart/2005/8/layout/orgChart1"/>
    <dgm:cxn modelId="{14A19A27-4D0E-4BA4-AE7F-F93D07F24B53}" type="presParOf" srcId="{FC685503-A1BD-437B-AFB0-75BBBA9FABA3}" destId="{1CF7A25D-4DDF-46E6-B8D1-FE057E7FC5E1}" srcOrd="1" destOrd="0" presId="urn:microsoft.com/office/officeart/2005/8/layout/orgChart1"/>
    <dgm:cxn modelId="{C5D108FA-B9C9-4744-998C-6744BBD959B0}" type="presParOf" srcId="{1CF7A25D-4DDF-46E6-B8D1-FE057E7FC5E1}" destId="{6F0EC3DB-CF9B-40EF-9A7D-B43D8211875A}" srcOrd="0" destOrd="0" presId="urn:microsoft.com/office/officeart/2005/8/layout/orgChart1"/>
    <dgm:cxn modelId="{66AF2560-E762-49D2-A034-FA29DF7F1F87}" type="presParOf" srcId="{1CF7A25D-4DDF-46E6-B8D1-FE057E7FC5E1}" destId="{6080F824-7129-409F-B13C-3E96C723FECE}" srcOrd="1" destOrd="0" presId="urn:microsoft.com/office/officeart/2005/8/layout/orgChart1"/>
    <dgm:cxn modelId="{471B92A6-9DE3-44CA-9040-330CBA47FE19}" type="presParOf" srcId="{6080F824-7129-409F-B13C-3E96C723FECE}" destId="{F29A0C52-638E-48BE-9AB0-C06AADE15854}" srcOrd="0" destOrd="0" presId="urn:microsoft.com/office/officeart/2005/8/layout/orgChart1"/>
    <dgm:cxn modelId="{476316ED-DB82-40F5-B416-74906CEE86D5}" type="presParOf" srcId="{F29A0C52-638E-48BE-9AB0-C06AADE15854}" destId="{E367E4A3-874C-48F7-B0AD-F2213F37B240}" srcOrd="0" destOrd="0" presId="urn:microsoft.com/office/officeart/2005/8/layout/orgChart1"/>
    <dgm:cxn modelId="{53F96504-B1C9-44BE-8854-2661A7C66E6A}" type="presParOf" srcId="{F29A0C52-638E-48BE-9AB0-C06AADE15854}" destId="{00F260D4-12CE-460C-B5D1-2648DB56C74E}" srcOrd="1" destOrd="0" presId="urn:microsoft.com/office/officeart/2005/8/layout/orgChart1"/>
    <dgm:cxn modelId="{2A6AD8DB-CBB8-4A58-83B7-B9FF62A29D0D}" type="presParOf" srcId="{6080F824-7129-409F-B13C-3E96C723FECE}" destId="{7D184C6E-1641-4AC4-B409-3B5C5230272C}" srcOrd="1" destOrd="0" presId="urn:microsoft.com/office/officeart/2005/8/layout/orgChart1"/>
    <dgm:cxn modelId="{0454F02A-7D8C-4450-847C-7651C841F759}" type="presParOf" srcId="{6080F824-7129-409F-B13C-3E96C723FECE}" destId="{D29FE9C4-BCC3-4498-A200-061D7452F25A}" srcOrd="2" destOrd="0" presId="urn:microsoft.com/office/officeart/2005/8/layout/orgChart1"/>
    <dgm:cxn modelId="{1C1A8454-8A5D-416D-8470-874F3DD090B4}" type="presParOf" srcId="{1CF7A25D-4DDF-46E6-B8D1-FE057E7FC5E1}" destId="{0F7C2207-2F41-44A1-8B76-E9E6AB025299}" srcOrd="2" destOrd="0" presId="urn:microsoft.com/office/officeart/2005/8/layout/orgChart1"/>
    <dgm:cxn modelId="{6B4F86E6-F6FE-4C6B-A91A-5EDA2981D5C7}" type="presParOf" srcId="{1CF7A25D-4DDF-46E6-B8D1-FE057E7FC5E1}" destId="{61B044F8-FB1F-4572-9BB8-0C14A47CE259}" srcOrd="3" destOrd="0" presId="urn:microsoft.com/office/officeart/2005/8/layout/orgChart1"/>
    <dgm:cxn modelId="{C64387F6-8872-43BA-A822-5784655C9766}" type="presParOf" srcId="{61B044F8-FB1F-4572-9BB8-0C14A47CE259}" destId="{32E4BB2D-0161-4BFB-AD47-D7173AE6A35E}" srcOrd="0" destOrd="0" presId="urn:microsoft.com/office/officeart/2005/8/layout/orgChart1"/>
    <dgm:cxn modelId="{672A8563-9DA9-482D-BB91-9F74E37417BA}" type="presParOf" srcId="{32E4BB2D-0161-4BFB-AD47-D7173AE6A35E}" destId="{98B76BA4-0FBD-4814-AE0E-72C57C03A0C5}" srcOrd="0" destOrd="0" presId="urn:microsoft.com/office/officeart/2005/8/layout/orgChart1"/>
    <dgm:cxn modelId="{4DD54817-F674-4468-B2F0-D96C9CF621A0}" type="presParOf" srcId="{32E4BB2D-0161-4BFB-AD47-D7173AE6A35E}" destId="{46B27419-5E63-43E3-9AF0-B6479EC60953}" srcOrd="1" destOrd="0" presId="urn:microsoft.com/office/officeart/2005/8/layout/orgChart1"/>
    <dgm:cxn modelId="{4B41C143-3EF3-44D2-B9EF-2A2CA2BCA983}" type="presParOf" srcId="{61B044F8-FB1F-4572-9BB8-0C14A47CE259}" destId="{A8922BE3-88AA-4CCA-AFB5-502858F1AB78}" srcOrd="1" destOrd="0" presId="urn:microsoft.com/office/officeart/2005/8/layout/orgChart1"/>
    <dgm:cxn modelId="{10FF5DD6-AAF4-461C-A81B-46611EFBF7CF}" type="presParOf" srcId="{A8922BE3-88AA-4CCA-AFB5-502858F1AB78}" destId="{5C14C12B-86C0-442B-A241-4A3FCBEFDF78}" srcOrd="0" destOrd="0" presId="urn:microsoft.com/office/officeart/2005/8/layout/orgChart1"/>
    <dgm:cxn modelId="{B2852445-AD01-4DEA-9C4A-5F7760DC95BC}" type="presParOf" srcId="{A8922BE3-88AA-4CCA-AFB5-502858F1AB78}" destId="{2F8DE9FA-42E8-4CD9-98B1-203D432ECB09}" srcOrd="1" destOrd="0" presId="urn:microsoft.com/office/officeart/2005/8/layout/orgChart1"/>
    <dgm:cxn modelId="{F7B5C056-04B1-4411-A24D-50C861170B31}" type="presParOf" srcId="{2F8DE9FA-42E8-4CD9-98B1-203D432ECB09}" destId="{B41F9F40-BBEF-4E90-AC32-0F754058FACA}" srcOrd="0" destOrd="0" presId="urn:microsoft.com/office/officeart/2005/8/layout/orgChart1"/>
    <dgm:cxn modelId="{7506B91B-E25C-4DB3-B8F8-07D8CA63813A}" type="presParOf" srcId="{B41F9F40-BBEF-4E90-AC32-0F754058FACA}" destId="{0CA4FD38-CFE7-4F63-AF02-B21D2576E6DC}" srcOrd="0" destOrd="0" presId="urn:microsoft.com/office/officeart/2005/8/layout/orgChart1"/>
    <dgm:cxn modelId="{E2D5F143-25FB-4ABA-B9ED-D38475C9DA38}" type="presParOf" srcId="{B41F9F40-BBEF-4E90-AC32-0F754058FACA}" destId="{B66E726E-B3BF-4B3B-9AAC-0123EBD16977}" srcOrd="1" destOrd="0" presId="urn:microsoft.com/office/officeart/2005/8/layout/orgChart1"/>
    <dgm:cxn modelId="{A86C0693-CE01-405E-86C9-92ED640AFE51}" type="presParOf" srcId="{2F8DE9FA-42E8-4CD9-98B1-203D432ECB09}" destId="{3B831515-5FD2-444C-894D-E3AECA1C0036}" srcOrd="1" destOrd="0" presId="urn:microsoft.com/office/officeart/2005/8/layout/orgChart1"/>
    <dgm:cxn modelId="{879A69F0-2BC8-40B2-8D3D-6B0B3A98B282}" type="presParOf" srcId="{2F8DE9FA-42E8-4CD9-98B1-203D432ECB09}" destId="{FF050A40-DD7A-47C2-BEAC-C6341A3637C4}" srcOrd="2" destOrd="0" presId="urn:microsoft.com/office/officeart/2005/8/layout/orgChart1"/>
    <dgm:cxn modelId="{85C77B6E-4B9B-4165-AADA-D27CEC6AF4DA}" type="presParOf" srcId="{A8922BE3-88AA-4CCA-AFB5-502858F1AB78}" destId="{3ABF6D74-49FF-4D8C-BE81-ED306A0EF560}" srcOrd="2" destOrd="0" presId="urn:microsoft.com/office/officeart/2005/8/layout/orgChart1"/>
    <dgm:cxn modelId="{6ED08FE2-9953-405F-938D-8A105E98097B}" type="presParOf" srcId="{A8922BE3-88AA-4CCA-AFB5-502858F1AB78}" destId="{0AF80284-658E-4096-B03E-EA412D427D3A}" srcOrd="3" destOrd="0" presId="urn:microsoft.com/office/officeart/2005/8/layout/orgChart1"/>
    <dgm:cxn modelId="{FEEC29DF-B750-434C-A541-EF513B83319B}" type="presParOf" srcId="{0AF80284-658E-4096-B03E-EA412D427D3A}" destId="{35B662B2-FFD0-41DA-B07D-298605D81DDC}" srcOrd="0" destOrd="0" presId="urn:microsoft.com/office/officeart/2005/8/layout/orgChart1"/>
    <dgm:cxn modelId="{CDFD4E5B-ADC6-4756-94A5-00131C7DDACA}" type="presParOf" srcId="{35B662B2-FFD0-41DA-B07D-298605D81DDC}" destId="{521DCCAD-2624-4827-B05E-6B2A26C520C4}" srcOrd="0" destOrd="0" presId="urn:microsoft.com/office/officeart/2005/8/layout/orgChart1"/>
    <dgm:cxn modelId="{22C0F27E-4E78-4B20-BBDA-D231EA645A58}" type="presParOf" srcId="{35B662B2-FFD0-41DA-B07D-298605D81DDC}" destId="{19819291-A2E1-4936-9846-CAD5503639E4}" srcOrd="1" destOrd="0" presId="urn:microsoft.com/office/officeart/2005/8/layout/orgChart1"/>
    <dgm:cxn modelId="{215E1DD6-0C54-4E49-A150-4633DD67C5F7}" type="presParOf" srcId="{0AF80284-658E-4096-B03E-EA412D427D3A}" destId="{97F413E5-E238-4621-996D-0DA8E216C8AF}" srcOrd="1" destOrd="0" presId="urn:microsoft.com/office/officeart/2005/8/layout/orgChart1"/>
    <dgm:cxn modelId="{7AFEF598-2F93-4D71-903C-E06763CE83A5}" type="presParOf" srcId="{0AF80284-658E-4096-B03E-EA412D427D3A}" destId="{2173F109-BC0B-49D8-A41B-9E3C3EB4B91D}" srcOrd="2" destOrd="0" presId="urn:microsoft.com/office/officeart/2005/8/layout/orgChart1"/>
    <dgm:cxn modelId="{7EE2279E-EB5A-4518-A031-0D01E663D988}" type="presParOf" srcId="{61B044F8-FB1F-4572-9BB8-0C14A47CE259}" destId="{1364DCF6-EF98-4A12-B35A-53A8C779D043}" srcOrd="2" destOrd="0" presId="urn:microsoft.com/office/officeart/2005/8/layout/orgChart1"/>
    <dgm:cxn modelId="{13537FC4-969C-48B3-B380-E5DCDF645BAF}" type="presParOf" srcId="{FC685503-A1BD-437B-AFB0-75BBBA9FABA3}" destId="{A8A4F183-2E30-4777-A1E0-EBEF1C99BE62}" srcOrd="2" destOrd="0" presId="urn:microsoft.com/office/officeart/2005/8/layout/orgChart1"/>
    <dgm:cxn modelId="{ECEECC2E-C7AA-4173-B98C-C673CF15FA5E}" type="presParOf" srcId="{6691DA2A-FF0B-440F-999B-0F4DB1E94BC4}" destId="{196F6278-788B-42BD-A06E-8302F496DEE8}" srcOrd="2" destOrd="0" presId="urn:microsoft.com/office/officeart/2005/8/layout/orgChart1"/>
    <dgm:cxn modelId="{7B5B62F0-E4E8-4499-A97D-CF7D93E31C9A}" type="presParOf" srcId="{196F6278-788B-42BD-A06E-8302F496DEE8}" destId="{E88A42BE-5D6A-45F6-AFC6-0DBBF7BFAE73}" srcOrd="0" destOrd="0" presId="urn:microsoft.com/office/officeart/2005/8/layout/orgChart1"/>
    <dgm:cxn modelId="{69716B09-96E7-4A43-A14E-17F7A0A8FB12}" type="presParOf" srcId="{196F6278-788B-42BD-A06E-8302F496DEE8}" destId="{08D4CA7B-6FF2-495D-98F6-56468B625DC1}" srcOrd="1" destOrd="0" presId="urn:microsoft.com/office/officeart/2005/8/layout/orgChart1"/>
    <dgm:cxn modelId="{6A0763BA-906B-4365-839B-51EED698EE07}" type="presParOf" srcId="{08D4CA7B-6FF2-495D-98F6-56468B625DC1}" destId="{1C703AF6-D697-4DBA-BE8D-28FF6D0763F5}" srcOrd="0" destOrd="0" presId="urn:microsoft.com/office/officeart/2005/8/layout/orgChart1"/>
    <dgm:cxn modelId="{24CE9F22-13B5-445B-8DCD-F7826402D4E5}" type="presParOf" srcId="{1C703AF6-D697-4DBA-BE8D-28FF6D0763F5}" destId="{35A3E644-54F2-43AE-B07B-2696F26E6EBB}" srcOrd="0" destOrd="0" presId="urn:microsoft.com/office/officeart/2005/8/layout/orgChart1"/>
    <dgm:cxn modelId="{1C08EC94-95B3-4890-B982-CECBCEC54734}" type="presParOf" srcId="{1C703AF6-D697-4DBA-BE8D-28FF6D0763F5}" destId="{11E72C62-897D-4A89-91D7-4551F0B15273}" srcOrd="1" destOrd="0" presId="urn:microsoft.com/office/officeart/2005/8/layout/orgChart1"/>
    <dgm:cxn modelId="{4892B5F2-3441-4264-942E-CD7B1E7EC563}" type="presParOf" srcId="{08D4CA7B-6FF2-495D-98F6-56468B625DC1}" destId="{1071677F-2AD9-4413-A000-B77C90DD2DEE}" srcOrd="1" destOrd="0" presId="urn:microsoft.com/office/officeart/2005/8/layout/orgChart1"/>
    <dgm:cxn modelId="{5B071FD5-D908-461A-AA7B-35542524E45D}" type="presParOf" srcId="{08D4CA7B-6FF2-495D-98F6-56468B625DC1}" destId="{4F6E55F7-E850-4059-A612-06ED7D5DC00A}" srcOrd="2" destOrd="0" presId="urn:microsoft.com/office/officeart/2005/8/layout/orgChart1"/>
    <dgm:cxn modelId="{208162A4-2D58-47B6-95F6-1E7391B17F45}" type="presParOf" srcId="{3FC3DC92-FBD4-48E1-BA64-58A6744BC8F7}" destId="{B17891B9-F6F9-450D-B6DA-E1EDC4B4926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43E364-2766-47F9-B16D-234B7283C482}"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61292915-4676-46E2-8215-DF8B60D51A1D}">
      <dgm:prSet phldrT="[Text]" custT="1"/>
      <dgm:spPr>
        <a:solidFill>
          <a:srgbClr val="002060"/>
        </a:solidFill>
      </dgm:spPr>
      <dgm:t>
        <a:bodyPr/>
        <a:lstStyle/>
        <a:p>
          <a:pPr>
            <a:lnSpc>
              <a:spcPct val="100000"/>
            </a:lnSpc>
            <a:spcBef>
              <a:spcPts val="0"/>
            </a:spcBef>
            <a:spcAft>
              <a:spcPts val="0"/>
            </a:spcAft>
          </a:pPr>
          <a:r>
            <a:rPr lang="en-US" sz="1800" b="1" dirty="0"/>
            <a:t>Treasurer</a:t>
          </a:r>
        </a:p>
      </dgm:t>
    </dgm:pt>
    <dgm:pt modelId="{2055D6D3-C85F-4122-BB0D-BC45470D4CCD}" type="parTrans" cxnId="{0873BE61-55EF-4F09-9678-1E906CC986D9}">
      <dgm:prSet/>
      <dgm:spPr/>
      <dgm:t>
        <a:bodyPr/>
        <a:lstStyle/>
        <a:p>
          <a:pPr>
            <a:lnSpc>
              <a:spcPct val="100000"/>
            </a:lnSpc>
            <a:spcBef>
              <a:spcPts val="0"/>
            </a:spcBef>
            <a:spcAft>
              <a:spcPts val="0"/>
            </a:spcAft>
          </a:pPr>
          <a:endParaRPr lang="en-US" sz="900"/>
        </a:p>
      </dgm:t>
    </dgm:pt>
    <dgm:pt modelId="{76C7F117-D251-4EA5-B154-4A0931C2E85D}" type="sibTrans" cxnId="{0873BE61-55EF-4F09-9678-1E906CC986D9}">
      <dgm:prSet/>
      <dgm:spPr/>
      <dgm:t>
        <a:bodyPr/>
        <a:lstStyle/>
        <a:p>
          <a:pPr>
            <a:lnSpc>
              <a:spcPct val="100000"/>
            </a:lnSpc>
            <a:spcBef>
              <a:spcPts val="0"/>
            </a:spcBef>
            <a:spcAft>
              <a:spcPts val="0"/>
            </a:spcAft>
          </a:pPr>
          <a:endParaRPr lang="en-US" sz="900"/>
        </a:p>
      </dgm:t>
    </dgm:pt>
    <dgm:pt modelId="{C3AF6DF8-1B0F-4056-A66E-E63ADF85C31A}">
      <dgm:prSet custT="1"/>
      <dgm:spPr>
        <a:solidFill>
          <a:srgbClr val="002060"/>
        </a:solidFill>
      </dgm:spPr>
      <dgm:t>
        <a:bodyPr/>
        <a:lstStyle/>
        <a:p>
          <a:r>
            <a:rPr lang="en-US" sz="1800" dirty="0"/>
            <a:t>Staff</a:t>
          </a:r>
        </a:p>
      </dgm:t>
    </dgm:pt>
    <dgm:pt modelId="{15B8D6E3-3937-450A-A696-24FBAB38E6CB}" type="parTrans" cxnId="{E3AC0C1D-5BF8-4DD4-8D00-F73DDF2F5D95}">
      <dgm:prSet/>
      <dgm:spPr/>
      <dgm:t>
        <a:bodyPr/>
        <a:lstStyle/>
        <a:p>
          <a:endParaRPr lang="en-US"/>
        </a:p>
      </dgm:t>
    </dgm:pt>
    <dgm:pt modelId="{B321D51C-8E71-4637-B1D7-6CB3FE3D5D54}" type="sibTrans" cxnId="{E3AC0C1D-5BF8-4DD4-8D00-F73DDF2F5D95}">
      <dgm:prSet/>
      <dgm:spPr/>
      <dgm:t>
        <a:bodyPr/>
        <a:lstStyle/>
        <a:p>
          <a:endParaRPr lang="en-US"/>
        </a:p>
      </dgm:t>
    </dgm:pt>
    <dgm:pt modelId="{EB3871E4-2109-4724-BB14-87776884F6DB}">
      <dgm:prSet custT="1"/>
      <dgm:spPr>
        <a:solidFill>
          <a:srgbClr val="002060"/>
        </a:solidFill>
      </dgm:spPr>
      <dgm:t>
        <a:bodyPr/>
        <a:lstStyle/>
        <a:p>
          <a:r>
            <a:rPr lang="en-US" sz="1800" dirty="0"/>
            <a:t>Staff</a:t>
          </a:r>
        </a:p>
      </dgm:t>
    </dgm:pt>
    <dgm:pt modelId="{0ABC9000-319A-46D4-9E5F-6AA079040012}" type="parTrans" cxnId="{578D7A27-88A2-499D-A8D6-67E6112CDA08}">
      <dgm:prSet/>
      <dgm:spPr/>
      <dgm:t>
        <a:bodyPr/>
        <a:lstStyle/>
        <a:p>
          <a:endParaRPr lang="en-US"/>
        </a:p>
      </dgm:t>
    </dgm:pt>
    <dgm:pt modelId="{7A28E69D-DA4E-4E89-8005-F621820407CD}" type="sibTrans" cxnId="{578D7A27-88A2-499D-A8D6-67E6112CDA08}">
      <dgm:prSet/>
      <dgm:spPr/>
      <dgm:t>
        <a:bodyPr/>
        <a:lstStyle/>
        <a:p>
          <a:endParaRPr lang="en-US"/>
        </a:p>
      </dgm:t>
    </dgm:pt>
    <dgm:pt modelId="{E6C4A7C1-B68D-4938-870F-692CE69B9EB8}">
      <dgm:prSet custT="1"/>
      <dgm:spPr>
        <a:solidFill>
          <a:srgbClr val="002060"/>
        </a:solidFill>
      </dgm:spPr>
      <dgm:t>
        <a:bodyPr/>
        <a:lstStyle/>
        <a:p>
          <a:r>
            <a:rPr lang="en-US" sz="1800" dirty="0"/>
            <a:t>Staff</a:t>
          </a:r>
        </a:p>
      </dgm:t>
    </dgm:pt>
    <dgm:pt modelId="{A9FC993A-E73C-413B-AAB2-0F718936396D}" type="parTrans" cxnId="{B9A13C42-9E4C-4348-A6A6-5B1F3C45072B}">
      <dgm:prSet/>
      <dgm:spPr/>
      <dgm:t>
        <a:bodyPr/>
        <a:lstStyle/>
        <a:p>
          <a:endParaRPr lang="en-US"/>
        </a:p>
      </dgm:t>
    </dgm:pt>
    <dgm:pt modelId="{D7307F5D-0141-4596-962D-B1C575D1C86A}" type="sibTrans" cxnId="{B9A13C42-9E4C-4348-A6A6-5B1F3C45072B}">
      <dgm:prSet/>
      <dgm:spPr/>
      <dgm:t>
        <a:bodyPr/>
        <a:lstStyle/>
        <a:p>
          <a:endParaRPr lang="en-US"/>
        </a:p>
      </dgm:t>
    </dgm:pt>
    <dgm:pt modelId="{3CAD254A-9C0D-4000-87A4-D5F67D3AE56E}">
      <dgm:prSet custT="1"/>
      <dgm:spPr>
        <a:solidFill>
          <a:srgbClr val="002060"/>
        </a:solidFill>
      </dgm:spPr>
      <dgm:t>
        <a:bodyPr/>
        <a:lstStyle/>
        <a:p>
          <a:r>
            <a:rPr lang="en-US" sz="1800" dirty="0"/>
            <a:t>Staff</a:t>
          </a:r>
        </a:p>
      </dgm:t>
    </dgm:pt>
    <dgm:pt modelId="{0FF820D0-A54B-4BC7-8C73-CC3961410FE4}" type="parTrans" cxnId="{6F7C7D93-ACB2-4D45-8202-8B1B1AE08C34}">
      <dgm:prSet/>
      <dgm:spPr/>
      <dgm:t>
        <a:bodyPr/>
        <a:lstStyle/>
        <a:p>
          <a:endParaRPr lang="en-US"/>
        </a:p>
      </dgm:t>
    </dgm:pt>
    <dgm:pt modelId="{5AA81705-BE23-415B-919A-7A49A341AD55}" type="sibTrans" cxnId="{6F7C7D93-ACB2-4D45-8202-8B1B1AE08C34}">
      <dgm:prSet/>
      <dgm:spPr/>
      <dgm:t>
        <a:bodyPr/>
        <a:lstStyle/>
        <a:p>
          <a:endParaRPr lang="en-US"/>
        </a:p>
      </dgm:t>
    </dgm:pt>
    <dgm:pt modelId="{20F4458A-C75C-4233-9C3D-B93A3D61941D}" type="pres">
      <dgm:prSet presAssocID="{B543E364-2766-47F9-B16D-234B7283C482}" presName="hierChild1" presStyleCnt="0">
        <dgm:presLayoutVars>
          <dgm:orgChart val="1"/>
          <dgm:chPref val="1"/>
          <dgm:dir/>
          <dgm:animOne val="branch"/>
          <dgm:animLvl val="lvl"/>
          <dgm:resizeHandles/>
        </dgm:presLayoutVars>
      </dgm:prSet>
      <dgm:spPr/>
    </dgm:pt>
    <dgm:pt modelId="{3FC3DC92-FBD4-48E1-BA64-58A6744BC8F7}" type="pres">
      <dgm:prSet presAssocID="{61292915-4676-46E2-8215-DF8B60D51A1D}" presName="hierRoot1" presStyleCnt="0">
        <dgm:presLayoutVars>
          <dgm:hierBranch val="init"/>
        </dgm:presLayoutVars>
      </dgm:prSet>
      <dgm:spPr/>
    </dgm:pt>
    <dgm:pt modelId="{28B8D08D-95DC-4C79-A0F4-1A4F83596E89}" type="pres">
      <dgm:prSet presAssocID="{61292915-4676-46E2-8215-DF8B60D51A1D}" presName="rootComposite1" presStyleCnt="0"/>
      <dgm:spPr/>
    </dgm:pt>
    <dgm:pt modelId="{8858C6A7-8135-4413-9C49-42EF81233541}" type="pres">
      <dgm:prSet presAssocID="{61292915-4676-46E2-8215-DF8B60D51A1D}" presName="rootText1" presStyleLbl="node0" presStyleIdx="0" presStyleCnt="1" custScaleX="149565" custLinFactNeighborX="-833" custLinFactNeighborY="-58324">
        <dgm:presLayoutVars>
          <dgm:chPref val="3"/>
        </dgm:presLayoutVars>
      </dgm:prSet>
      <dgm:spPr/>
    </dgm:pt>
    <dgm:pt modelId="{EB0AC61E-ADC0-446B-A4CB-E5A03284F124}" type="pres">
      <dgm:prSet presAssocID="{61292915-4676-46E2-8215-DF8B60D51A1D}" presName="rootConnector1" presStyleLbl="node1" presStyleIdx="0" presStyleCnt="0"/>
      <dgm:spPr/>
    </dgm:pt>
    <dgm:pt modelId="{C9C39360-7C40-42B6-8AEF-AC8471537EF8}" type="pres">
      <dgm:prSet presAssocID="{61292915-4676-46E2-8215-DF8B60D51A1D}" presName="hierChild2" presStyleCnt="0"/>
      <dgm:spPr/>
    </dgm:pt>
    <dgm:pt modelId="{D3E569F7-7347-4C60-999B-5B514903A427}" type="pres">
      <dgm:prSet presAssocID="{15B8D6E3-3937-450A-A696-24FBAB38E6CB}" presName="Name37" presStyleLbl="parChTrans1D2" presStyleIdx="0" presStyleCnt="4"/>
      <dgm:spPr/>
    </dgm:pt>
    <dgm:pt modelId="{CDA1D6E7-44B2-46FC-97A9-271E20B5CF43}" type="pres">
      <dgm:prSet presAssocID="{C3AF6DF8-1B0F-4056-A66E-E63ADF85C31A}" presName="hierRoot2" presStyleCnt="0">
        <dgm:presLayoutVars>
          <dgm:hierBranch val="init"/>
        </dgm:presLayoutVars>
      </dgm:prSet>
      <dgm:spPr/>
    </dgm:pt>
    <dgm:pt modelId="{EBFE91E9-7F73-4A41-A341-6D5F07F2575F}" type="pres">
      <dgm:prSet presAssocID="{C3AF6DF8-1B0F-4056-A66E-E63ADF85C31A}" presName="rootComposite" presStyleCnt="0"/>
      <dgm:spPr/>
    </dgm:pt>
    <dgm:pt modelId="{344776EC-55DB-4FF3-9575-7F3E7EF29E97}" type="pres">
      <dgm:prSet presAssocID="{C3AF6DF8-1B0F-4056-A66E-E63ADF85C31A}" presName="rootText" presStyleLbl="node2" presStyleIdx="0" presStyleCnt="4">
        <dgm:presLayoutVars>
          <dgm:chPref val="3"/>
        </dgm:presLayoutVars>
      </dgm:prSet>
      <dgm:spPr/>
    </dgm:pt>
    <dgm:pt modelId="{1A8ECC3B-AFEB-4F84-8610-62241779FF45}" type="pres">
      <dgm:prSet presAssocID="{C3AF6DF8-1B0F-4056-A66E-E63ADF85C31A}" presName="rootConnector" presStyleLbl="node2" presStyleIdx="0" presStyleCnt="4"/>
      <dgm:spPr/>
    </dgm:pt>
    <dgm:pt modelId="{4A2A13CE-04EA-4BCE-A7F0-610D56933E99}" type="pres">
      <dgm:prSet presAssocID="{C3AF6DF8-1B0F-4056-A66E-E63ADF85C31A}" presName="hierChild4" presStyleCnt="0"/>
      <dgm:spPr/>
    </dgm:pt>
    <dgm:pt modelId="{6AD5EA4D-CE0D-47D1-A639-FC5ECA40C417}" type="pres">
      <dgm:prSet presAssocID="{C3AF6DF8-1B0F-4056-A66E-E63ADF85C31A}" presName="hierChild5" presStyleCnt="0"/>
      <dgm:spPr/>
    </dgm:pt>
    <dgm:pt modelId="{18BE54A9-0326-4895-9503-31674BA36CA9}" type="pres">
      <dgm:prSet presAssocID="{0ABC9000-319A-46D4-9E5F-6AA079040012}" presName="Name37" presStyleLbl="parChTrans1D2" presStyleIdx="1" presStyleCnt="4"/>
      <dgm:spPr/>
    </dgm:pt>
    <dgm:pt modelId="{110DCB66-CBDD-46FB-A1D0-C4469F7B2166}" type="pres">
      <dgm:prSet presAssocID="{EB3871E4-2109-4724-BB14-87776884F6DB}" presName="hierRoot2" presStyleCnt="0">
        <dgm:presLayoutVars>
          <dgm:hierBranch val="init"/>
        </dgm:presLayoutVars>
      </dgm:prSet>
      <dgm:spPr/>
    </dgm:pt>
    <dgm:pt modelId="{91BE51A6-97DA-4E73-A460-55FF40DD36A7}" type="pres">
      <dgm:prSet presAssocID="{EB3871E4-2109-4724-BB14-87776884F6DB}" presName="rootComposite" presStyleCnt="0"/>
      <dgm:spPr/>
    </dgm:pt>
    <dgm:pt modelId="{4C0FF574-4FFB-4CC0-9393-A5FD2C32061A}" type="pres">
      <dgm:prSet presAssocID="{EB3871E4-2109-4724-BB14-87776884F6DB}" presName="rootText" presStyleLbl="node2" presStyleIdx="1" presStyleCnt="4">
        <dgm:presLayoutVars>
          <dgm:chPref val="3"/>
        </dgm:presLayoutVars>
      </dgm:prSet>
      <dgm:spPr/>
    </dgm:pt>
    <dgm:pt modelId="{BFA45192-168F-41D3-847D-5B45B20BD52E}" type="pres">
      <dgm:prSet presAssocID="{EB3871E4-2109-4724-BB14-87776884F6DB}" presName="rootConnector" presStyleLbl="node2" presStyleIdx="1" presStyleCnt="4"/>
      <dgm:spPr/>
    </dgm:pt>
    <dgm:pt modelId="{4AE9A06D-FA0E-4FFC-A42A-F85A497E90E9}" type="pres">
      <dgm:prSet presAssocID="{EB3871E4-2109-4724-BB14-87776884F6DB}" presName="hierChild4" presStyleCnt="0"/>
      <dgm:spPr/>
    </dgm:pt>
    <dgm:pt modelId="{52EB722C-E2B5-4B11-B04C-34D97F47D2AA}" type="pres">
      <dgm:prSet presAssocID="{EB3871E4-2109-4724-BB14-87776884F6DB}" presName="hierChild5" presStyleCnt="0"/>
      <dgm:spPr/>
    </dgm:pt>
    <dgm:pt modelId="{2887D0B9-EF80-44B0-AFDE-5E1F8EB9626E}" type="pres">
      <dgm:prSet presAssocID="{A9FC993A-E73C-413B-AAB2-0F718936396D}" presName="Name37" presStyleLbl="parChTrans1D2" presStyleIdx="2" presStyleCnt="4"/>
      <dgm:spPr/>
    </dgm:pt>
    <dgm:pt modelId="{6334C725-5495-482E-9C41-D11634001A9D}" type="pres">
      <dgm:prSet presAssocID="{E6C4A7C1-B68D-4938-870F-692CE69B9EB8}" presName="hierRoot2" presStyleCnt="0">
        <dgm:presLayoutVars>
          <dgm:hierBranch val="init"/>
        </dgm:presLayoutVars>
      </dgm:prSet>
      <dgm:spPr/>
    </dgm:pt>
    <dgm:pt modelId="{C62EA3A3-658B-48BE-8693-CD052A833BA9}" type="pres">
      <dgm:prSet presAssocID="{E6C4A7C1-B68D-4938-870F-692CE69B9EB8}" presName="rootComposite" presStyleCnt="0"/>
      <dgm:spPr/>
    </dgm:pt>
    <dgm:pt modelId="{9287E218-84F6-47FF-8ABA-B2D32DFDDEBB}" type="pres">
      <dgm:prSet presAssocID="{E6C4A7C1-B68D-4938-870F-692CE69B9EB8}" presName="rootText" presStyleLbl="node2" presStyleIdx="2" presStyleCnt="4">
        <dgm:presLayoutVars>
          <dgm:chPref val="3"/>
        </dgm:presLayoutVars>
      </dgm:prSet>
      <dgm:spPr/>
    </dgm:pt>
    <dgm:pt modelId="{5E0503A2-CB48-4F17-B739-EAD615F0BC4B}" type="pres">
      <dgm:prSet presAssocID="{E6C4A7C1-B68D-4938-870F-692CE69B9EB8}" presName="rootConnector" presStyleLbl="node2" presStyleIdx="2" presStyleCnt="4"/>
      <dgm:spPr/>
    </dgm:pt>
    <dgm:pt modelId="{67E7BF4C-843E-4C7A-9FA9-93DC5ACC359B}" type="pres">
      <dgm:prSet presAssocID="{E6C4A7C1-B68D-4938-870F-692CE69B9EB8}" presName="hierChild4" presStyleCnt="0"/>
      <dgm:spPr/>
    </dgm:pt>
    <dgm:pt modelId="{00386A4D-98B8-47C5-8A13-CBCBFD288C99}" type="pres">
      <dgm:prSet presAssocID="{E6C4A7C1-B68D-4938-870F-692CE69B9EB8}" presName="hierChild5" presStyleCnt="0"/>
      <dgm:spPr/>
    </dgm:pt>
    <dgm:pt modelId="{926A709F-AAD1-40FD-8E6F-09F6A123CD3E}" type="pres">
      <dgm:prSet presAssocID="{0FF820D0-A54B-4BC7-8C73-CC3961410FE4}" presName="Name37" presStyleLbl="parChTrans1D2" presStyleIdx="3" presStyleCnt="4"/>
      <dgm:spPr/>
    </dgm:pt>
    <dgm:pt modelId="{DB0E0FEF-9C2B-4747-8CAA-1400F3230FC0}" type="pres">
      <dgm:prSet presAssocID="{3CAD254A-9C0D-4000-87A4-D5F67D3AE56E}" presName="hierRoot2" presStyleCnt="0">
        <dgm:presLayoutVars>
          <dgm:hierBranch val="init"/>
        </dgm:presLayoutVars>
      </dgm:prSet>
      <dgm:spPr/>
    </dgm:pt>
    <dgm:pt modelId="{53E5C911-F650-4D53-9AC3-6A89026CB18F}" type="pres">
      <dgm:prSet presAssocID="{3CAD254A-9C0D-4000-87A4-D5F67D3AE56E}" presName="rootComposite" presStyleCnt="0"/>
      <dgm:spPr/>
    </dgm:pt>
    <dgm:pt modelId="{55E864EC-C7D3-4CAD-BFAB-E03E202C334C}" type="pres">
      <dgm:prSet presAssocID="{3CAD254A-9C0D-4000-87A4-D5F67D3AE56E}" presName="rootText" presStyleLbl="node2" presStyleIdx="3" presStyleCnt="4">
        <dgm:presLayoutVars>
          <dgm:chPref val="3"/>
        </dgm:presLayoutVars>
      </dgm:prSet>
      <dgm:spPr/>
    </dgm:pt>
    <dgm:pt modelId="{8CC587F8-96AB-440B-B852-B1CC6B0F3EE0}" type="pres">
      <dgm:prSet presAssocID="{3CAD254A-9C0D-4000-87A4-D5F67D3AE56E}" presName="rootConnector" presStyleLbl="node2" presStyleIdx="3" presStyleCnt="4"/>
      <dgm:spPr/>
    </dgm:pt>
    <dgm:pt modelId="{6210D299-96DA-4FF4-9992-2315A1BE0DFC}" type="pres">
      <dgm:prSet presAssocID="{3CAD254A-9C0D-4000-87A4-D5F67D3AE56E}" presName="hierChild4" presStyleCnt="0"/>
      <dgm:spPr/>
    </dgm:pt>
    <dgm:pt modelId="{675C3F53-2043-4EDC-B021-0D6D6915E4FC}" type="pres">
      <dgm:prSet presAssocID="{3CAD254A-9C0D-4000-87A4-D5F67D3AE56E}" presName="hierChild5" presStyleCnt="0"/>
      <dgm:spPr/>
    </dgm:pt>
    <dgm:pt modelId="{B17891B9-F6F9-450D-B6DA-E1EDC4B4926C}" type="pres">
      <dgm:prSet presAssocID="{61292915-4676-46E2-8215-DF8B60D51A1D}" presName="hierChild3" presStyleCnt="0"/>
      <dgm:spPr/>
    </dgm:pt>
  </dgm:ptLst>
  <dgm:cxnLst>
    <dgm:cxn modelId="{47F29007-CFFD-4BC5-8B4F-F217A0B45F46}" type="presOf" srcId="{3CAD254A-9C0D-4000-87A4-D5F67D3AE56E}" destId="{8CC587F8-96AB-440B-B852-B1CC6B0F3EE0}" srcOrd="1" destOrd="0" presId="urn:microsoft.com/office/officeart/2005/8/layout/orgChart1"/>
    <dgm:cxn modelId="{1C41F207-B72E-4F3C-BBA1-6A0FC85AD1BE}" type="presOf" srcId="{B543E364-2766-47F9-B16D-234B7283C482}" destId="{20F4458A-C75C-4233-9C3D-B93A3D61941D}" srcOrd="0" destOrd="0" presId="urn:microsoft.com/office/officeart/2005/8/layout/orgChart1"/>
    <dgm:cxn modelId="{E3AC0C1D-5BF8-4DD4-8D00-F73DDF2F5D95}" srcId="{61292915-4676-46E2-8215-DF8B60D51A1D}" destId="{C3AF6DF8-1B0F-4056-A66E-E63ADF85C31A}" srcOrd="0" destOrd="0" parTransId="{15B8D6E3-3937-450A-A696-24FBAB38E6CB}" sibTransId="{B321D51C-8E71-4637-B1D7-6CB3FE3D5D54}"/>
    <dgm:cxn modelId="{7DD5951E-ECEB-4E37-9B24-4ED43112D05B}" type="presOf" srcId="{3CAD254A-9C0D-4000-87A4-D5F67D3AE56E}" destId="{55E864EC-C7D3-4CAD-BFAB-E03E202C334C}" srcOrd="0" destOrd="0" presId="urn:microsoft.com/office/officeart/2005/8/layout/orgChart1"/>
    <dgm:cxn modelId="{8C333E26-AB6E-48E4-B445-8E157A7895EC}" type="presOf" srcId="{C3AF6DF8-1B0F-4056-A66E-E63ADF85C31A}" destId="{344776EC-55DB-4FF3-9575-7F3E7EF29E97}" srcOrd="0" destOrd="0" presId="urn:microsoft.com/office/officeart/2005/8/layout/orgChart1"/>
    <dgm:cxn modelId="{578D7A27-88A2-499D-A8D6-67E6112CDA08}" srcId="{61292915-4676-46E2-8215-DF8B60D51A1D}" destId="{EB3871E4-2109-4724-BB14-87776884F6DB}" srcOrd="1" destOrd="0" parTransId="{0ABC9000-319A-46D4-9E5F-6AA079040012}" sibTransId="{7A28E69D-DA4E-4E89-8005-F621820407CD}"/>
    <dgm:cxn modelId="{0873BE61-55EF-4F09-9678-1E906CC986D9}" srcId="{B543E364-2766-47F9-B16D-234B7283C482}" destId="{61292915-4676-46E2-8215-DF8B60D51A1D}" srcOrd="0" destOrd="0" parTransId="{2055D6D3-C85F-4122-BB0D-BC45470D4CCD}" sibTransId="{76C7F117-D251-4EA5-B154-4A0931C2E85D}"/>
    <dgm:cxn modelId="{B9A13C42-9E4C-4348-A6A6-5B1F3C45072B}" srcId="{61292915-4676-46E2-8215-DF8B60D51A1D}" destId="{E6C4A7C1-B68D-4938-870F-692CE69B9EB8}" srcOrd="2" destOrd="0" parTransId="{A9FC993A-E73C-413B-AAB2-0F718936396D}" sibTransId="{D7307F5D-0141-4596-962D-B1C575D1C86A}"/>
    <dgm:cxn modelId="{1496DF6F-82BE-4C1F-BC0C-0D772BF50DCC}" type="presOf" srcId="{E6C4A7C1-B68D-4938-870F-692CE69B9EB8}" destId="{5E0503A2-CB48-4F17-B739-EAD615F0BC4B}" srcOrd="1" destOrd="0" presId="urn:microsoft.com/office/officeart/2005/8/layout/orgChart1"/>
    <dgm:cxn modelId="{26E8C052-56D4-4D7D-B131-810A787DFB53}" type="presOf" srcId="{C3AF6DF8-1B0F-4056-A66E-E63ADF85C31A}" destId="{1A8ECC3B-AFEB-4F84-8610-62241779FF45}" srcOrd="1" destOrd="0" presId="urn:microsoft.com/office/officeart/2005/8/layout/orgChart1"/>
    <dgm:cxn modelId="{ACEC8455-2C5C-4AFB-89EF-E6AE80A01E4D}" type="presOf" srcId="{E6C4A7C1-B68D-4938-870F-692CE69B9EB8}" destId="{9287E218-84F6-47FF-8ABA-B2D32DFDDEBB}" srcOrd="0" destOrd="0" presId="urn:microsoft.com/office/officeart/2005/8/layout/orgChart1"/>
    <dgm:cxn modelId="{6EB02A8C-4313-4564-900E-DE510F79F92F}" type="presOf" srcId="{15B8D6E3-3937-450A-A696-24FBAB38E6CB}" destId="{D3E569F7-7347-4C60-999B-5B514903A427}" srcOrd="0" destOrd="0" presId="urn:microsoft.com/office/officeart/2005/8/layout/orgChart1"/>
    <dgm:cxn modelId="{6F7C7D93-ACB2-4D45-8202-8B1B1AE08C34}" srcId="{61292915-4676-46E2-8215-DF8B60D51A1D}" destId="{3CAD254A-9C0D-4000-87A4-D5F67D3AE56E}" srcOrd="3" destOrd="0" parTransId="{0FF820D0-A54B-4BC7-8C73-CC3961410FE4}" sibTransId="{5AA81705-BE23-415B-919A-7A49A341AD55}"/>
    <dgm:cxn modelId="{B5B2DD9A-8FEA-451C-AC19-60C1F0A1BE29}" type="presOf" srcId="{61292915-4676-46E2-8215-DF8B60D51A1D}" destId="{EB0AC61E-ADC0-446B-A4CB-E5A03284F124}" srcOrd="1" destOrd="0" presId="urn:microsoft.com/office/officeart/2005/8/layout/orgChart1"/>
    <dgm:cxn modelId="{8DF4E79E-4C6C-489B-BD8E-E9ECC1960E79}" type="presOf" srcId="{0ABC9000-319A-46D4-9E5F-6AA079040012}" destId="{18BE54A9-0326-4895-9503-31674BA36CA9}" srcOrd="0" destOrd="0" presId="urn:microsoft.com/office/officeart/2005/8/layout/orgChart1"/>
    <dgm:cxn modelId="{720CA7A5-1B68-4F4F-A061-3482705DF5A5}" type="presOf" srcId="{EB3871E4-2109-4724-BB14-87776884F6DB}" destId="{BFA45192-168F-41D3-847D-5B45B20BD52E}" srcOrd="1" destOrd="0" presId="urn:microsoft.com/office/officeart/2005/8/layout/orgChart1"/>
    <dgm:cxn modelId="{CD898CB3-B36B-40E0-A8B3-1E849E7688C7}" type="presOf" srcId="{0FF820D0-A54B-4BC7-8C73-CC3961410FE4}" destId="{926A709F-AAD1-40FD-8E6F-09F6A123CD3E}" srcOrd="0" destOrd="0" presId="urn:microsoft.com/office/officeart/2005/8/layout/orgChart1"/>
    <dgm:cxn modelId="{453B51B8-9CB0-4672-9F3A-59B02E65A9E3}" type="presOf" srcId="{61292915-4676-46E2-8215-DF8B60D51A1D}" destId="{8858C6A7-8135-4413-9C49-42EF81233541}" srcOrd="0" destOrd="0" presId="urn:microsoft.com/office/officeart/2005/8/layout/orgChart1"/>
    <dgm:cxn modelId="{4916F1E9-EE30-4A3F-8967-E2543EC1E03C}" type="presOf" srcId="{EB3871E4-2109-4724-BB14-87776884F6DB}" destId="{4C0FF574-4FFB-4CC0-9393-A5FD2C32061A}" srcOrd="0" destOrd="0" presId="urn:microsoft.com/office/officeart/2005/8/layout/orgChart1"/>
    <dgm:cxn modelId="{F56F96EB-5030-426C-B0A7-741007E7BDD0}" type="presOf" srcId="{A9FC993A-E73C-413B-AAB2-0F718936396D}" destId="{2887D0B9-EF80-44B0-AFDE-5E1F8EB9626E}" srcOrd="0" destOrd="0" presId="urn:microsoft.com/office/officeart/2005/8/layout/orgChart1"/>
    <dgm:cxn modelId="{8F585835-42E7-48A6-9E2E-11072329F277}" type="presParOf" srcId="{20F4458A-C75C-4233-9C3D-B93A3D61941D}" destId="{3FC3DC92-FBD4-48E1-BA64-58A6744BC8F7}" srcOrd="0" destOrd="0" presId="urn:microsoft.com/office/officeart/2005/8/layout/orgChart1"/>
    <dgm:cxn modelId="{0A51028A-8D5B-44B6-8D2E-7163CDE265CB}" type="presParOf" srcId="{3FC3DC92-FBD4-48E1-BA64-58A6744BC8F7}" destId="{28B8D08D-95DC-4C79-A0F4-1A4F83596E89}" srcOrd="0" destOrd="0" presId="urn:microsoft.com/office/officeart/2005/8/layout/orgChart1"/>
    <dgm:cxn modelId="{47227C07-F8C1-4B93-99EE-C385908E8E25}" type="presParOf" srcId="{28B8D08D-95DC-4C79-A0F4-1A4F83596E89}" destId="{8858C6A7-8135-4413-9C49-42EF81233541}" srcOrd="0" destOrd="0" presId="urn:microsoft.com/office/officeart/2005/8/layout/orgChart1"/>
    <dgm:cxn modelId="{CB8D0386-E9C1-4878-A1DB-2C567161949A}" type="presParOf" srcId="{28B8D08D-95DC-4C79-A0F4-1A4F83596E89}" destId="{EB0AC61E-ADC0-446B-A4CB-E5A03284F124}" srcOrd="1" destOrd="0" presId="urn:microsoft.com/office/officeart/2005/8/layout/orgChart1"/>
    <dgm:cxn modelId="{8E9B52C1-29D9-4861-9A36-CFE7F1DC7569}" type="presParOf" srcId="{3FC3DC92-FBD4-48E1-BA64-58A6744BC8F7}" destId="{C9C39360-7C40-42B6-8AEF-AC8471537EF8}" srcOrd="1" destOrd="0" presId="urn:microsoft.com/office/officeart/2005/8/layout/orgChart1"/>
    <dgm:cxn modelId="{8CEEBD62-5B34-48D7-9104-5CBC6A097A4C}" type="presParOf" srcId="{C9C39360-7C40-42B6-8AEF-AC8471537EF8}" destId="{D3E569F7-7347-4C60-999B-5B514903A427}" srcOrd="0" destOrd="0" presId="urn:microsoft.com/office/officeart/2005/8/layout/orgChart1"/>
    <dgm:cxn modelId="{3A67FA80-4503-4FBF-B37F-48F066D6D3DC}" type="presParOf" srcId="{C9C39360-7C40-42B6-8AEF-AC8471537EF8}" destId="{CDA1D6E7-44B2-46FC-97A9-271E20B5CF43}" srcOrd="1" destOrd="0" presId="urn:microsoft.com/office/officeart/2005/8/layout/orgChart1"/>
    <dgm:cxn modelId="{72857C62-C316-476A-9757-6F2FC12217E0}" type="presParOf" srcId="{CDA1D6E7-44B2-46FC-97A9-271E20B5CF43}" destId="{EBFE91E9-7F73-4A41-A341-6D5F07F2575F}" srcOrd="0" destOrd="0" presId="urn:microsoft.com/office/officeart/2005/8/layout/orgChart1"/>
    <dgm:cxn modelId="{69343037-EF3F-4574-B771-5F52BF54CBA5}" type="presParOf" srcId="{EBFE91E9-7F73-4A41-A341-6D5F07F2575F}" destId="{344776EC-55DB-4FF3-9575-7F3E7EF29E97}" srcOrd="0" destOrd="0" presId="urn:microsoft.com/office/officeart/2005/8/layout/orgChart1"/>
    <dgm:cxn modelId="{5224B046-D9D7-4A6E-98BD-F5FFAAEDF5AA}" type="presParOf" srcId="{EBFE91E9-7F73-4A41-A341-6D5F07F2575F}" destId="{1A8ECC3B-AFEB-4F84-8610-62241779FF45}" srcOrd="1" destOrd="0" presId="urn:microsoft.com/office/officeart/2005/8/layout/orgChart1"/>
    <dgm:cxn modelId="{E4BE7A4A-B8E2-4FDD-B8D3-AEFF71450A2F}" type="presParOf" srcId="{CDA1D6E7-44B2-46FC-97A9-271E20B5CF43}" destId="{4A2A13CE-04EA-4BCE-A7F0-610D56933E99}" srcOrd="1" destOrd="0" presId="urn:microsoft.com/office/officeart/2005/8/layout/orgChart1"/>
    <dgm:cxn modelId="{EA3354AF-E49C-499F-9B46-28CD3C5CEFD0}" type="presParOf" srcId="{CDA1D6E7-44B2-46FC-97A9-271E20B5CF43}" destId="{6AD5EA4D-CE0D-47D1-A639-FC5ECA40C417}" srcOrd="2" destOrd="0" presId="urn:microsoft.com/office/officeart/2005/8/layout/orgChart1"/>
    <dgm:cxn modelId="{FAC02BE6-8255-4F8F-8198-8DBEF83FC689}" type="presParOf" srcId="{C9C39360-7C40-42B6-8AEF-AC8471537EF8}" destId="{18BE54A9-0326-4895-9503-31674BA36CA9}" srcOrd="2" destOrd="0" presId="urn:microsoft.com/office/officeart/2005/8/layout/orgChart1"/>
    <dgm:cxn modelId="{A2B980EF-0BA7-42F9-9898-84102C4EFDB8}" type="presParOf" srcId="{C9C39360-7C40-42B6-8AEF-AC8471537EF8}" destId="{110DCB66-CBDD-46FB-A1D0-C4469F7B2166}" srcOrd="3" destOrd="0" presId="urn:microsoft.com/office/officeart/2005/8/layout/orgChart1"/>
    <dgm:cxn modelId="{1140971E-7B93-48F3-9256-BCDEF47D2F44}" type="presParOf" srcId="{110DCB66-CBDD-46FB-A1D0-C4469F7B2166}" destId="{91BE51A6-97DA-4E73-A460-55FF40DD36A7}" srcOrd="0" destOrd="0" presId="urn:microsoft.com/office/officeart/2005/8/layout/orgChart1"/>
    <dgm:cxn modelId="{C89A031E-58CC-425C-AF45-F77D46B081CC}" type="presParOf" srcId="{91BE51A6-97DA-4E73-A460-55FF40DD36A7}" destId="{4C0FF574-4FFB-4CC0-9393-A5FD2C32061A}" srcOrd="0" destOrd="0" presId="urn:microsoft.com/office/officeart/2005/8/layout/orgChart1"/>
    <dgm:cxn modelId="{D165189E-BFD0-4F8F-B7B1-3EDB43698FA6}" type="presParOf" srcId="{91BE51A6-97DA-4E73-A460-55FF40DD36A7}" destId="{BFA45192-168F-41D3-847D-5B45B20BD52E}" srcOrd="1" destOrd="0" presId="urn:microsoft.com/office/officeart/2005/8/layout/orgChart1"/>
    <dgm:cxn modelId="{06F38CAD-2711-4E4E-9A17-6F4D2422946B}" type="presParOf" srcId="{110DCB66-CBDD-46FB-A1D0-C4469F7B2166}" destId="{4AE9A06D-FA0E-4FFC-A42A-F85A497E90E9}" srcOrd="1" destOrd="0" presId="urn:microsoft.com/office/officeart/2005/8/layout/orgChart1"/>
    <dgm:cxn modelId="{69377E7D-4AD0-4EA7-90E9-1C951DB03698}" type="presParOf" srcId="{110DCB66-CBDD-46FB-A1D0-C4469F7B2166}" destId="{52EB722C-E2B5-4B11-B04C-34D97F47D2AA}" srcOrd="2" destOrd="0" presId="urn:microsoft.com/office/officeart/2005/8/layout/orgChart1"/>
    <dgm:cxn modelId="{CB2C63E0-4DCC-4DC3-BD56-2888CB47473A}" type="presParOf" srcId="{C9C39360-7C40-42B6-8AEF-AC8471537EF8}" destId="{2887D0B9-EF80-44B0-AFDE-5E1F8EB9626E}" srcOrd="4" destOrd="0" presId="urn:microsoft.com/office/officeart/2005/8/layout/orgChart1"/>
    <dgm:cxn modelId="{8FC14B30-721B-4819-93F8-311A73A7CD78}" type="presParOf" srcId="{C9C39360-7C40-42B6-8AEF-AC8471537EF8}" destId="{6334C725-5495-482E-9C41-D11634001A9D}" srcOrd="5" destOrd="0" presId="urn:microsoft.com/office/officeart/2005/8/layout/orgChart1"/>
    <dgm:cxn modelId="{0C37CBF9-1CD1-4A9E-B5A8-76EAA9D4D6A9}" type="presParOf" srcId="{6334C725-5495-482E-9C41-D11634001A9D}" destId="{C62EA3A3-658B-48BE-8693-CD052A833BA9}" srcOrd="0" destOrd="0" presId="urn:microsoft.com/office/officeart/2005/8/layout/orgChart1"/>
    <dgm:cxn modelId="{69CED7E6-ADC9-4B00-A336-DE62F6C640DB}" type="presParOf" srcId="{C62EA3A3-658B-48BE-8693-CD052A833BA9}" destId="{9287E218-84F6-47FF-8ABA-B2D32DFDDEBB}" srcOrd="0" destOrd="0" presId="urn:microsoft.com/office/officeart/2005/8/layout/orgChart1"/>
    <dgm:cxn modelId="{26BCB532-F808-40B2-8337-9D89923B0083}" type="presParOf" srcId="{C62EA3A3-658B-48BE-8693-CD052A833BA9}" destId="{5E0503A2-CB48-4F17-B739-EAD615F0BC4B}" srcOrd="1" destOrd="0" presId="urn:microsoft.com/office/officeart/2005/8/layout/orgChart1"/>
    <dgm:cxn modelId="{B7AA7466-A497-4B3A-8467-667440F8B89D}" type="presParOf" srcId="{6334C725-5495-482E-9C41-D11634001A9D}" destId="{67E7BF4C-843E-4C7A-9FA9-93DC5ACC359B}" srcOrd="1" destOrd="0" presId="urn:microsoft.com/office/officeart/2005/8/layout/orgChart1"/>
    <dgm:cxn modelId="{DE5B53A1-1EC5-4007-9A49-E73E4D4944B6}" type="presParOf" srcId="{6334C725-5495-482E-9C41-D11634001A9D}" destId="{00386A4D-98B8-47C5-8A13-CBCBFD288C99}" srcOrd="2" destOrd="0" presId="urn:microsoft.com/office/officeart/2005/8/layout/orgChart1"/>
    <dgm:cxn modelId="{38C1690F-15AE-46BD-818F-609D4E80AB2A}" type="presParOf" srcId="{C9C39360-7C40-42B6-8AEF-AC8471537EF8}" destId="{926A709F-AAD1-40FD-8E6F-09F6A123CD3E}" srcOrd="6" destOrd="0" presId="urn:microsoft.com/office/officeart/2005/8/layout/orgChart1"/>
    <dgm:cxn modelId="{EB5CD16B-AC07-4D2B-B26E-BE77AB43F461}" type="presParOf" srcId="{C9C39360-7C40-42B6-8AEF-AC8471537EF8}" destId="{DB0E0FEF-9C2B-4747-8CAA-1400F3230FC0}" srcOrd="7" destOrd="0" presId="urn:microsoft.com/office/officeart/2005/8/layout/orgChart1"/>
    <dgm:cxn modelId="{6B1B234A-B7C8-4427-9541-6E42D9C04357}" type="presParOf" srcId="{DB0E0FEF-9C2B-4747-8CAA-1400F3230FC0}" destId="{53E5C911-F650-4D53-9AC3-6A89026CB18F}" srcOrd="0" destOrd="0" presId="urn:microsoft.com/office/officeart/2005/8/layout/orgChart1"/>
    <dgm:cxn modelId="{187519D3-6C3F-47FB-9044-F5A53844A4B2}" type="presParOf" srcId="{53E5C911-F650-4D53-9AC3-6A89026CB18F}" destId="{55E864EC-C7D3-4CAD-BFAB-E03E202C334C}" srcOrd="0" destOrd="0" presId="urn:microsoft.com/office/officeart/2005/8/layout/orgChart1"/>
    <dgm:cxn modelId="{A288BBF3-8AE9-4D94-BD43-68F5769733BD}" type="presParOf" srcId="{53E5C911-F650-4D53-9AC3-6A89026CB18F}" destId="{8CC587F8-96AB-440B-B852-B1CC6B0F3EE0}" srcOrd="1" destOrd="0" presId="urn:microsoft.com/office/officeart/2005/8/layout/orgChart1"/>
    <dgm:cxn modelId="{E1777CE2-72A4-4CD4-A7CF-433F7CDDE59F}" type="presParOf" srcId="{DB0E0FEF-9C2B-4747-8CAA-1400F3230FC0}" destId="{6210D299-96DA-4FF4-9992-2315A1BE0DFC}" srcOrd="1" destOrd="0" presId="urn:microsoft.com/office/officeart/2005/8/layout/orgChart1"/>
    <dgm:cxn modelId="{771873FF-6949-43EE-B398-3D192CFE54ED}" type="presParOf" srcId="{DB0E0FEF-9C2B-4747-8CAA-1400F3230FC0}" destId="{675C3F53-2043-4EDC-B021-0D6D6915E4FC}" srcOrd="2" destOrd="0" presId="urn:microsoft.com/office/officeart/2005/8/layout/orgChart1"/>
    <dgm:cxn modelId="{208162A4-2D58-47B6-95F6-1E7391B17F45}" type="presParOf" srcId="{3FC3DC92-FBD4-48E1-BA64-58A6744BC8F7}" destId="{B17891B9-F6F9-450D-B6DA-E1EDC4B4926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43E364-2766-47F9-B16D-234B7283C482}"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61292915-4676-46E2-8215-DF8B60D51A1D}">
      <dgm:prSet phldrT="[Text]" custT="1"/>
      <dgm:spPr>
        <a:solidFill>
          <a:srgbClr val="002060"/>
        </a:solidFill>
      </dgm:spPr>
      <dgm:t>
        <a:bodyPr/>
        <a:lstStyle/>
        <a:p>
          <a:pPr>
            <a:lnSpc>
              <a:spcPct val="100000"/>
            </a:lnSpc>
            <a:spcBef>
              <a:spcPts val="0"/>
            </a:spcBef>
            <a:spcAft>
              <a:spcPts val="0"/>
            </a:spcAft>
          </a:pPr>
          <a:r>
            <a:rPr lang="en-US" sz="1800" b="1" dirty="0"/>
            <a:t>Treasurer</a:t>
          </a:r>
        </a:p>
      </dgm:t>
    </dgm:pt>
    <dgm:pt modelId="{2055D6D3-C85F-4122-BB0D-BC45470D4CCD}" type="parTrans" cxnId="{0873BE61-55EF-4F09-9678-1E906CC986D9}">
      <dgm:prSet/>
      <dgm:spPr/>
      <dgm:t>
        <a:bodyPr/>
        <a:lstStyle/>
        <a:p>
          <a:pPr>
            <a:lnSpc>
              <a:spcPct val="100000"/>
            </a:lnSpc>
            <a:spcBef>
              <a:spcPts val="0"/>
            </a:spcBef>
            <a:spcAft>
              <a:spcPts val="0"/>
            </a:spcAft>
          </a:pPr>
          <a:endParaRPr lang="en-US" sz="900"/>
        </a:p>
      </dgm:t>
    </dgm:pt>
    <dgm:pt modelId="{76C7F117-D251-4EA5-B154-4A0931C2E85D}" type="sibTrans" cxnId="{0873BE61-55EF-4F09-9678-1E906CC986D9}">
      <dgm:prSet/>
      <dgm:spPr/>
      <dgm:t>
        <a:bodyPr/>
        <a:lstStyle/>
        <a:p>
          <a:pPr>
            <a:lnSpc>
              <a:spcPct val="100000"/>
            </a:lnSpc>
            <a:spcBef>
              <a:spcPts val="0"/>
            </a:spcBef>
            <a:spcAft>
              <a:spcPts val="0"/>
            </a:spcAft>
          </a:pPr>
          <a:endParaRPr lang="en-US" sz="900"/>
        </a:p>
      </dgm:t>
    </dgm:pt>
    <dgm:pt modelId="{C3AF6DF8-1B0F-4056-A66E-E63ADF85C31A}">
      <dgm:prSet custT="1"/>
      <dgm:spPr>
        <a:solidFill>
          <a:srgbClr val="002060"/>
        </a:solidFill>
      </dgm:spPr>
      <dgm:t>
        <a:bodyPr/>
        <a:lstStyle/>
        <a:p>
          <a:r>
            <a:rPr lang="en-US" sz="1800" dirty="0"/>
            <a:t>Staff</a:t>
          </a:r>
        </a:p>
      </dgm:t>
    </dgm:pt>
    <dgm:pt modelId="{15B8D6E3-3937-450A-A696-24FBAB38E6CB}" type="parTrans" cxnId="{E3AC0C1D-5BF8-4DD4-8D00-F73DDF2F5D95}">
      <dgm:prSet/>
      <dgm:spPr/>
      <dgm:t>
        <a:bodyPr/>
        <a:lstStyle/>
        <a:p>
          <a:endParaRPr lang="en-US"/>
        </a:p>
      </dgm:t>
    </dgm:pt>
    <dgm:pt modelId="{B321D51C-8E71-4637-B1D7-6CB3FE3D5D54}" type="sibTrans" cxnId="{E3AC0C1D-5BF8-4DD4-8D00-F73DDF2F5D95}">
      <dgm:prSet/>
      <dgm:spPr/>
      <dgm:t>
        <a:bodyPr/>
        <a:lstStyle/>
        <a:p>
          <a:endParaRPr lang="en-US"/>
        </a:p>
      </dgm:t>
    </dgm:pt>
    <dgm:pt modelId="{EB3871E4-2109-4724-BB14-87776884F6DB}">
      <dgm:prSet custT="1"/>
      <dgm:spPr>
        <a:solidFill>
          <a:srgbClr val="002060"/>
        </a:solidFill>
      </dgm:spPr>
      <dgm:t>
        <a:bodyPr/>
        <a:lstStyle/>
        <a:p>
          <a:r>
            <a:rPr lang="en-US" sz="1800" dirty="0"/>
            <a:t>Staff</a:t>
          </a:r>
        </a:p>
      </dgm:t>
    </dgm:pt>
    <dgm:pt modelId="{0ABC9000-319A-46D4-9E5F-6AA079040012}" type="parTrans" cxnId="{578D7A27-88A2-499D-A8D6-67E6112CDA08}">
      <dgm:prSet/>
      <dgm:spPr/>
      <dgm:t>
        <a:bodyPr/>
        <a:lstStyle/>
        <a:p>
          <a:endParaRPr lang="en-US"/>
        </a:p>
      </dgm:t>
    </dgm:pt>
    <dgm:pt modelId="{7A28E69D-DA4E-4E89-8005-F621820407CD}" type="sibTrans" cxnId="{578D7A27-88A2-499D-A8D6-67E6112CDA08}">
      <dgm:prSet/>
      <dgm:spPr/>
      <dgm:t>
        <a:bodyPr/>
        <a:lstStyle/>
        <a:p>
          <a:endParaRPr lang="en-US"/>
        </a:p>
      </dgm:t>
    </dgm:pt>
    <dgm:pt modelId="{20F4458A-C75C-4233-9C3D-B93A3D61941D}" type="pres">
      <dgm:prSet presAssocID="{B543E364-2766-47F9-B16D-234B7283C482}" presName="hierChild1" presStyleCnt="0">
        <dgm:presLayoutVars>
          <dgm:orgChart val="1"/>
          <dgm:chPref val="1"/>
          <dgm:dir/>
          <dgm:animOne val="branch"/>
          <dgm:animLvl val="lvl"/>
          <dgm:resizeHandles/>
        </dgm:presLayoutVars>
      </dgm:prSet>
      <dgm:spPr/>
    </dgm:pt>
    <dgm:pt modelId="{3FC3DC92-FBD4-48E1-BA64-58A6744BC8F7}" type="pres">
      <dgm:prSet presAssocID="{61292915-4676-46E2-8215-DF8B60D51A1D}" presName="hierRoot1" presStyleCnt="0">
        <dgm:presLayoutVars>
          <dgm:hierBranch val="init"/>
        </dgm:presLayoutVars>
      </dgm:prSet>
      <dgm:spPr/>
    </dgm:pt>
    <dgm:pt modelId="{28B8D08D-95DC-4C79-A0F4-1A4F83596E89}" type="pres">
      <dgm:prSet presAssocID="{61292915-4676-46E2-8215-DF8B60D51A1D}" presName="rootComposite1" presStyleCnt="0"/>
      <dgm:spPr/>
    </dgm:pt>
    <dgm:pt modelId="{8858C6A7-8135-4413-9C49-42EF81233541}" type="pres">
      <dgm:prSet presAssocID="{61292915-4676-46E2-8215-DF8B60D51A1D}" presName="rootText1" presStyleLbl="node0" presStyleIdx="0" presStyleCnt="1" custScaleX="41757" custScaleY="34709" custLinFactNeighborX="-833" custLinFactNeighborY="-11458">
        <dgm:presLayoutVars>
          <dgm:chPref val="3"/>
        </dgm:presLayoutVars>
      </dgm:prSet>
      <dgm:spPr/>
    </dgm:pt>
    <dgm:pt modelId="{EB0AC61E-ADC0-446B-A4CB-E5A03284F124}" type="pres">
      <dgm:prSet presAssocID="{61292915-4676-46E2-8215-DF8B60D51A1D}" presName="rootConnector1" presStyleLbl="node1" presStyleIdx="0" presStyleCnt="0"/>
      <dgm:spPr/>
    </dgm:pt>
    <dgm:pt modelId="{C9C39360-7C40-42B6-8AEF-AC8471537EF8}" type="pres">
      <dgm:prSet presAssocID="{61292915-4676-46E2-8215-DF8B60D51A1D}" presName="hierChild2" presStyleCnt="0"/>
      <dgm:spPr/>
    </dgm:pt>
    <dgm:pt modelId="{D3E569F7-7347-4C60-999B-5B514903A427}" type="pres">
      <dgm:prSet presAssocID="{15B8D6E3-3937-450A-A696-24FBAB38E6CB}" presName="Name37" presStyleLbl="parChTrans1D2" presStyleIdx="0" presStyleCnt="2"/>
      <dgm:spPr/>
    </dgm:pt>
    <dgm:pt modelId="{CDA1D6E7-44B2-46FC-97A9-271E20B5CF43}" type="pres">
      <dgm:prSet presAssocID="{C3AF6DF8-1B0F-4056-A66E-E63ADF85C31A}" presName="hierRoot2" presStyleCnt="0">
        <dgm:presLayoutVars>
          <dgm:hierBranch val="init"/>
        </dgm:presLayoutVars>
      </dgm:prSet>
      <dgm:spPr/>
    </dgm:pt>
    <dgm:pt modelId="{EBFE91E9-7F73-4A41-A341-6D5F07F2575F}" type="pres">
      <dgm:prSet presAssocID="{C3AF6DF8-1B0F-4056-A66E-E63ADF85C31A}" presName="rootComposite" presStyleCnt="0"/>
      <dgm:spPr/>
    </dgm:pt>
    <dgm:pt modelId="{344776EC-55DB-4FF3-9575-7F3E7EF29E97}" type="pres">
      <dgm:prSet presAssocID="{C3AF6DF8-1B0F-4056-A66E-E63ADF85C31A}" presName="rootText" presStyleLbl="node2" presStyleIdx="0" presStyleCnt="2" custScaleX="60312" custScaleY="23887">
        <dgm:presLayoutVars>
          <dgm:chPref val="3"/>
        </dgm:presLayoutVars>
      </dgm:prSet>
      <dgm:spPr/>
    </dgm:pt>
    <dgm:pt modelId="{1A8ECC3B-AFEB-4F84-8610-62241779FF45}" type="pres">
      <dgm:prSet presAssocID="{C3AF6DF8-1B0F-4056-A66E-E63ADF85C31A}" presName="rootConnector" presStyleLbl="node2" presStyleIdx="0" presStyleCnt="2"/>
      <dgm:spPr/>
    </dgm:pt>
    <dgm:pt modelId="{4A2A13CE-04EA-4BCE-A7F0-610D56933E99}" type="pres">
      <dgm:prSet presAssocID="{C3AF6DF8-1B0F-4056-A66E-E63ADF85C31A}" presName="hierChild4" presStyleCnt="0"/>
      <dgm:spPr/>
    </dgm:pt>
    <dgm:pt modelId="{6AD5EA4D-CE0D-47D1-A639-FC5ECA40C417}" type="pres">
      <dgm:prSet presAssocID="{C3AF6DF8-1B0F-4056-A66E-E63ADF85C31A}" presName="hierChild5" presStyleCnt="0"/>
      <dgm:spPr/>
    </dgm:pt>
    <dgm:pt modelId="{18BE54A9-0326-4895-9503-31674BA36CA9}" type="pres">
      <dgm:prSet presAssocID="{0ABC9000-319A-46D4-9E5F-6AA079040012}" presName="Name37" presStyleLbl="parChTrans1D2" presStyleIdx="1" presStyleCnt="2"/>
      <dgm:spPr/>
    </dgm:pt>
    <dgm:pt modelId="{110DCB66-CBDD-46FB-A1D0-C4469F7B2166}" type="pres">
      <dgm:prSet presAssocID="{EB3871E4-2109-4724-BB14-87776884F6DB}" presName="hierRoot2" presStyleCnt="0">
        <dgm:presLayoutVars>
          <dgm:hierBranch val="init"/>
        </dgm:presLayoutVars>
      </dgm:prSet>
      <dgm:spPr/>
    </dgm:pt>
    <dgm:pt modelId="{91BE51A6-97DA-4E73-A460-55FF40DD36A7}" type="pres">
      <dgm:prSet presAssocID="{EB3871E4-2109-4724-BB14-87776884F6DB}" presName="rootComposite" presStyleCnt="0"/>
      <dgm:spPr/>
    </dgm:pt>
    <dgm:pt modelId="{4C0FF574-4FFB-4CC0-9393-A5FD2C32061A}" type="pres">
      <dgm:prSet presAssocID="{EB3871E4-2109-4724-BB14-87776884F6DB}" presName="rootText" presStyleLbl="node2" presStyleIdx="1" presStyleCnt="2" custScaleX="60312" custScaleY="23887">
        <dgm:presLayoutVars>
          <dgm:chPref val="3"/>
        </dgm:presLayoutVars>
      </dgm:prSet>
      <dgm:spPr/>
    </dgm:pt>
    <dgm:pt modelId="{BFA45192-168F-41D3-847D-5B45B20BD52E}" type="pres">
      <dgm:prSet presAssocID="{EB3871E4-2109-4724-BB14-87776884F6DB}" presName="rootConnector" presStyleLbl="node2" presStyleIdx="1" presStyleCnt="2"/>
      <dgm:spPr/>
    </dgm:pt>
    <dgm:pt modelId="{4AE9A06D-FA0E-4FFC-A42A-F85A497E90E9}" type="pres">
      <dgm:prSet presAssocID="{EB3871E4-2109-4724-BB14-87776884F6DB}" presName="hierChild4" presStyleCnt="0"/>
      <dgm:spPr/>
    </dgm:pt>
    <dgm:pt modelId="{52EB722C-E2B5-4B11-B04C-34D97F47D2AA}" type="pres">
      <dgm:prSet presAssocID="{EB3871E4-2109-4724-BB14-87776884F6DB}" presName="hierChild5" presStyleCnt="0"/>
      <dgm:spPr/>
    </dgm:pt>
    <dgm:pt modelId="{B17891B9-F6F9-450D-B6DA-E1EDC4B4926C}" type="pres">
      <dgm:prSet presAssocID="{61292915-4676-46E2-8215-DF8B60D51A1D}" presName="hierChild3" presStyleCnt="0"/>
      <dgm:spPr/>
    </dgm:pt>
  </dgm:ptLst>
  <dgm:cxnLst>
    <dgm:cxn modelId="{1C41F207-B72E-4F3C-BBA1-6A0FC85AD1BE}" type="presOf" srcId="{B543E364-2766-47F9-B16D-234B7283C482}" destId="{20F4458A-C75C-4233-9C3D-B93A3D61941D}" srcOrd="0" destOrd="0" presId="urn:microsoft.com/office/officeart/2005/8/layout/orgChart1"/>
    <dgm:cxn modelId="{E3AC0C1D-5BF8-4DD4-8D00-F73DDF2F5D95}" srcId="{61292915-4676-46E2-8215-DF8B60D51A1D}" destId="{C3AF6DF8-1B0F-4056-A66E-E63ADF85C31A}" srcOrd="0" destOrd="0" parTransId="{15B8D6E3-3937-450A-A696-24FBAB38E6CB}" sibTransId="{B321D51C-8E71-4637-B1D7-6CB3FE3D5D54}"/>
    <dgm:cxn modelId="{8C333E26-AB6E-48E4-B445-8E157A7895EC}" type="presOf" srcId="{C3AF6DF8-1B0F-4056-A66E-E63ADF85C31A}" destId="{344776EC-55DB-4FF3-9575-7F3E7EF29E97}" srcOrd="0" destOrd="0" presId="urn:microsoft.com/office/officeart/2005/8/layout/orgChart1"/>
    <dgm:cxn modelId="{578D7A27-88A2-499D-A8D6-67E6112CDA08}" srcId="{61292915-4676-46E2-8215-DF8B60D51A1D}" destId="{EB3871E4-2109-4724-BB14-87776884F6DB}" srcOrd="1" destOrd="0" parTransId="{0ABC9000-319A-46D4-9E5F-6AA079040012}" sibTransId="{7A28E69D-DA4E-4E89-8005-F621820407CD}"/>
    <dgm:cxn modelId="{0873BE61-55EF-4F09-9678-1E906CC986D9}" srcId="{B543E364-2766-47F9-B16D-234B7283C482}" destId="{61292915-4676-46E2-8215-DF8B60D51A1D}" srcOrd="0" destOrd="0" parTransId="{2055D6D3-C85F-4122-BB0D-BC45470D4CCD}" sibTransId="{76C7F117-D251-4EA5-B154-4A0931C2E85D}"/>
    <dgm:cxn modelId="{26E8C052-56D4-4D7D-B131-810A787DFB53}" type="presOf" srcId="{C3AF6DF8-1B0F-4056-A66E-E63ADF85C31A}" destId="{1A8ECC3B-AFEB-4F84-8610-62241779FF45}" srcOrd="1" destOrd="0" presId="urn:microsoft.com/office/officeart/2005/8/layout/orgChart1"/>
    <dgm:cxn modelId="{6EB02A8C-4313-4564-900E-DE510F79F92F}" type="presOf" srcId="{15B8D6E3-3937-450A-A696-24FBAB38E6CB}" destId="{D3E569F7-7347-4C60-999B-5B514903A427}" srcOrd="0" destOrd="0" presId="urn:microsoft.com/office/officeart/2005/8/layout/orgChart1"/>
    <dgm:cxn modelId="{B5B2DD9A-8FEA-451C-AC19-60C1F0A1BE29}" type="presOf" srcId="{61292915-4676-46E2-8215-DF8B60D51A1D}" destId="{EB0AC61E-ADC0-446B-A4CB-E5A03284F124}" srcOrd="1" destOrd="0" presId="urn:microsoft.com/office/officeart/2005/8/layout/orgChart1"/>
    <dgm:cxn modelId="{8DF4E79E-4C6C-489B-BD8E-E9ECC1960E79}" type="presOf" srcId="{0ABC9000-319A-46D4-9E5F-6AA079040012}" destId="{18BE54A9-0326-4895-9503-31674BA36CA9}" srcOrd="0" destOrd="0" presId="urn:microsoft.com/office/officeart/2005/8/layout/orgChart1"/>
    <dgm:cxn modelId="{720CA7A5-1B68-4F4F-A061-3482705DF5A5}" type="presOf" srcId="{EB3871E4-2109-4724-BB14-87776884F6DB}" destId="{BFA45192-168F-41D3-847D-5B45B20BD52E}" srcOrd="1" destOrd="0" presId="urn:microsoft.com/office/officeart/2005/8/layout/orgChart1"/>
    <dgm:cxn modelId="{453B51B8-9CB0-4672-9F3A-59B02E65A9E3}" type="presOf" srcId="{61292915-4676-46E2-8215-DF8B60D51A1D}" destId="{8858C6A7-8135-4413-9C49-42EF81233541}" srcOrd="0" destOrd="0" presId="urn:microsoft.com/office/officeart/2005/8/layout/orgChart1"/>
    <dgm:cxn modelId="{4916F1E9-EE30-4A3F-8967-E2543EC1E03C}" type="presOf" srcId="{EB3871E4-2109-4724-BB14-87776884F6DB}" destId="{4C0FF574-4FFB-4CC0-9393-A5FD2C32061A}" srcOrd="0" destOrd="0" presId="urn:microsoft.com/office/officeart/2005/8/layout/orgChart1"/>
    <dgm:cxn modelId="{8F585835-42E7-48A6-9E2E-11072329F277}" type="presParOf" srcId="{20F4458A-C75C-4233-9C3D-B93A3D61941D}" destId="{3FC3DC92-FBD4-48E1-BA64-58A6744BC8F7}" srcOrd="0" destOrd="0" presId="urn:microsoft.com/office/officeart/2005/8/layout/orgChart1"/>
    <dgm:cxn modelId="{0A51028A-8D5B-44B6-8D2E-7163CDE265CB}" type="presParOf" srcId="{3FC3DC92-FBD4-48E1-BA64-58A6744BC8F7}" destId="{28B8D08D-95DC-4C79-A0F4-1A4F83596E89}" srcOrd="0" destOrd="0" presId="urn:microsoft.com/office/officeart/2005/8/layout/orgChart1"/>
    <dgm:cxn modelId="{47227C07-F8C1-4B93-99EE-C385908E8E25}" type="presParOf" srcId="{28B8D08D-95DC-4C79-A0F4-1A4F83596E89}" destId="{8858C6A7-8135-4413-9C49-42EF81233541}" srcOrd="0" destOrd="0" presId="urn:microsoft.com/office/officeart/2005/8/layout/orgChart1"/>
    <dgm:cxn modelId="{CB8D0386-E9C1-4878-A1DB-2C567161949A}" type="presParOf" srcId="{28B8D08D-95DC-4C79-A0F4-1A4F83596E89}" destId="{EB0AC61E-ADC0-446B-A4CB-E5A03284F124}" srcOrd="1" destOrd="0" presId="urn:microsoft.com/office/officeart/2005/8/layout/orgChart1"/>
    <dgm:cxn modelId="{8E9B52C1-29D9-4861-9A36-CFE7F1DC7569}" type="presParOf" srcId="{3FC3DC92-FBD4-48E1-BA64-58A6744BC8F7}" destId="{C9C39360-7C40-42B6-8AEF-AC8471537EF8}" srcOrd="1" destOrd="0" presId="urn:microsoft.com/office/officeart/2005/8/layout/orgChart1"/>
    <dgm:cxn modelId="{8CEEBD62-5B34-48D7-9104-5CBC6A097A4C}" type="presParOf" srcId="{C9C39360-7C40-42B6-8AEF-AC8471537EF8}" destId="{D3E569F7-7347-4C60-999B-5B514903A427}" srcOrd="0" destOrd="0" presId="urn:microsoft.com/office/officeart/2005/8/layout/orgChart1"/>
    <dgm:cxn modelId="{3A67FA80-4503-4FBF-B37F-48F066D6D3DC}" type="presParOf" srcId="{C9C39360-7C40-42B6-8AEF-AC8471537EF8}" destId="{CDA1D6E7-44B2-46FC-97A9-271E20B5CF43}" srcOrd="1" destOrd="0" presId="urn:microsoft.com/office/officeart/2005/8/layout/orgChart1"/>
    <dgm:cxn modelId="{72857C62-C316-476A-9757-6F2FC12217E0}" type="presParOf" srcId="{CDA1D6E7-44B2-46FC-97A9-271E20B5CF43}" destId="{EBFE91E9-7F73-4A41-A341-6D5F07F2575F}" srcOrd="0" destOrd="0" presId="urn:microsoft.com/office/officeart/2005/8/layout/orgChart1"/>
    <dgm:cxn modelId="{69343037-EF3F-4574-B771-5F52BF54CBA5}" type="presParOf" srcId="{EBFE91E9-7F73-4A41-A341-6D5F07F2575F}" destId="{344776EC-55DB-4FF3-9575-7F3E7EF29E97}" srcOrd="0" destOrd="0" presId="urn:microsoft.com/office/officeart/2005/8/layout/orgChart1"/>
    <dgm:cxn modelId="{5224B046-D9D7-4A6E-98BD-F5FFAAEDF5AA}" type="presParOf" srcId="{EBFE91E9-7F73-4A41-A341-6D5F07F2575F}" destId="{1A8ECC3B-AFEB-4F84-8610-62241779FF45}" srcOrd="1" destOrd="0" presId="urn:microsoft.com/office/officeart/2005/8/layout/orgChart1"/>
    <dgm:cxn modelId="{E4BE7A4A-B8E2-4FDD-B8D3-AEFF71450A2F}" type="presParOf" srcId="{CDA1D6E7-44B2-46FC-97A9-271E20B5CF43}" destId="{4A2A13CE-04EA-4BCE-A7F0-610D56933E99}" srcOrd="1" destOrd="0" presId="urn:microsoft.com/office/officeart/2005/8/layout/orgChart1"/>
    <dgm:cxn modelId="{EA3354AF-E49C-499F-9B46-28CD3C5CEFD0}" type="presParOf" srcId="{CDA1D6E7-44B2-46FC-97A9-271E20B5CF43}" destId="{6AD5EA4D-CE0D-47D1-A639-FC5ECA40C417}" srcOrd="2" destOrd="0" presId="urn:microsoft.com/office/officeart/2005/8/layout/orgChart1"/>
    <dgm:cxn modelId="{FAC02BE6-8255-4F8F-8198-8DBEF83FC689}" type="presParOf" srcId="{C9C39360-7C40-42B6-8AEF-AC8471537EF8}" destId="{18BE54A9-0326-4895-9503-31674BA36CA9}" srcOrd="2" destOrd="0" presId="urn:microsoft.com/office/officeart/2005/8/layout/orgChart1"/>
    <dgm:cxn modelId="{A2B980EF-0BA7-42F9-9898-84102C4EFDB8}" type="presParOf" srcId="{C9C39360-7C40-42B6-8AEF-AC8471537EF8}" destId="{110DCB66-CBDD-46FB-A1D0-C4469F7B2166}" srcOrd="3" destOrd="0" presId="urn:microsoft.com/office/officeart/2005/8/layout/orgChart1"/>
    <dgm:cxn modelId="{1140971E-7B93-48F3-9256-BCDEF47D2F44}" type="presParOf" srcId="{110DCB66-CBDD-46FB-A1D0-C4469F7B2166}" destId="{91BE51A6-97DA-4E73-A460-55FF40DD36A7}" srcOrd="0" destOrd="0" presId="urn:microsoft.com/office/officeart/2005/8/layout/orgChart1"/>
    <dgm:cxn modelId="{C89A031E-58CC-425C-AF45-F77D46B081CC}" type="presParOf" srcId="{91BE51A6-97DA-4E73-A460-55FF40DD36A7}" destId="{4C0FF574-4FFB-4CC0-9393-A5FD2C32061A}" srcOrd="0" destOrd="0" presId="urn:microsoft.com/office/officeart/2005/8/layout/orgChart1"/>
    <dgm:cxn modelId="{D165189E-BFD0-4F8F-B7B1-3EDB43698FA6}" type="presParOf" srcId="{91BE51A6-97DA-4E73-A460-55FF40DD36A7}" destId="{BFA45192-168F-41D3-847D-5B45B20BD52E}" srcOrd="1" destOrd="0" presId="urn:microsoft.com/office/officeart/2005/8/layout/orgChart1"/>
    <dgm:cxn modelId="{06F38CAD-2711-4E4E-9A17-6F4D2422946B}" type="presParOf" srcId="{110DCB66-CBDD-46FB-A1D0-C4469F7B2166}" destId="{4AE9A06D-FA0E-4FFC-A42A-F85A497E90E9}" srcOrd="1" destOrd="0" presId="urn:microsoft.com/office/officeart/2005/8/layout/orgChart1"/>
    <dgm:cxn modelId="{69377E7D-4AD0-4EA7-90E9-1C951DB03698}" type="presParOf" srcId="{110DCB66-CBDD-46FB-A1D0-C4469F7B2166}" destId="{52EB722C-E2B5-4B11-B04C-34D97F47D2AA}" srcOrd="2" destOrd="0" presId="urn:microsoft.com/office/officeart/2005/8/layout/orgChart1"/>
    <dgm:cxn modelId="{208162A4-2D58-47B6-95F6-1E7391B17F45}" type="presParOf" srcId="{3FC3DC92-FBD4-48E1-BA64-58A6744BC8F7}" destId="{B17891B9-F6F9-450D-B6DA-E1EDC4B4926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43E364-2766-47F9-B16D-234B7283C482}"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61292915-4676-46E2-8215-DF8B60D51A1D}">
      <dgm:prSet phldrT="[Text]" custT="1"/>
      <dgm:spPr/>
      <dgm:t>
        <a:bodyPr/>
        <a:lstStyle/>
        <a:p>
          <a:pPr>
            <a:lnSpc>
              <a:spcPct val="100000"/>
            </a:lnSpc>
            <a:spcBef>
              <a:spcPts val="0"/>
            </a:spcBef>
            <a:spcAft>
              <a:spcPts val="0"/>
            </a:spcAft>
          </a:pPr>
          <a:r>
            <a:rPr lang="en-US" sz="1100" b="1" dirty="0"/>
            <a:t>Aretha R. Ferrell-Benavides</a:t>
          </a:r>
        </a:p>
        <a:p>
          <a:pPr>
            <a:lnSpc>
              <a:spcPct val="100000"/>
            </a:lnSpc>
            <a:spcBef>
              <a:spcPts val="0"/>
            </a:spcBef>
            <a:spcAft>
              <a:spcPts val="0"/>
            </a:spcAft>
          </a:pPr>
          <a:r>
            <a:rPr lang="en-US" sz="1100" b="1" dirty="0"/>
            <a:t>City Manager/ City Collector</a:t>
          </a:r>
        </a:p>
      </dgm:t>
    </dgm:pt>
    <dgm:pt modelId="{2055D6D3-C85F-4122-BB0D-BC45470D4CCD}" type="parTrans" cxnId="{0873BE61-55EF-4F09-9678-1E906CC986D9}">
      <dgm:prSet/>
      <dgm:spPr/>
      <dgm:t>
        <a:bodyPr/>
        <a:lstStyle/>
        <a:p>
          <a:pPr>
            <a:lnSpc>
              <a:spcPct val="100000"/>
            </a:lnSpc>
            <a:spcBef>
              <a:spcPts val="0"/>
            </a:spcBef>
            <a:spcAft>
              <a:spcPts val="0"/>
            </a:spcAft>
          </a:pPr>
          <a:endParaRPr lang="en-US" sz="900"/>
        </a:p>
      </dgm:t>
    </dgm:pt>
    <dgm:pt modelId="{76C7F117-D251-4EA5-B154-4A0931C2E85D}" type="sibTrans" cxnId="{0873BE61-55EF-4F09-9678-1E906CC986D9}">
      <dgm:prSet/>
      <dgm:spPr/>
      <dgm:t>
        <a:bodyPr/>
        <a:lstStyle/>
        <a:p>
          <a:pPr>
            <a:lnSpc>
              <a:spcPct val="100000"/>
            </a:lnSpc>
            <a:spcBef>
              <a:spcPts val="0"/>
            </a:spcBef>
            <a:spcAft>
              <a:spcPts val="0"/>
            </a:spcAft>
          </a:pPr>
          <a:endParaRPr lang="en-US" sz="900"/>
        </a:p>
      </dgm:t>
    </dgm:pt>
    <dgm:pt modelId="{BCCD525A-7321-4B64-8E32-9EE5D47E9264}">
      <dgm:prSet phldrT="[Text]" custT="1"/>
      <dgm:spPr/>
      <dgm:t>
        <a:bodyPr/>
        <a:lstStyle/>
        <a:p>
          <a:pPr>
            <a:lnSpc>
              <a:spcPct val="100000"/>
            </a:lnSpc>
            <a:spcBef>
              <a:spcPts val="0"/>
            </a:spcBef>
            <a:spcAft>
              <a:spcPts val="0"/>
            </a:spcAft>
          </a:pPr>
          <a:r>
            <a:rPr lang="en-US" sz="1100" b="1" dirty="0"/>
            <a:t>Blake Rane</a:t>
          </a:r>
        </a:p>
        <a:p>
          <a:pPr>
            <a:lnSpc>
              <a:spcPct val="100000"/>
            </a:lnSpc>
            <a:spcBef>
              <a:spcPts val="0"/>
            </a:spcBef>
            <a:spcAft>
              <a:spcPts val="0"/>
            </a:spcAft>
          </a:pPr>
          <a:r>
            <a:rPr lang="en-US" sz="1100" b="1" dirty="0"/>
            <a:t>CHIEF FINANCE OFFICER</a:t>
          </a:r>
        </a:p>
        <a:p>
          <a:pPr>
            <a:lnSpc>
              <a:spcPct val="100000"/>
            </a:lnSpc>
            <a:spcBef>
              <a:spcPts val="0"/>
            </a:spcBef>
            <a:spcAft>
              <a:spcPts val="0"/>
            </a:spcAft>
          </a:pPr>
          <a:r>
            <a:rPr lang="en-US" sz="1100" b="1" dirty="0"/>
            <a:t>Finance Director </a:t>
          </a:r>
        </a:p>
      </dgm:t>
    </dgm:pt>
    <dgm:pt modelId="{EF96A8A9-4B0F-4C3A-9BD9-55663909F083}" type="parTrans" cxnId="{B2F68955-8E22-437F-B703-13284EF96956}">
      <dgm:prSet/>
      <dgm:spPr/>
      <dgm:t>
        <a:bodyPr/>
        <a:lstStyle/>
        <a:p>
          <a:pPr>
            <a:lnSpc>
              <a:spcPct val="100000"/>
            </a:lnSpc>
            <a:spcBef>
              <a:spcPts val="0"/>
            </a:spcBef>
            <a:spcAft>
              <a:spcPts val="0"/>
            </a:spcAft>
          </a:pPr>
          <a:endParaRPr lang="en-US" sz="900"/>
        </a:p>
      </dgm:t>
    </dgm:pt>
    <dgm:pt modelId="{1F2DCA25-AE54-4C49-9D8C-8D693C586F55}" type="sibTrans" cxnId="{B2F68955-8E22-437F-B703-13284EF96956}">
      <dgm:prSet/>
      <dgm:spPr/>
      <dgm:t>
        <a:bodyPr/>
        <a:lstStyle/>
        <a:p>
          <a:pPr>
            <a:lnSpc>
              <a:spcPct val="100000"/>
            </a:lnSpc>
            <a:spcBef>
              <a:spcPts val="0"/>
            </a:spcBef>
            <a:spcAft>
              <a:spcPts val="0"/>
            </a:spcAft>
          </a:pPr>
          <a:endParaRPr lang="en-US" sz="900"/>
        </a:p>
      </dgm:t>
    </dgm:pt>
    <dgm:pt modelId="{EC2F39F4-1BFB-4BE3-B08C-6976D1845303}">
      <dgm:prSet custT="1"/>
      <dgm:spPr>
        <a:solidFill>
          <a:srgbClr val="FFFF00"/>
        </a:solidFill>
      </dgm:spPr>
      <dgm:t>
        <a:bodyPr/>
        <a:lstStyle/>
        <a:p>
          <a:pPr>
            <a:lnSpc>
              <a:spcPct val="100000"/>
            </a:lnSpc>
            <a:spcBef>
              <a:spcPts val="0"/>
            </a:spcBef>
            <a:spcAft>
              <a:spcPts val="0"/>
            </a:spcAft>
          </a:pPr>
          <a:r>
            <a:rPr lang="en-US" sz="1100" b="1" dirty="0">
              <a:solidFill>
                <a:schemeClr val="tx1"/>
              </a:solidFill>
            </a:rPr>
            <a:t>Office Manager</a:t>
          </a:r>
        </a:p>
      </dgm:t>
    </dgm:pt>
    <dgm:pt modelId="{0E4F8D22-B1AD-4877-BDFE-1859828E7CCA}" type="parTrans" cxnId="{8FCD92B5-E2C4-44ED-B33C-1B31CD7FA49D}">
      <dgm:prSet/>
      <dgm:spPr/>
      <dgm:t>
        <a:bodyPr/>
        <a:lstStyle/>
        <a:p>
          <a:pPr>
            <a:lnSpc>
              <a:spcPct val="100000"/>
            </a:lnSpc>
            <a:spcBef>
              <a:spcPts val="0"/>
            </a:spcBef>
            <a:spcAft>
              <a:spcPts val="0"/>
            </a:spcAft>
          </a:pPr>
          <a:endParaRPr lang="en-US" sz="900"/>
        </a:p>
      </dgm:t>
    </dgm:pt>
    <dgm:pt modelId="{6773BA71-15F3-4482-9DE5-192F20DD0087}" type="sibTrans" cxnId="{8FCD92B5-E2C4-44ED-B33C-1B31CD7FA49D}">
      <dgm:prSet/>
      <dgm:spPr/>
      <dgm:t>
        <a:bodyPr/>
        <a:lstStyle/>
        <a:p>
          <a:pPr>
            <a:lnSpc>
              <a:spcPct val="100000"/>
            </a:lnSpc>
            <a:spcBef>
              <a:spcPts val="0"/>
            </a:spcBef>
            <a:spcAft>
              <a:spcPts val="0"/>
            </a:spcAft>
          </a:pPr>
          <a:endParaRPr lang="en-US" sz="900"/>
        </a:p>
      </dgm:t>
    </dgm:pt>
    <dgm:pt modelId="{1F082F70-ABCB-46FB-BAF8-2C29AF9878FF}">
      <dgm:prSet custT="1"/>
      <dgm:spPr/>
      <dgm:t>
        <a:bodyPr/>
        <a:lstStyle/>
        <a:p>
          <a:pPr>
            <a:lnSpc>
              <a:spcPct val="100000"/>
            </a:lnSpc>
            <a:spcBef>
              <a:spcPts val="0"/>
            </a:spcBef>
            <a:spcAft>
              <a:spcPts val="0"/>
            </a:spcAft>
          </a:pPr>
          <a:r>
            <a:rPr lang="en-US" sz="1100" b="1" i="0" dirty="0"/>
            <a:t>Former Utility Billing Staff</a:t>
          </a:r>
        </a:p>
      </dgm:t>
    </dgm:pt>
    <dgm:pt modelId="{6E6021BD-337F-4152-9A93-9C25060D9F5C}" type="parTrans" cxnId="{2E0C4832-9F6E-4147-9DF6-06E161D905D5}">
      <dgm:prSet/>
      <dgm:spPr/>
      <dgm:t>
        <a:bodyPr/>
        <a:lstStyle/>
        <a:p>
          <a:pPr>
            <a:lnSpc>
              <a:spcPct val="100000"/>
            </a:lnSpc>
            <a:spcBef>
              <a:spcPts val="0"/>
            </a:spcBef>
            <a:spcAft>
              <a:spcPts val="0"/>
            </a:spcAft>
          </a:pPr>
          <a:endParaRPr lang="en-US" sz="900"/>
        </a:p>
      </dgm:t>
    </dgm:pt>
    <dgm:pt modelId="{965F588C-159B-43D0-8D76-7FE35F2455E9}" type="sibTrans" cxnId="{2E0C4832-9F6E-4147-9DF6-06E161D905D5}">
      <dgm:prSet/>
      <dgm:spPr/>
      <dgm:t>
        <a:bodyPr/>
        <a:lstStyle/>
        <a:p>
          <a:pPr>
            <a:lnSpc>
              <a:spcPct val="100000"/>
            </a:lnSpc>
            <a:spcBef>
              <a:spcPts val="0"/>
            </a:spcBef>
            <a:spcAft>
              <a:spcPts val="0"/>
            </a:spcAft>
          </a:pPr>
          <a:endParaRPr lang="en-US" sz="900"/>
        </a:p>
      </dgm:t>
    </dgm:pt>
    <dgm:pt modelId="{B25EAF1F-61E5-45E2-AC88-66ACEE24987B}">
      <dgm:prSet custT="1"/>
      <dgm:spPr/>
      <dgm:t>
        <a:bodyPr/>
        <a:lstStyle/>
        <a:p>
          <a:pPr>
            <a:lnSpc>
              <a:spcPct val="100000"/>
            </a:lnSpc>
            <a:spcBef>
              <a:spcPts val="0"/>
            </a:spcBef>
            <a:spcAft>
              <a:spcPts val="0"/>
            </a:spcAft>
          </a:pPr>
          <a:r>
            <a:rPr lang="en-US" sz="1100" b="1" i="0" dirty="0"/>
            <a:t>Former Utility Billing Staff</a:t>
          </a:r>
        </a:p>
      </dgm:t>
    </dgm:pt>
    <dgm:pt modelId="{86B28A80-A860-4DF3-9B7C-E7109FA4C87A}" type="parTrans" cxnId="{53F997C7-59E6-4E16-8967-71AB4E10AE33}">
      <dgm:prSet/>
      <dgm:spPr/>
      <dgm:t>
        <a:bodyPr/>
        <a:lstStyle/>
        <a:p>
          <a:pPr>
            <a:lnSpc>
              <a:spcPct val="100000"/>
            </a:lnSpc>
            <a:spcBef>
              <a:spcPts val="0"/>
            </a:spcBef>
            <a:spcAft>
              <a:spcPts val="0"/>
            </a:spcAft>
          </a:pPr>
          <a:endParaRPr lang="en-US" sz="900"/>
        </a:p>
      </dgm:t>
    </dgm:pt>
    <dgm:pt modelId="{155AC81E-50D1-4B57-99CA-59D7A6C5DF67}" type="sibTrans" cxnId="{53F997C7-59E6-4E16-8967-71AB4E10AE33}">
      <dgm:prSet/>
      <dgm:spPr/>
      <dgm:t>
        <a:bodyPr/>
        <a:lstStyle/>
        <a:p>
          <a:pPr>
            <a:lnSpc>
              <a:spcPct val="100000"/>
            </a:lnSpc>
            <a:spcBef>
              <a:spcPts val="0"/>
            </a:spcBef>
            <a:spcAft>
              <a:spcPts val="0"/>
            </a:spcAft>
          </a:pPr>
          <a:endParaRPr lang="en-US" sz="900"/>
        </a:p>
      </dgm:t>
    </dgm:pt>
    <dgm:pt modelId="{7E5D9D2F-86E4-497E-B098-681F1CAA18C5}">
      <dgm:prSet custT="1"/>
      <dgm:spPr/>
      <dgm:t>
        <a:bodyPr/>
        <a:lstStyle/>
        <a:p>
          <a:pPr>
            <a:lnSpc>
              <a:spcPct val="100000"/>
            </a:lnSpc>
            <a:spcBef>
              <a:spcPts val="0"/>
            </a:spcBef>
            <a:spcAft>
              <a:spcPts val="0"/>
            </a:spcAft>
          </a:pPr>
          <a:r>
            <a:rPr lang="en-US" sz="1100" b="1" i="0" dirty="0"/>
            <a:t>Former Utility Billing Staff</a:t>
          </a:r>
        </a:p>
      </dgm:t>
    </dgm:pt>
    <dgm:pt modelId="{29070179-AB80-4F86-80E6-9DF358EA0402}" type="parTrans" cxnId="{9633A5BA-B58B-46ED-BEEC-C8ABBC9B5328}">
      <dgm:prSet/>
      <dgm:spPr/>
      <dgm:t>
        <a:bodyPr/>
        <a:lstStyle/>
        <a:p>
          <a:pPr>
            <a:lnSpc>
              <a:spcPct val="100000"/>
            </a:lnSpc>
            <a:spcBef>
              <a:spcPts val="0"/>
            </a:spcBef>
            <a:spcAft>
              <a:spcPts val="0"/>
            </a:spcAft>
          </a:pPr>
          <a:endParaRPr lang="en-US" sz="900"/>
        </a:p>
      </dgm:t>
    </dgm:pt>
    <dgm:pt modelId="{995B7AF3-C584-41C5-B61A-10E57404998C}" type="sibTrans" cxnId="{9633A5BA-B58B-46ED-BEEC-C8ABBC9B5328}">
      <dgm:prSet/>
      <dgm:spPr/>
      <dgm:t>
        <a:bodyPr/>
        <a:lstStyle/>
        <a:p>
          <a:pPr>
            <a:lnSpc>
              <a:spcPct val="100000"/>
            </a:lnSpc>
            <a:spcBef>
              <a:spcPts val="0"/>
            </a:spcBef>
            <a:spcAft>
              <a:spcPts val="0"/>
            </a:spcAft>
          </a:pPr>
          <a:endParaRPr lang="en-US" sz="900"/>
        </a:p>
      </dgm:t>
    </dgm:pt>
    <dgm:pt modelId="{2EE49D3A-7BF0-43BE-B8BF-13521F1A578F}">
      <dgm:prSet custT="1"/>
      <dgm:spPr/>
      <dgm:t>
        <a:bodyPr/>
        <a:lstStyle/>
        <a:p>
          <a:pPr>
            <a:lnSpc>
              <a:spcPct val="100000"/>
            </a:lnSpc>
            <a:spcBef>
              <a:spcPts val="0"/>
            </a:spcBef>
            <a:spcAft>
              <a:spcPts val="0"/>
            </a:spcAft>
          </a:pPr>
          <a:r>
            <a:rPr lang="en-US" sz="1100" b="1" i="0" dirty="0"/>
            <a:t>Former Treasurer Office Staff</a:t>
          </a:r>
        </a:p>
      </dgm:t>
    </dgm:pt>
    <dgm:pt modelId="{0969364E-9736-407F-8F95-A09A2C4E3B53}" type="parTrans" cxnId="{3AE88CF8-4284-4978-B9F2-E2529D3241F3}">
      <dgm:prSet/>
      <dgm:spPr/>
      <dgm:t>
        <a:bodyPr/>
        <a:lstStyle/>
        <a:p>
          <a:pPr>
            <a:lnSpc>
              <a:spcPct val="100000"/>
            </a:lnSpc>
            <a:spcBef>
              <a:spcPts val="0"/>
            </a:spcBef>
            <a:spcAft>
              <a:spcPts val="0"/>
            </a:spcAft>
          </a:pPr>
          <a:endParaRPr lang="en-US" sz="900"/>
        </a:p>
      </dgm:t>
    </dgm:pt>
    <dgm:pt modelId="{B8018D67-1A5E-42CA-9EA3-B6F373320F23}" type="sibTrans" cxnId="{3AE88CF8-4284-4978-B9F2-E2529D3241F3}">
      <dgm:prSet/>
      <dgm:spPr/>
      <dgm:t>
        <a:bodyPr/>
        <a:lstStyle/>
        <a:p>
          <a:pPr>
            <a:lnSpc>
              <a:spcPct val="100000"/>
            </a:lnSpc>
            <a:spcBef>
              <a:spcPts val="0"/>
            </a:spcBef>
            <a:spcAft>
              <a:spcPts val="0"/>
            </a:spcAft>
          </a:pPr>
          <a:endParaRPr lang="en-US" sz="900"/>
        </a:p>
      </dgm:t>
    </dgm:pt>
    <dgm:pt modelId="{99CB8B39-2029-4B67-BDEA-D18CD4E73C91}">
      <dgm:prSet custT="1"/>
      <dgm:spPr/>
      <dgm:t>
        <a:bodyPr/>
        <a:lstStyle/>
        <a:p>
          <a:pPr>
            <a:lnSpc>
              <a:spcPct val="100000"/>
            </a:lnSpc>
            <a:spcBef>
              <a:spcPts val="0"/>
            </a:spcBef>
            <a:spcAft>
              <a:spcPts val="0"/>
            </a:spcAft>
          </a:pPr>
          <a:r>
            <a:rPr lang="en-US" sz="1100" b="1" i="0" dirty="0"/>
            <a:t>Former Utility Billing Staff</a:t>
          </a:r>
        </a:p>
      </dgm:t>
    </dgm:pt>
    <dgm:pt modelId="{31C7FC92-0A57-428B-A775-97054AA16412}" type="parTrans" cxnId="{DB8DC453-B16A-4F8A-9E11-506656CD99E7}">
      <dgm:prSet/>
      <dgm:spPr/>
      <dgm:t>
        <a:bodyPr/>
        <a:lstStyle/>
        <a:p>
          <a:pPr>
            <a:lnSpc>
              <a:spcPct val="100000"/>
            </a:lnSpc>
            <a:spcBef>
              <a:spcPts val="0"/>
            </a:spcBef>
            <a:spcAft>
              <a:spcPts val="0"/>
            </a:spcAft>
          </a:pPr>
          <a:endParaRPr lang="en-US" sz="900"/>
        </a:p>
      </dgm:t>
    </dgm:pt>
    <dgm:pt modelId="{C0AB0FDF-8F79-4ACD-9117-748A8DF332DE}" type="sibTrans" cxnId="{DB8DC453-B16A-4F8A-9E11-506656CD99E7}">
      <dgm:prSet/>
      <dgm:spPr/>
      <dgm:t>
        <a:bodyPr/>
        <a:lstStyle/>
        <a:p>
          <a:pPr>
            <a:lnSpc>
              <a:spcPct val="100000"/>
            </a:lnSpc>
            <a:spcBef>
              <a:spcPts val="0"/>
            </a:spcBef>
            <a:spcAft>
              <a:spcPts val="0"/>
            </a:spcAft>
          </a:pPr>
          <a:endParaRPr lang="en-US" sz="900"/>
        </a:p>
      </dgm:t>
    </dgm:pt>
    <dgm:pt modelId="{2E34A767-E92F-406D-9540-62B18755E9B0}">
      <dgm:prSet custT="1"/>
      <dgm:spPr/>
      <dgm:t>
        <a:bodyPr/>
        <a:lstStyle/>
        <a:p>
          <a:r>
            <a:rPr lang="en-US" sz="1100" b="1" dirty="0"/>
            <a:t>Director of Billing &amp; Collections</a:t>
          </a:r>
        </a:p>
      </dgm:t>
    </dgm:pt>
    <dgm:pt modelId="{EE89B150-22DF-4843-B873-8DC54A6CD1E7}" type="parTrans" cxnId="{D303AC5E-15D2-48BC-8AE6-552FB5716B31}">
      <dgm:prSet/>
      <dgm:spPr/>
      <dgm:t>
        <a:bodyPr/>
        <a:lstStyle/>
        <a:p>
          <a:endParaRPr lang="en-US"/>
        </a:p>
      </dgm:t>
    </dgm:pt>
    <dgm:pt modelId="{0E77DA42-EF9F-4D38-BC20-FD60CEB21D24}" type="sibTrans" cxnId="{D303AC5E-15D2-48BC-8AE6-552FB5716B31}">
      <dgm:prSet/>
      <dgm:spPr/>
      <dgm:t>
        <a:bodyPr/>
        <a:lstStyle/>
        <a:p>
          <a:endParaRPr lang="en-US"/>
        </a:p>
      </dgm:t>
    </dgm:pt>
    <dgm:pt modelId="{06F14E4C-3015-4DCC-8900-2B62DB1FAF48}">
      <dgm:prSet custT="1"/>
      <dgm:spPr/>
      <dgm:t>
        <a:bodyPr/>
        <a:lstStyle/>
        <a:p>
          <a:pPr>
            <a:lnSpc>
              <a:spcPct val="100000"/>
            </a:lnSpc>
            <a:spcBef>
              <a:spcPts val="0"/>
            </a:spcBef>
            <a:spcAft>
              <a:spcPts val="0"/>
            </a:spcAft>
          </a:pPr>
          <a:r>
            <a:rPr lang="en-US" sz="1100" b="1" i="0" dirty="0"/>
            <a:t>Former Treasurer Office Staff</a:t>
          </a:r>
        </a:p>
      </dgm:t>
    </dgm:pt>
    <dgm:pt modelId="{C6D040C7-84C6-4716-B0BA-0386B6792A26}" type="sibTrans" cxnId="{588B9A2E-0188-4D7D-9ADD-E33F5C2CC327}">
      <dgm:prSet/>
      <dgm:spPr/>
      <dgm:t>
        <a:bodyPr/>
        <a:lstStyle/>
        <a:p>
          <a:pPr>
            <a:lnSpc>
              <a:spcPct val="100000"/>
            </a:lnSpc>
            <a:spcBef>
              <a:spcPts val="0"/>
            </a:spcBef>
            <a:spcAft>
              <a:spcPts val="0"/>
            </a:spcAft>
          </a:pPr>
          <a:endParaRPr lang="en-US" sz="900"/>
        </a:p>
      </dgm:t>
    </dgm:pt>
    <dgm:pt modelId="{20E0BFFA-D873-4635-8FE4-DE5EE8E7CAAB}" type="parTrans" cxnId="{588B9A2E-0188-4D7D-9ADD-E33F5C2CC327}">
      <dgm:prSet/>
      <dgm:spPr/>
      <dgm:t>
        <a:bodyPr/>
        <a:lstStyle/>
        <a:p>
          <a:pPr>
            <a:lnSpc>
              <a:spcPct val="100000"/>
            </a:lnSpc>
            <a:spcBef>
              <a:spcPts val="0"/>
            </a:spcBef>
            <a:spcAft>
              <a:spcPts val="0"/>
            </a:spcAft>
          </a:pPr>
          <a:endParaRPr lang="en-US" sz="900"/>
        </a:p>
      </dgm:t>
    </dgm:pt>
    <dgm:pt modelId="{20F4458A-C75C-4233-9C3D-B93A3D61941D}" type="pres">
      <dgm:prSet presAssocID="{B543E364-2766-47F9-B16D-234B7283C482}" presName="hierChild1" presStyleCnt="0">
        <dgm:presLayoutVars>
          <dgm:orgChart val="1"/>
          <dgm:chPref val="1"/>
          <dgm:dir/>
          <dgm:animOne val="branch"/>
          <dgm:animLvl val="lvl"/>
          <dgm:resizeHandles/>
        </dgm:presLayoutVars>
      </dgm:prSet>
      <dgm:spPr/>
    </dgm:pt>
    <dgm:pt modelId="{3FC3DC92-FBD4-48E1-BA64-58A6744BC8F7}" type="pres">
      <dgm:prSet presAssocID="{61292915-4676-46E2-8215-DF8B60D51A1D}" presName="hierRoot1" presStyleCnt="0">
        <dgm:presLayoutVars>
          <dgm:hierBranch val="init"/>
        </dgm:presLayoutVars>
      </dgm:prSet>
      <dgm:spPr/>
    </dgm:pt>
    <dgm:pt modelId="{28B8D08D-95DC-4C79-A0F4-1A4F83596E89}" type="pres">
      <dgm:prSet presAssocID="{61292915-4676-46E2-8215-DF8B60D51A1D}" presName="rootComposite1" presStyleCnt="0"/>
      <dgm:spPr/>
    </dgm:pt>
    <dgm:pt modelId="{8858C6A7-8135-4413-9C49-42EF81233541}" type="pres">
      <dgm:prSet presAssocID="{61292915-4676-46E2-8215-DF8B60D51A1D}" presName="rootText1" presStyleLbl="node0" presStyleIdx="0" presStyleCnt="1" custScaleX="149565" custScaleY="74161">
        <dgm:presLayoutVars>
          <dgm:chPref val="3"/>
        </dgm:presLayoutVars>
      </dgm:prSet>
      <dgm:spPr/>
    </dgm:pt>
    <dgm:pt modelId="{EB0AC61E-ADC0-446B-A4CB-E5A03284F124}" type="pres">
      <dgm:prSet presAssocID="{61292915-4676-46E2-8215-DF8B60D51A1D}" presName="rootConnector1" presStyleLbl="node1" presStyleIdx="0" presStyleCnt="0"/>
      <dgm:spPr/>
    </dgm:pt>
    <dgm:pt modelId="{C9C39360-7C40-42B6-8AEF-AC8471537EF8}" type="pres">
      <dgm:prSet presAssocID="{61292915-4676-46E2-8215-DF8B60D51A1D}" presName="hierChild2" presStyleCnt="0"/>
      <dgm:spPr/>
    </dgm:pt>
    <dgm:pt modelId="{69D2EFBF-5E9B-491E-9992-66AFCED36624}" type="pres">
      <dgm:prSet presAssocID="{EF96A8A9-4B0F-4C3A-9BD9-55663909F083}" presName="Name37" presStyleLbl="parChTrans1D2" presStyleIdx="0" presStyleCnt="1"/>
      <dgm:spPr/>
    </dgm:pt>
    <dgm:pt modelId="{6691DA2A-FF0B-440F-999B-0F4DB1E94BC4}" type="pres">
      <dgm:prSet presAssocID="{BCCD525A-7321-4B64-8E32-9EE5D47E9264}" presName="hierRoot2" presStyleCnt="0">
        <dgm:presLayoutVars>
          <dgm:hierBranch/>
        </dgm:presLayoutVars>
      </dgm:prSet>
      <dgm:spPr/>
    </dgm:pt>
    <dgm:pt modelId="{2C5E3A57-50F5-449D-91E6-735D412C1F19}" type="pres">
      <dgm:prSet presAssocID="{BCCD525A-7321-4B64-8E32-9EE5D47E9264}" presName="rootComposite" presStyleCnt="0"/>
      <dgm:spPr/>
    </dgm:pt>
    <dgm:pt modelId="{33760E4D-D774-444D-8AC0-E9866F248B6C}" type="pres">
      <dgm:prSet presAssocID="{BCCD525A-7321-4B64-8E32-9EE5D47E9264}" presName="rootText" presStyleLbl="node2" presStyleIdx="0" presStyleCnt="1" custScaleX="149565" custScaleY="93845">
        <dgm:presLayoutVars>
          <dgm:chPref val="3"/>
        </dgm:presLayoutVars>
      </dgm:prSet>
      <dgm:spPr/>
    </dgm:pt>
    <dgm:pt modelId="{B9F47719-1621-49BC-844F-4E8C10908B16}" type="pres">
      <dgm:prSet presAssocID="{BCCD525A-7321-4B64-8E32-9EE5D47E9264}" presName="rootConnector" presStyleLbl="node2" presStyleIdx="0" presStyleCnt="1"/>
      <dgm:spPr/>
    </dgm:pt>
    <dgm:pt modelId="{83659120-5D4D-4366-9D64-894F7F256642}" type="pres">
      <dgm:prSet presAssocID="{BCCD525A-7321-4B64-8E32-9EE5D47E9264}" presName="hierChild4" presStyleCnt="0"/>
      <dgm:spPr/>
    </dgm:pt>
    <dgm:pt modelId="{390A1038-B1A9-4A75-8713-29D251A3E71A}" type="pres">
      <dgm:prSet presAssocID="{EE89B150-22DF-4843-B873-8DC54A6CD1E7}" presName="Name35" presStyleLbl="parChTrans1D3" presStyleIdx="0" presStyleCnt="1"/>
      <dgm:spPr/>
    </dgm:pt>
    <dgm:pt modelId="{6E37D53F-BBB1-4CA1-818C-49F5CAE8C8B0}" type="pres">
      <dgm:prSet presAssocID="{2E34A767-E92F-406D-9540-62B18755E9B0}" presName="hierRoot2" presStyleCnt="0">
        <dgm:presLayoutVars>
          <dgm:hierBranch val="init"/>
        </dgm:presLayoutVars>
      </dgm:prSet>
      <dgm:spPr/>
    </dgm:pt>
    <dgm:pt modelId="{36D12C5E-1AAF-4B0B-AE95-A0F13CCBB2E2}" type="pres">
      <dgm:prSet presAssocID="{2E34A767-E92F-406D-9540-62B18755E9B0}" presName="rootComposite" presStyleCnt="0"/>
      <dgm:spPr/>
    </dgm:pt>
    <dgm:pt modelId="{9102940D-5AD1-47D3-95E2-BC4D740683CB}" type="pres">
      <dgm:prSet presAssocID="{2E34A767-E92F-406D-9540-62B18755E9B0}" presName="rootText" presStyleLbl="node3" presStyleIdx="0" presStyleCnt="1" custScaleX="136343">
        <dgm:presLayoutVars>
          <dgm:chPref val="3"/>
        </dgm:presLayoutVars>
      </dgm:prSet>
      <dgm:spPr/>
    </dgm:pt>
    <dgm:pt modelId="{5EE47888-AF54-4A86-9413-2AE1C6CB8719}" type="pres">
      <dgm:prSet presAssocID="{2E34A767-E92F-406D-9540-62B18755E9B0}" presName="rootConnector" presStyleLbl="node3" presStyleIdx="0" presStyleCnt="1"/>
      <dgm:spPr/>
    </dgm:pt>
    <dgm:pt modelId="{75C90881-AFA7-43C7-98C7-BEDE71140DED}" type="pres">
      <dgm:prSet presAssocID="{2E34A767-E92F-406D-9540-62B18755E9B0}" presName="hierChild4" presStyleCnt="0"/>
      <dgm:spPr/>
    </dgm:pt>
    <dgm:pt modelId="{0CAE3158-7F7B-49A3-A3DE-884341DE8F8E}" type="pres">
      <dgm:prSet presAssocID="{0E4F8D22-B1AD-4877-BDFE-1859828E7CCA}" presName="Name37" presStyleLbl="parChTrans1D4" presStyleIdx="0" presStyleCnt="7"/>
      <dgm:spPr/>
    </dgm:pt>
    <dgm:pt modelId="{E798B13A-25EF-4A0F-9E62-1D6C54AFF51A}" type="pres">
      <dgm:prSet presAssocID="{EC2F39F4-1BFB-4BE3-B08C-6976D1845303}" presName="hierRoot2" presStyleCnt="0">
        <dgm:presLayoutVars>
          <dgm:hierBranch val="hang"/>
        </dgm:presLayoutVars>
      </dgm:prSet>
      <dgm:spPr/>
    </dgm:pt>
    <dgm:pt modelId="{6CC8F29C-7B4A-4671-97A9-57D36BE72629}" type="pres">
      <dgm:prSet presAssocID="{EC2F39F4-1BFB-4BE3-B08C-6976D1845303}" presName="rootComposite" presStyleCnt="0"/>
      <dgm:spPr/>
    </dgm:pt>
    <dgm:pt modelId="{91471846-D859-4B72-8AFE-2ADB6141C0CB}" type="pres">
      <dgm:prSet presAssocID="{EC2F39F4-1BFB-4BE3-B08C-6976D1845303}" presName="rootText" presStyleLbl="node4" presStyleIdx="0" presStyleCnt="7" custScaleX="133966" custScaleY="82686">
        <dgm:presLayoutVars>
          <dgm:chPref val="3"/>
        </dgm:presLayoutVars>
      </dgm:prSet>
      <dgm:spPr/>
    </dgm:pt>
    <dgm:pt modelId="{21CEFF25-2EF6-46C1-A7A9-28EFF41631D2}" type="pres">
      <dgm:prSet presAssocID="{EC2F39F4-1BFB-4BE3-B08C-6976D1845303}" presName="rootConnector" presStyleLbl="node4" presStyleIdx="0" presStyleCnt="7"/>
      <dgm:spPr/>
    </dgm:pt>
    <dgm:pt modelId="{FF98D2F1-A08B-4A25-A940-2894A4F2FEF2}" type="pres">
      <dgm:prSet presAssocID="{EC2F39F4-1BFB-4BE3-B08C-6976D1845303}" presName="hierChild4" presStyleCnt="0"/>
      <dgm:spPr/>
    </dgm:pt>
    <dgm:pt modelId="{1BCAC765-13EA-4580-9100-CDCC3355902F}" type="pres">
      <dgm:prSet presAssocID="{6E6021BD-337F-4152-9A93-9C25060D9F5C}" presName="Name48" presStyleLbl="parChTrans1D4" presStyleIdx="1" presStyleCnt="7"/>
      <dgm:spPr/>
    </dgm:pt>
    <dgm:pt modelId="{CA66B712-87AC-4E1B-9BFB-5E81F7A005D8}" type="pres">
      <dgm:prSet presAssocID="{1F082F70-ABCB-46FB-BAF8-2C29AF9878FF}" presName="hierRoot2" presStyleCnt="0">
        <dgm:presLayoutVars>
          <dgm:hierBranch val="init"/>
        </dgm:presLayoutVars>
      </dgm:prSet>
      <dgm:spPr/>
    </dgm:pt>
    <dgm:pt modelId="{7A9513E9-9C7C-4159-A061-D284845B5DF5}" type="pres">
      <dgm:prSet presAssocID="{1F082F70-ABCB-46FB-BAF8-2C29AF9878FF}" presName="rootComposite" presStyleCnt="0"/>
      <dgm:spPr/>
    </dgm:pt>
    <dgm:pt modelId="{36064DB4-DFC7-4A99-AA25-8FB4D02940B7}" type="pres">
      <dgm:prSet presAssocID="{1F082F70-ABCB-46FB-BAF8-2C29AF9878FF}" presName="rootText" presStyleLbl="node4" presStyleIdx="1" presStyleCnt="7" custLinFactNeighborX="-70953">
        <dgm:presLayoutVars>
          <dgm:chPref val="3"/>
        </dgm:presLayoutVars>
      </dgm:prSet>
      <dgm:spPr/>
    </dgm:pt>
    <dgm:pt modelId="{9B9914BF-5749-4C6F-A26A-DDB81C8B1F35}" type="pres">
      <dgm:prSet presAssocID="{1F082F70-ABCB-46FB-BAF8-2C29AF9878FF}" presName="rootConnector" presStyleLbl="node4" presStyleIdx="1" presStyleCnt="7"/>
      <dgm:spPr/>
    </dgm:pt>
    <dgm:pt modelId="{AF55A6B9-8B0E-4281-9C27-E575BCA5EB99}" type="pres">
      <dgm:prSet presAssocID="{1F082F70-ABCB-46FB-BAF8-2C29AF9878FF}" presName="hierChild4" presStyleCnt="0"/>
      <dgm:spPr/>
    </dgm:pt>
    <dgm:pt modelId="{858FA0F8-1B05-46EE-B54F-562C4E985A9A}" type="pres">
      <dgm:prSet presAssocID="{1F082F70-ABCB-46FB-BAF8-2C29AF9878FF}" presName="hierChild5" presStyleCnt="0"/>
      <dgm:spPr/>
    </dgm:pt>
    <dgm:pt modelId="{9BFB8AB4-32A7-4364-8F80-93776C4AF918}" type="pres">
      <dgm:prSet presAssocID="{86B28A80-A860-4DF3-9B7C-E7109FA4C87A}" presName="Name48" presStyleLbl="parChTrans1D4" presStyleIdx="2" presStyleCnt="7"/>
      <dgm:spPr/>
    </dgm:pt>
    <dgm:pt modelId="{18177919-F283-4AA1-8F10-2D7FAB162AA5}" type="pres">
      <dgm:prSet presAssocID="{B25EAF1F-61E5-45E2-AC88-66ACEE24987B}" presName="hierRoot2" presStyleCnt="0">
        <dgm:presLayoutVars>
          <dgm:hierBranch val="init"/>
        </dgm:presLayoutVars>
      </dgm:prSet>
      <dgm:spPr/>
    </dgm:pt>
    <dgm:pt modelId="{F01462F9-7324-402B-98D6-EFA8970B54BD}" type="pres">
      <dgm:prSet presAssocID="{B25EAF1F-61E5-45E2-AC88-66ACEE24987B}" presName="rootComposite" presStyleCnt="0"/>
      <dgm:spPr/>
    </dgm:pt>
    <dgm:pt modelId="{9A84DB3F-344E-42D9-A2E8-37910BE402F9}" type="pres">
      <dgm:prSet presAssocID="{B25EAF1F-61E5-45E2-AC88-66ACEE24987B}" presName="rootText" presStyleLbl="node4" presStyleIdx="2" presStyleCnt="7" custLinFactNeighborX="66321">
        <dgm:presLayoutVars>
          <dgm:chPref val="3"/>
        </dgm:presLayoutVars>
      </dgm:prSet>
      <dgm:spPr/>
    </dgm:pt>
    <dgm:pt modelId="{F972967C-E395-49C9-A3D2-A9F197623198}" type="pres">
      <dgm:prSet presAssocID="{B25EAF1F-61E5-45E2-AC88-66ACEE24987B}" presName="rootConnector" presStyleLbl="node4" presStyleIdx="2" presStyleCnt="7"/>
      <dgm:spPr/>
    </dgm:pt>
    <dgm:pt modelId="{F09E9D29-9FE3-4A72-B937-B30518B0C9B4}" type="pres">
      <dgm:prSet presAssocID="{B25EAF1F-61E5-45E2-AC88-66ACEE24987B}" presName="hierChild4" presStyleCnt="0"/>
      <dgm:spPr/>
    </dgm:pt>
    <dgm:pt modelId="{DC4D0840-9CE8-41AF-9F0A-9203033E8A89}" type="pres">
      <dgm:prSet presAssocID="{B25EAF1F-61E5-45E2-AC88-66ACEE24987B}" presName="hierChild5" presStyleCnt="0"/>
      <dgm:spPr/>
    </dgm:pt>
    <dgm:pt modelId="{5FB705D2-758D-413E-AC07-06DBCCC2C0EE}" type="pres">
      <dgm:prSet presAssocID="{29070179-AB80-4F86-80E6-9DF358EA0402}" presName="Name48" presStyleLbl="parChTrans1D4" presStyleIdx="3" presStyleCnt="7"/>
      <dgm:spPr/>
    </dgm:pt>
    <dgm:pt modelId="{A1DD62C9-905A-4023-B025-7F5FAB4C90B5}" type="pres">
      <dgm:prSet presAssocID="{7E5D9D2F-86E4-497E-B098-681F1CAA18C5}" presName="hierRoot2" presStyleCnt="0">
        <dgm:presLayoutVars>
          <dgm:hierBranch val="init"/>
        </dgm:presLayoutVars>
      </dgm:prSet>
      <dgm:spPr/>
    </dgm:pt>
    <dgm:pt modelId="{A42132A6-8839-4984-AFD9-1E107B44E642}" type="pres">
      <dgm:prSet presAssocID="{7E5D9D2F-86E4-497E-B098-681F1CAA18C5}" presName="rootComposite" presStyleCnt="0"/>
      <dgm:spPr/>
    </dgm:pt>
    <dgm:pt modelId="{F55D9034-FC80-4DCD-81A1-A126616AB8D5}" type="pres">
      <dgm:prSet presAssocID="{7E5D9D2F-86E4-497E-B098-681F1CAA18C5}" presName="rootText" presStyleLbl="node4" presStyleIdx="3" presStyleCnt="7" custLinFactNeighborX="-70953">
        <dgm:presLayoutVars>
          <dgm:chPref val="3"/>
        </dgm:presLayoutVars>
      </dgm:prSet>
      <dgm:spPr/>
    </dgm:pt>
    <dgm:pt modelId="{CB895C73-DB10-4282-8A85-CD467D87A895}" type="pres">
      <dgm:prSet presAssocID="{7E5D9D2F-86E4-497E-B098-681F1CAA18C5}" presName="rootConnector" presStyleLbl="node4" presStyleIdx="3" presStyleCnt="7"/>
      <dgm:spPr/>
    </dgm:pt>
    <dgm:pt modelId="{88D0E4A3-EB91-4751-B93D-19555DCC894F}" type="pres">
      <dgm:prSet presAssocID="{7E5D9D2F-86E4-497E-B098-681F1CAA18C5}" presName="hierChild4" presStyleCnt="0"/>
      <dgm:spPr/>
    </dgm:pt>
    <dgm:pt modelId="{E4D613ED-DAB1-423C-9AC7-56730C8B4AB6}" type="pres">
      <dgm:prSet presAssocID="{7E5D9D2F-86E4-497E-B098-681F1CAA18C5}" presName="hierChild5" presStyleCnt="0"/>
      <dgm:spPr/>
    </dgm:pt>
    <dgm:pt modelId="{5845C7E5-1D56-452D-8754-B566F00523D7}" type="pres">
      <dgm:prSet presAssocID="{0969364E-9736-407F-8F95-A09A2C4E3B53}" presName="Name48" presStyleLbl="parChTrans1D4" presStyleIdx="4" presStyleCnt="7"/>
      <dgm:spPr/>
    </dgm:pt>
    <dgm:pt modelId="{BFC9050D-9F43-4D08-B98F-49D5DA29B32B}" type="pres">
      <dgm:prSet presAssocID="{2EE49D3A-7BF0-43BE-B8BF-13521F1A578F}" presName="hierRoot2" presStyleCnt="0">
        <dgm:presLayoutVars>
          <dgm:hierBranch val="init"/>
        </dgm:presLayoutVars>
      </dgm:prSet>
      <dgm:spPr/>
    </dgm:pt>
    <dgm:pt modelId="{FBD7F0F8-1F20-4835-9058-C4E98C0B43CB}" type="pres">
      <dgm:prSet presAssocID="{2EE49D3A-7BF0-43BE-B8BF-13521F1A578F}" presName="rootComposite" presStyleCnt="0"/>
      <dgm:spPr/>
    </dgm:pt>
    <dgm:pt modelId="{8952203E-7E29-4560-8A3E-056D6FFF930C}" type="pres">
      <dgm:prSet presAssocID="{2EE49D3A-7BF0-43BE-B8BF-13521F1A578F}" presName="rootText" presStyleLbl="node4" presStyleIdx="4" presStyleCnt="7" custLinFactNeighborX="66321">
        <dgm:presLayoutVars>
          <dgm:chPref val="3"/>
        </dgm:presLayoutVars>
      </dgm:prSet>
      <dgm:spPr/>
    </dgm:pt>
    <dgm:pt modelId="{82C09FDE-AB40-4DA9-BDBD-55EA8786CEC6}" type="pres">
      <dgm:prSet presAssocID="{2EE49D3A-7BF0-43BE-B8BF-13521F1A578F}" presName="rootConnector" presStyleLbl="node4" presStyleIdx="4" presStyleCnt="7"/>
      <dgm:spPr/>
    </dgm:pt>
    <dgm:pt modelId="{3F23A6F1-208B-435B-9302-61190E8E9E16}" type="pres">
      <dgm:prSet presAssocID="{2EE49D3A-7BF0-43BE-B8BF-13521F1A578F}" presName="hierChild4" presStyleCnt="0"/>
      <dgm:spPr/>
    </dgm:pt>
    <dgm:pt modelId="{83A3BB1F-6476-4886-B5BA-36B23C36D206}" type="pres">
      <dgm:prSet presAssocID="{2EE49D3A-7BF0-43BE-B8BF-13521F1A578F}" presName="hierChild5" presStyleCnt="0"/>
      <dgm:spPr/>
    </dgm:pt>
    <dgm:pt modelId="{6CB10A2E-E25C-4F76-97D6-925EF7E1145B}" type="pres">
      <dgm:prSet presAssocID="{31C7FC92-0A57-428B-A775-97054AA16412}" presName="Name48" presStyleLbl="parChTrans1D4" presStyleIdx="5" presStyleCnt="7"/>
      <dgm:spPr/>
    </dgm:pt>
    <dgm:pt modelId="{7AB6235F-2D76-49E3-B06F-A66983A391BA}" type="pres">
      <dgm:prSet presAssocID="{99CB8B39-2029-4B67-BDEA-D18CD4E73C91}" presName="hierRoot2" presStyleCnt="0">
        <dgm:presLayoutVars>
          <dgm:hierBranch val="init"/>
        </dgm:presLayoutVars>
      </dgm:prSet>
      <dgm:spPr/>
    </dgm:pt>
    <dgm:pt modelId="{C6F43020-1B0D-4A41-8DE6-31AFF16394AB}" type="pres">
      <dgm:prSet presAssocID="{99CB8B39-2029-4B67-BDEA-D18CD4E73C91}" presName="rootComposite" presStyleCnt="0"/>
      <dgm:spPr/>
    </dgm:pt>
    <dgm:pt modelId="{56C49DAC-DC5C-498E-8BD2-6E373A0C76AD}" type="pres">
      <dgm:prSet presAssocID="{99CB8B39-2029-4B67-BDEA-D18CD4E73C91}" presName="rootText" presStyleLbl="node4" presStyleIdx="5" presStyleCnt="7" custLinFactNeighborX="-70953">
        <dgm:presLayoutVars>
          <dgm:chPref val="3"/>
        </dgm:presLayoutVars>
      </dgm:prSet>
      <dgm:spPr/>
    </dgm:pt>
    <dgm:pt modelId="{03033B13-702D-4452-ADD4-CE8561CDFBA9}" type="pres">
      <dgm:prSet presAssocID="{99CB8B39-2029-4B67-BDEA-D18CD4E73C91}" presName="rootConnector" presStyleLbl="node4" presStyleIdx="5" presStyleCnt="7"/>
      <dgm:spPr/>
    </dgm:pt>
    <dgm:pt modelId="{A8CDEF30-D1DA-4079-A8ED-750AB44DFBA9}" type="pres">
      <dgm:prSet presAssocID="{99CB8B39-2029-4B67-BDEA-D18CD4E73C91}" presName="hierChild4" presStyleCnt="0"/>
      <dgm:spPr/>
    </dgm:pt>
    <dgm:pt modelId="{775C6BF4-7D88-483F-BA16-3FC43BC79580}" type="pres">
      <dgm:prSet presAssocID="{99CB8B39-2029-4B67-BDEA-D18CD4E73C91}" presName="hierChild5" presStyleCnt="0"/>
      <dgm:spPr/>
    </dgm:pt>
    <dgm:pt modelId="{67613EC6-A28D-4B08-A88F-A1F12677F61E}" type="pres">
      <dgm:prSet presAssocID="{20E0BFFA-D873-4635-8FE4-DE5EE8E7CAAB}" presName="Name48" presStyleLbl="parChTrans1D4" presStyleIdx="6" presStyleCnt="7"/>
      <dgm:spPr/>
    </dgm:pt>
    <dgm:pt modelId="{E4114693-C107-4CA9-BDFD-4E2D3DFB4D01}" type="pres">
      <dgm:prSet presAssocID="{06F14E4C-3015-4DCC-8900-2B62DB1FAF48}" presName="hierRoot2" presStyleCnt="0">
        <dgm:presLayoutVars>
          <dgm:hierBranch val="init"/>
        </dgm:presLayoutVars>
      </dgm:prSet>
      <dgm:spPr/>
    </dgm:pt>
    <dgm:pt modelId="{A789E73E-1B1E-48F3-B1E1-68600696E6B1}" type="pres">
      <dgm:prSet presAssocID="{06F14E4C-3015-4DCC-8900-2B62DB1FAF48}" presName="rootComposite" presStyleCnt="0"/>
      <dgm:spPr/>
    </dgm:pt>
    <dgm:pt modelId="{4D60988F-644D-4A1C-A9BC-BF8D2CC1F619}" type="pres">
      <dgm:prSet presAssocID="{06F14E4C-3015-4DCC-8900-2B62DB1FAF48}" presName="rootText" presStyleLbl="node4" presStyleIdx="6" presStyleCnt="7" custLinFactNeighborX="66321">
        <dgm:presLayoutVars>
          <dgm:chPref val="3"/>
        </dgm:presLayoutVars>
      </dgm:prSet>
      <dgm:spPr/>
    </dgm:pt>
    <dgm:pt modelId="{48870132-D314-41F5-B28F-28BA35B498A0}" type="pres">
      <dgm:prSet presAssocID="{06F14E4C-3015-4DCC-8900-2B62DB1FAF48}" presName="rootConnector" presStyleLbl="node4" presStyleIdx="6" presStyleCnt="7"/>
      <dgm:spPr/>
    </dgm:pt>
    <dgm:pt modelId="{505C5655-663D-4430-ACED-E08381089908}" type="pres">
      <dgm:prSet presAssocID="{06F14E4C-3015-4DCC-8900-2B62DB1FAF48}" presName="hierChild4" presStyleCnt="0"/>
      <dgm:spPr/>
    </dgm:pt>
    <dgm:pt modelId="{DB0E932D-C1C5-43BA-AED8-B1DC0C06DF95}" type="pres">
      <dgm:prSet presAssocID="{06F14E4C-3015-4DCC-8900-2B62DB1FAF48}" presName="hierChild5" presStyleCnt="0"/>
      <dgm:spPr/>
    </dgm:pt>
    <dgm:pt modelId="{5105B0BD-A164-47D7-B6D8-AD14382F624C}" type="pres">
      <dgm:prSet presAssocID="{EC2F39F4-1BFB-4BE3-B08C-6976D1845303}" presName="hierChild5" presStyleCnt="0"/>
      <dgm:spPr/>
    </dgm:pt>
    <dgm:pt modelId="{C39B126E-CAFB-4748-A644-433154084475}" type="pres">
      <dgm:prSet presAssocID="{2E34A767-E92F-406D-9540-62B18755E9B0}" presName="hierChild5" presStyleCnt="0"/>
      <dgm:spPr/>
    </dgm:pt>
    <dgm:pt modelId="{196F6278-788B-42BD-A06E-8302F496DEE8}" type="pres">
      <dgm:prSet presAssocID="{BCCD525A-7321-4B64-8E32-9EE5D47E9264}" presName="hierChild5" presStyleCnt="0"/>
      <dgm:spPr/>
    </dgm:pt>
    <dgm:pt modelId="{B17891B9-F6F9-450D-B6DA-E1EDC4B4926C}" type="pres">
      <dgm:prSet presAssocID="{61292915-4676-46E2-8215-DF8B60D51A1D}" presName="hierChild3" presStyleCnt="0"/>
      <dgm:spPr/>
    </dgm:pt>
  </dgm:ptLst>
  <dgm:cxnLst>
    <dgm:cxn modelId="{1C41F207-B72E-4F3C-BBA1-6A0FC85AD1BE}" type="presOf" srcId="{B543E364-2766-47F9-B16D-234B7283C482}" destId="{20F4458A-C75C-4233-9C3D-B93A3D61941D}" srcOrd="0" destOrd="0" presId="urn:microsoft.com/office/officeart/2005/8/layout/orgChart1"/>
    <dgm:cxn modelId="{AE15990B-3B20-47A7-9AFA-25AFF1399C66}" type="presOf" srcId="{86B28A80-A860-4DF3-9B7C-E7109FA4C87A}" destId="{9BFB8AB4-32A7-4364-8F80-93776C4AF918}" srcOrd="0" destOrd="0" presId="urn:microsoft.com/office/officeart/2005/8/layout/orgChart1"/>
    <dgm:cxn modelId="{63D33E22-8882-4F03-A01F-8D3BC65829D8}" type="presOf" srcId="{BCCD525A-7321-4B64-8E32-9EE5D47E9264}" destId="{33760E4D-D774-444D-8AC0-E9866F248B6C}" srcOrd="0" destOrd="0" presId="urn:microsoft.com/office/officeart/2005/8/layout/orgChart1"/>
    <dgm:cxn modelId="{E0708F2B-C67A-4A52-8F55-9CA3BBCD7D9E}" type="presOf" srcId="{31C7FC92-0A57-428B-A775-97054AA16412}" destId="{6CB10A2E-E25C-4F76-97D6-925EF7E1145B}" srcOrd="0" destOrd="0" presId="urn:microsoft.com/office/officeart/2005/8/layout/orgChart1"/>
    <dgm:cxn modelId="{588B9A2E-0188-4D7D-9ADD-E33F5C2CC327}" srcId="{EC2F39F4-1BFB-4BE3-B08C-6976D1845303}" destId="{06F14E4C-3015-4DCC-8900-2B62DB1FAF48}" srcOrd="5" destOrd="0" parTransId="{20E0BFFA-D873-4635-8FE4-DE5EE8E7CAAB}" sibTransId="{C6D040C7-84C6-4716-B0BA-0386B6792A26}"/>
    <dgm:cxn modelId="{6D44322F-0399-4940-8AB6-A365ACFF7EE4}" type="presOf" srcId="{B25EAF1F-61E5-45E2-AC88-66ACEE24987B}" destId="{F972967C-E395-49C9-A3D2-A9F197623198}" srcOrd="1" destOrd="0" presId="urn:microsoft.com/office/officeart/2005/8/layout/orgChart1"/>
    <dgm:cxn modelId="{2E0C4832-9F6E-4147-9DF6-06E161D905D5}" srcId="{EC2F39F4-1BFB-4BE3-B08C-6976D1845303}" destId="{1F082F70-ABCB-46FB-BAF8-2C29AF9878FF}" srcOrd="0" destOrd="0" parTransId="{6E6021BD-337F-4152-9A93-9C25060D9F5C}" sibTransId="{965F588C-159B-43D0-8D76-7FE35F2455E9}"/>
    <dgm:cxn modelId="{6BED7C38-D552-4EED-B0B3-CA53548AF0AF}" type="presOf" srcId="{BCCD525A-7321-4B64-8E32-9EE5D47E9264}" destId="{B9F47719-1621-49BC-844F-4E8C10908B16}" srcOrd="1" destOrd="0" presId="urn:microsoft.com/office/officeart/2005/8/layout/orgChart1"/>
    <dgm:cxn modelId="{D303AC5E-15D2-48BC-8AE6-552FB5716B31}" srcId="{BCCD525A-7321-4B64-8E32-9EE5D47E9264}" destId="{2E34A767-E92F-406D-9540-62B18755E9B0}" srcOrd="0" destOrd="0" parTransId="{EE89B150-22DF-4843-B873-8DC54A6CD1E7}" sibTransId="{0E77DA42-EF9F-4D38-BC20-FD60CEB21D24}"/>
    <dgm:cxn modelId="{0873BE61-55EF-4F09-9678-1E906CC986D9}" srcId="{B543E364-2766-47F9-B16D-234B7283C482}" destId="{61292915-4676-46E2-8215-DF8B60D51A1D}" srcOrd="0" destOrd="0" parTransId="{2055D6D3-C85F-4122-BB0D-BC45470D4CCD}" sibTransId="{76C7F117-D251-4EA5-B154-4A0931C2E85D}"/>
    <dgm:cxn modelId="{5E399F62-BE9C-49FE-8A0B-B5CA08595588}" type="presOf" srcId="{7E5D9D2F-86E4-497E-B098-681F1CAA18C5}" destId="{F55D9034-FC80-4DCD-81A1-A126616AB8D5}" srcOrd="0" destOrd="0" presId="urn:microsoft.com/office/officeart/2005/8/layout/orgChart1"/>
    <dgm:cxn modelId="{E0509663-1F52-4FF9-8959-772BA25AAFF8}" type="presOf" srcId="{06F14E4C-3015-4DCC-8900-2B62DB1FAF48}" destId="{4D60988F-644D-4A1C-A9BC-BF8D2CC1F619}" srcOrd="0" destOrd="0" presId="urn:microsoft.com/office/officeart/2005/8/layout/orgChart1"/>
    <dgm:cxn modelId="{78395F44-F6A3-4DBC-8CA7-09CC87AD39B5}" type="presOf" srcId="{2EE49D3A-7BF0-43BE-B8BF-13521F1A578F}" destId="{8952203E-7E29-4560-8A3E-056D6FFF930C}" srcOrd="0" destOrd="0" presId="urn:microsoft.com/office/officeart/2005/8/layout/orgChart1"/>
    <dgm:cxn modelId="{E21E8648-95B3-4C49-9183-6919338596FF}" type="presOf" srcId="{1F082F70-ABCB-46FB-BAF8-2C29AF9878FF}" destId="{36064DB4-DFC7-4A99-AA25-8FB4D02940B7}" srcOrd="0" destOrd="0" presId="urn:microsoft.com/office/officeart/2005/8/layout/orgChart1"/>
    <dgm:cxn modelId="{64403769-277E-4150-A2A7-28E552B9B37A}" type="presOf" srcId="{0969364E-9736-407F-8F95-A09A2C4E3B53}" destId="{5845C7E5-1D56-452D-8754-B566F00523D7}" srcOrd="0" destOrd="0" presId="urn:microsoft.com/office/officeart/2005/8/layout/orgChart1"/>
    <dgm:cxn modelId="{A5AF8D4D-5DD5-4AE1-9689-6FB5F7AB6C8F}" type="presOf" srcId="{0E4F8D22-B1AD-4877-BDFE-1859828E7CCA}" destId="{0CAE3158-7F7B-49A3-A3DE-884341DE8F8E}" srcOrd="0" destOrd="0" presId="urn:microsoft.com/office/officeart/2005/8/layout/orgChart1"/>
    <dgm:cxn modelId="{DB8DC453-B16A-4F8A-9E11-506656CD99E7}" srcId="{EC2F39F4-1BFB-4BE3-B08C-6976D1845303}" destId="{99CB8B39-2029-4B67-BDEA-D18CD4E73C91}" srcOrd="4" destOrd="0" parTransId="{31C7FC92-0A57-428B-A775-97054AA16412}" sibTransId="{C0AB0FDF-8F79-4ACD-9117-748A8DF332DE}"/>
    <dgm:cxn modelId="{EC16CF73-ADAA-4F3D-A605-BB10F9E34B84}" type="presOf" srcId="{EE89B150-22DF-4843-B873-8DC54A6CD1E7}" destId="{390A1038-B1A9-4A75-8713-29D251A3E71A}" srcOrd="0" destOrd="0" presId="urn:microsoft.com/office/officeart/2005/8/layout/orgChart1"/>
    <dgm:cxn modelId="{2ECF1F75-6329-4A66-8B6A-30E705A4DA3D}" type="presOf" srcId="{29070179-AB80-4F86-80E6-9DF358EA0402}" destId="{5FB705D2-758D-413E-AC07-06DBCCC2C0EE}" srcOrd="0" destOrd="0" presId="urn:microsoft.com/office/officeart/2005/8/layout/orgChart1"/>
    <dgm:cxn modelId="{B2F68955-8E22-437F-B703-13284EF96956}" srcId="{61292915-4676-46E2-8215-DF8B60D51A1D}" destId="{BCCD525A-7321-4B64-8E32-9EE5D47E9264}" srcOrd="0" destOrd="0" parTransId="{EF96A8A9-4B0F-4C3A-9BD9-55663909F083}" sibTransId="{1F2DCA25-AE54-4C49-9D8C-8D693C586F55}"/>
    <dgm:cxn modelId="{41500A7C-D398-4569-8FDA-983FD97E6DF2}" type="presOf" srcId="{7E5D9D2F-86E4-497E-B098-681F1CAA18C5}" destId="{CB895C73-DB10-4282-8A85-CD467D87A895}" srcOrd="1" destOrd="0" presId="urn:microsoft.com/office/officeart/2005/8/layout/orgChart1"/>
    <dgm:cxn modelId="{D1678687-3C68-4BC2-AAE9-79AE3FBA8E9E}" type="presOf" srcId="{1F082F70-ABCB-46FB-BAF8-2C29AF9878FF}" destId="{9B9914BF-5749-4C6F-A26A-DDB81C8B1F35}" srcOrd="1" destOrd="0" presId="urn:microsoft.com/office/officeart/2005/8/layout/orgChart1"/>
    <dgm:cxn modelId="{07DD1294-9BD8-4439-A01B-D691FE06DAE4}" type="presOf" srcId="{6E6021BD-337F-4152-9A93-9C25060D9F5C}" destId="{1BCAC765-13EA-4580-9100-CDCC3355902F}" srcOrd="0" destOrd="0" presId="urn:microsoft.com/office/officeart/2005/8/layout/orgChart1"/>
    <dgm:cxn modelId="{A6AD6299-A703-4ADA-8B79-47692BE547A8}" type="presOf" srcId="{B25EAF1F-61E5-45E2-AC88-66ACEE24987B}" destId="{9A84DB3F-344E-42D9-A2E8-37910BE402F9}" srcOrd="0" destOrd="0" presId="urn:microsoft.com/office/officeart/2005/8/layout/orgChart1"/>
    <dgm:cxn modelId="{B5B2DD9A-8FEA-451C-AC19-60C1F0A1BE29}" type="presOf" srcId="{61292915-4676-46E2-8215-DF8B60D51A1D}" destId="{EB0AC61E-ADC0-446B-A4CB-E5A03284F124}" srcOrd="1" destOrd="0" presId="urn:microsoft.com/office/officeart/2005/8/layout/orgChart1"/>
    <dgm:cxn modelId="{04268AA0-6F21-48FD-8902-980B1CD06BEC}" type="presOf" srcId="{2EE49D3A-7BF0-43BE-B8BF-13521F1A578F}" destId="{82C09FDE-AB40-4DA9-BDBD-55EA8786CEC6}" srcOrd="1" destOrd="0" presId="urn:microsoft.com/office/officeart/2005/8/layout/orgChart1"/>
    <dgm:cxn modelId="{8FCD92B5-E2C4-44ED-B33C-1B31CD7FA49D}" srcId="{2E34A767-E92F-406D-9540-62B18755E9B0}" destId="{EC2F39F4-1BFB-4BE3-B08C-6976D1845303}" srcOrd="0" destOrd="0" parTransId="{0E4F8D22-B1AD-4877-BDFE-1859828E7CCA}" sibTransId="{6773BA71-15F3-4482-9DE5-192F20DD0087}"/>
    <dgm:cxn modelId="{453B51B8-9CB0-4672-9F3A-59B02E65A9E3}" type="presOf" srcId="{61292915-4676-46E2-8215-DF8B60D51A1D}" destId="{8858C6A7-8135-4413-9C49-42EF81233541}" srcOrd="0" destOrd="0" presId="urn:microsoft.com/office/officeart/2005/8/layout/orgChart1"/>
    <dgm:cxn modelId="{9633A5BA-B58B-46ED-BEEC-C8ABBC9B5328}" srcId="{EC2F39F4-1BFB-4BE3-B08C-6976D1845303}" destId="{7E5D9D2F-86E4-497E-B098-681F1CAA18C5}" srcOrd="2" destOrd="0" parTransId="{29070179-AB80-4F86-80E6-9DF358EA0402}" sibTransId="{995B7AF3-C584-41C5-B61A-10E57404998C}"/>
    <dgm:cxn modelId="{E60149BE-C872-4B0E-866C-00C1FE433DB1}" type="presOf" srcId="{99CB8B39-2029-4B67-BDEA-D18CD4E73C91}" destId="{56C49DAC-DC5C-498E-8BD2-6E373A0C76AD}" srcOrd="0" destOrd="0" presId="urn:microsoft.com/office/officeart/2005/8/layout/orgChart1"/>
    <dgm:cxn modelId="{55D410BF-5FD0-4557-9496-18C389C524F1}" type="presOf" srcId="{99CB8B39-2029-4B67-BDEA-D18CD4E73C91}" destId="{03033B13-702D-4452-ADD4-CE8561CDFBA9}" srcOrd="1" destOrd="0" presId="urn:microsoft.com/office/officeart/2005/8/layout/orgChart1"/>
    <dgm:cxn modelId="{65F640C0-2223-4F93-84A0-666FFA63AB00}" type="presOf" srcId="{EC2F39F4-1BFB-4BE3-B08C-6976D1845303}" destId="{91471846-D859-4B72-8AFE-2ADB6141C0CB}" srcOrd="0" destOrd="0" presId="urn:microsoft.com/office/officeart/2005/8/layout/orgChart1"/>
    <dgm:cxn modelId="{9DBC6CC3-D65C-4307-A71D-3D2815CC5819}" type="presOf" srcId="{2E34A767-E92F-406D-9540-62B18755E9B0}" destId="{5EE47888-AF54-4A86-9413-2AE1C6CB8719}" srcOrd="1" destOrd="0" presId="urn:microsoft.com/office/officeart/2005/8/layout/orgChart1"/>
    <dgm:cxn modelId="{C55F97C5-C361-46E0-8953-707EF7571FB6}" type="presOf" srcId="{EF96A8A9-4B0F-4C3A-9BD9-55663909F083}" destId="{69D2EFBF-5E9B-491E-9992-66AFCED36624}" srcOrd="0" destOrd="0" presId="urn:microsoft.com/office/officeart/2005/8/layout/orgChart1"/>
    <dgm:cxn modelId="{53F997C7-59E6-4E16-8967-71AB4E10AE33}" srcId="{EC2F39F4-1BFB-4BE3-B08C-6976D1845303}" destId="{B25EAF1F-61E5-45E2-AC88-66ACEE24987B}" srcOrd="1" destOrd="0" parTransId="{86B28A80-A860-4DF3-9B7C-E7109FA4C87A}" sibTransId="{155AC81E-50D1-4B57-99CA-59D7A6C5DF67}"/>
    <dgm:cxn modelId="{B52A14D5-42A5-4B0A-A986-2A1137BF2D3B}" type="presOf" srcId="{EC2F39F4-1BFB-4BE3-B08C-6976D1845303}" destId="{21CEFF25-2EF6-46C1-A7A9-28EFF41631D2}" srcOrd="1" destOrd="0" presId="urn:microsoft.com/office/officeart/2005/8/layout/orgChart1"/>
    <dgm:cxn modelId="{309109DB-5E5D-4E70-AD36-B2580AA80072}" type="presOf" srcId="{2E34A767-E92F-406D-9540-62B18755E9B0}" destId="{9102940D-5AD1-47D3-95E2-BC4D740683CB}" srcOrd="0" destOrd="0" presId="urn:microsoft.com/office/officeart/2005/8/layout/orgChart1"/>
    <dgm:cxn modelId="{BB2574DD-2F70-4B64-BE1A-FC00221D09DB}" type="presOf" srcId="{06F14E4C-3015-4DCC-8900-2B62DB1FAF48}" destId="{48870132-D314-41F5-B28F-28BA35B498A0}" srcOrd="1" destOrd="0" presId="urn:microsoft.com/office/officeart/2005/8/layout/orgChart1"/>
    <dgm:cxn modelId="{3AE88CF8-4284-4978-B9F2-E2529D3241F3}" srcId="{EC2F39F4-1BFB-4BE3-B08C-6976D1845303}" destId="{2EE49D3A-7BF0-43BE-B8BF-13521F1A578F}" srcOrd="3" destOrd="0" parTransId="{0969364E-9736-407F-8F95-A09A2C4E3B53}" sibTransId="{B8018D67-1A5E-42CA-9EA3-B6F373320F23}"/>
    <dgm:cxn modelId="{E053BDF9-F945-47BE-8F48-D701FE1F9FF3}" type="presOf" srcId="{20E0BFFA-D873-4635-8FE4-DE5EE8E7CAAB}" destId="{67613EC6-A28D-4B08-A88F-A1F12677F61E}" srcOrd="0" destOrd="0" presId="urn:microsoft.com/office/officeart/2005/8/layout/orgChart1"/>
    <dgm:cxn modelId="{8F585835-42E7-48A6-9E2E-11072329F277}" type="presParOf" srcId="{20F4458A-C75C-4233-9C3D-B93A3D61941D}" destId="{3FC3DC92-FBD4-48E1-BA64-58A6744BC8F7}" srcOrd="0" destOrd="0" presId="urn:microsoft.com/office/officeart/2005/8/layout/orgChart1"/>
    <dgm:cxn modelId="{0A51028A-8D5B-44B6-8D2E-7163CDE265CB}" type="presParOf" srcId="{3FC3DC92-FBD4-48E1-BA64-58A6744BC8F7}" destId="{28B8D08D-95DC-4C79-A0F4-1A4F83596E89}" srcOrd="0" destOrd="0" presId="urn:microsoft.com/office/officeart/2005/8/layout/orgChart1"/>
    <dgm:cxn modelId="{47227C07-F8C1-4B93-99EE-C385908E8E25}" type="presParOf" srcId="{28B8D08D-95DC-4C79-A0F4-1A4F83596E89}" destId="{8858C6A7-8135-4413-9C49-42EF81233541}" srcOrd="0" destOrd="0" presId="urn:microsoft.com/office/officeart/2005/8/layout/orgChart1"/>
    <dgm:cxn modelId="{CB8D0386-E9C1-4878-A1DB-2C567161949A}" type="presParOf" srcId="{28B8D08D-95DC-4C79-A0F4-1A4F83596E89}" destId="{EB0AC61E-ADC0-446B-A4CB-E5A03284F124}" srcOrd="1" destOrd="0" presId="urn:microsoft.com/office/officeart/2005/8/layout/orgChart1"/>
    <dgm:cxn modelId="{8E9B52C1-29D9-4861-9A36-CFE7F1DC7569}" type="presParOf" srcId="{3FC3DC92-FBD4-48E1-BA64-58A6744BC8F7}" destId="{C9C39360-7C40-42B6-8AEF-AC8471537EF8}" srcOrd="1" destOrd="0" presId="urn:microsoft.com/office/officeart/2005/8/layout/orgChart1"/>
    <dgm:cxn modelId="{257564B5-7103-4737-8523-219932EC86A4}" type="presParOf" srcId="{C9C39360-7C40-42B6-8AEF-AC8471537EF8}" destId="{69D2EFBF-5E9B-491E-9992-66AFCED36624}" srcOrd="0" destOrd="0" presId="urn:microsoft.com/office/officeart/2005/8/layout/orgChart1"/>
    <dgm:cxn modelId="{5CA431CF-B7BD-4F7C-AF9E-27305C1C658F}" type="presParOf" srcId="{C9C39360-7C40-42B6-8AEF-AC8471537EF8}" destId="{6691DA2A-FF0B-440F-999B-0F4DB1E94BC4}" srcOrd="1" destOrd="0" presId="urn:microsoft.com/office/officeart/2005/8/layout/orgChart1"/>
    <dgm:cxn modelId="{D6520E20-578E-4D22-91CC-CB9D6C6EF64A}" type="presParOf" srcId="{6691DA2A-FF0B-440F-999B-0F4DB1E94BC4}" destId="{2C5E3A57-50F5-449D-91E6-735D412C1F19}" srcOrd="0" destOrd="0" presId="urn:microsoft.com/office/officeart/2005/8/layout/orgChart1"/>
    <dgm:cxn modelId="{69D4C1B8-DC73-4B12-8189-643934AFC393}" type="presParOf" srcId="{2C5E3A57-50F5-449D-91E6-735D412C1F19}" destId="{33760E4D-D774-444D-8AC0-E9866F248B6C}" srcOrd="0" destOrd="0" presId="urn:microsoft.com/office/officeart/2005/8/layout/orgChart1"/>
    <dgm:cxn modelId="{3D96ED36-DF9D-4620-A437-034EE59F7175}" type="presParOf" srcId="{2C5E3A57-50F5-449D-91E6-735D412C1F19}" destId="{B9F47719-1621-49BC-844F-4E8C10908B16}" srcOrd="1" destOrd="0" presId="urn:microsoft.com/office/officeart/2005/8/layout/orgChart1"/>
    <dgm:cxn modelId="{5374424C-4379-4FEE-8CCC-8262E9163394}" type="presParOf" srcId="{6691DA2A-FF0B-440F-999B-0F4DB1E94BC4}" destId="{83659120-5D4D-4366-9D64-894F7F256642}" srcOrd="1" destOrd="0" presId="urn:microsoft.com/office/officeart/2005/8/layout/orgChart1"/>
    <dgm:cxn modelId="{8714D1DA-5544-4CE8-89E7-540ED7DFF675}" type="presParOf" srcId="{83659120-5D4D-4366-9D64-894F7F256642}" destId="{390A1038-B1A9-4A75-8713-29D251A3E71A}" srcOrd="0" destOrd="0" presId="urn:microsoft.com/office/officeart/2005/8/layout/orgChart1"/>
    <dgm:cxn modelId="{1D4E2799-81BF-4938-BAA1-5119EA0769E1}" type="presParOf" srcId="{83659120-5D4D-4366-9D64-894F7F256642}" destId="{6E37D53F-BBB1-4CA1-818C-49F5CAE8C8B0}" srcOrd="1" destOrd="0" presId="urn:microsoft.com/office/officeart/2005/8/layout/orgChart1"/>
    <dgm:cxn modelId="{7820A709-300A-4F9C-B20D-FA554C7C56B7}" type="presParOf" srcId="{6E37D53F-BBB1-4CA1-818C-49F5CAE8C8B0}" destId="{36D12C5E-1AAF-4B0B-AE95-A0F13CCBB2E2}" srcOrd="0" destOrd="0" presId="urn:microsoft.com/office/officeart/2005/8/layout/orgChart1"/>
    <dgm:cxn modelId="{592C5C62-BFC7-4196-8F65-20E1641175B5}" type="presParOf" srcId="{36D12C5E-1AAF-4B0B-AE95-A0F13CCBB2E2}" destId="{9102940D-5AD1-47D3-95E2-BC4D740683CB}" srcOrd="0" destOrd="0" presId="urn:microsoft.com/office/officeart/2005/8/layout/orgChart1"/>
    <dgm:cxn modelId="{2E9A8868-7D3E-472B-8EC9-BB3C41757263}" type="presParOf" srcId="{36D12C5E-1AAF-4B0B-AE95-A0F13CCBB2E2}" destId="{5EE47888-AF54-4A86-9413-2AE1C6CB8719}" srcOrd="1" destOrd="0" presId="urn:microsoft.com/office/officeart/2005/8/layout/orgChart1"/>
    <dgm:cxn modelId="{EB444901-BB67-45D2-960D-BAF225053FF4}" type="presParOf" srcId="{6E37D53F-BBB1-4CA1-818C-49F5CAE8C8B0}" destId="{75C90881-AFA7-43C7-98C7-BEDE71140DED}" srcOrd="1" destOrd="0" presId="urn:microsoft.com/office/officeart/2005/8/layout/orgChart1"/>
    <dgm:cxn modelId="{8DC17D41-303C-4B7C-B652-318C7F76B3B5}" type="presParOf" srcId="{75C90881-AFA7-43C7-98C7-BEDE71140DED}" destId="{0CAE3158-7F7B-49A3-A3DE-884341DE8F8E}" srcOrd="0" destOrd="0" presId="urn:microsoft.com/office/officeart/2005/8/layout/orgChart1"/>
    <dgm:cxn modelId="{2172EC87-BB0B-4BB4-9721-0D2BAE0DF020}" type="presParOf" srcId="{75C90881-AFA7-43C7-98C7-BEDE71140DED}" destId="{E798B13A-25EF-4A0F-9E62-1D6C54AFF51A}" srcOrd="1" destOrd="0" presId="urn:microsoft.com/office/officeart/2005/8/layout/orgChart1"/>
    <dgm:cxn modelId="{8D956F24-9E75-4EF5-9159-B968EED4FBAD}" type="presParOf" srcId="{E798B13A-25EF-4A0F-9E62-1D6C54AFF51A}" destId="{6CC8F29C-7B4A-4671-97A9-57D36BE72629}" srcOrd="0" destOrd="0" presId="urn:microsoft.com/office/officeart/2005/8/layout/orgChart1"/>
    <dgm:cxn modelId="{B0867DCA-5E20-4202-8CDB-9945C55296E2}" type="presParOf" srcId="{6CC8F29C-7B4A-4671-97A9-57D36BE72629}" destId="{91471846-D859-4B72-8AFE-2ADB6141C0CB}" srcOrd="0" destOrd="0" presId="urn:microsoft.com/office/officeart/2005/8/layout/orgChart1"/>
    <dgm:cxn modelId="{D98E72CB-85F8-4C33-94D8-22FBCCE3DEF8}" type="presParOf" srcId="{6CC8F29C-7B4A-4671-97A9-57D36BE72629}" destId="{21CEFF25-2EF6-46C1-A7A9-28EFF41631D2}" srcOrd="1" destOrd="0" presId="urn:microsoft.com/office/officeart/2005/8/layout/orgChart1"/>
    <dgm:cxn modelId="{A1F506B3-8262-4879-981B-84B31E09991D}" type="presParOf" srcId="{E798B13A-25EF-4A0F-9E62-1D6C54AFF51A}" destId="{FF98D2F1-A08B-4A25-A940-2894A4F2FEF2}" srcOrd="1" destOrd="0" presId="urn:microsoft.com/office/officeart/2005/8/layout/orgChart1"/>
    <dgm:cxn modelId="{77DA5C5B-6677-4B3A-9174-0C1082754423}" type="presParOf" srcId="{FF98D2F1-A08B-4A25-A940-2894A4F2FEF2}" destId="{1BCAC765-13EA-4580-9100-CDCC3355902F}" srcOrd="0" destOrd="0" presId="urn:microsoft.com/office/officeart/2005/8/layout/orgChart1"/>
    <dgm:cxn modelId="{83805F1E-8EC1-4B37-9D72-ADBFFACFD93B}" type="presParOf" srcId="{FF98D2F1-A08B-4A25-A940-2894A4F2FEF2}" destId="{CA66B712-87AC-4E1B-9BFB-5E81F7A005D8}" srcOrd="1" destOrd="0" presId="urn:microsoft.com/office/officeart/2005/8/layout/orgChart1"/>
    <dgm:cxn modelId="{1A123A1B-AE6E-4362-BA47-1786C1E9A240}" type="presParOf" srcId="{CA66B712-87AC-4E1B-9BFB-5E81F7A005D8}" destId="{7A9513E9-9C7C-4159-A061-D284845B5DF5}" srcOrd="0" destOrd="0" presId="urn:microsoft.com/office/officeart/2005/8/layout/orgChart1"/>
    <dgm:cxn modelId="{E4E6DFFA-E2EA-4BFE-97B0-3C89E5F8C23F}" type="presParOf" srcId="{7A9513E9-9C7C-4159-A061-D284845B5DF5}" destId="{36064DB4-DFC7-4A99-AA25-8FB4D02940B7}" srcOrd="0" destOrd="0" presId="urn:microsoft.com/office/officeart/2005/8/layout/orgChart1"/>
    <dgm:cxn modelId="{FC4726D0-4110-4D81-9EA1-1ED1068EB093}" type="presParOf" srcId="{7A9513E9-9C7C-4159-A061-D284845B5DF5}" destId="{9B9914BF-5749-4C6F-A26A-DDB81C8B1F35}" srcOrd="1" destOrd="0" presId="urn:microsoft.com/office/officeart/2005/8/layout/orgChart1"/>
    <dgm:cxn modelId="{42360FCC-F0E9-4D55-8A9C-ED05229A24A2}" type="presParOf" srcId="{CA66B712-87AC-4E1B-9BFB-5E81F7A005D8}" destId="{AF55A6B9-8B0E-4281-9C27-E575BCA5EB99}" srcOrd="1" destOrd="0" presId="urn:microsoft.com/office/officeart/2005/8/layout/orgChart1"/>
    <dgm:cxn modelId="{0EDF442A-25D6-4865-83C1-0F2B0D2D8B31}" type="presParOf" srcId="{CA66B712-87AC-4E1B-9BFB-5E81F7A005D8}" destId="{858FA0F8-1B05-46EE-B54F-562C4E985A9A}" srcOrd="2" destOrd="0" presId="urn:microsoft.com/office/officeart/2005/8/layout/orgChart1"/>
    <dgm:cxn modelId="{D9FB1AD7-5784-426F-9986-75832356BC9E}" type="presParOf" srcId="{FF98D2F1-A08B-4A25-A940-2894A4F2FEF2}" destId="{9BFB8AB4-32A7-4364-8F80-93776C4AF918}" srcOrd="2" destOrd="0" presId="urn:microsoft.com/office/officeart/2005/8/layout/orgChart1"/>
    <dgm:cxn modelId="{49A9D19B-0A19-4F96-9571-F12CB1FE147E}" type="presParOf" srcId="{FF98D2F1-A08B-4A25-A940-2894A4F2FEF2}" destId="{18177919-F283-4AA1-8F10-2D7FAB162AA5}" srcOrd="3" destOrd="0" presId="urn:microsoft.com/office/officeart/2005/8/layout/orgChart1"/>
    <dgm:cxn modelId="{5311A958-1F42-42EA-824C-F4A3C11F9C0D}" type="presParOf" srcId="{18177919-F283-4AA1-8F10-2D7FAB162AA5}" destId="{F01462F9-7324-402B-98D6-EFA8970B54BD}" srcOrd="0" destOrd="0" presId="urn:microsoft.com/office/officeart/2005/8/layout/orgChart1"/>
    <dgm:cxn modelId="{73C0E7C4-7ECE-498D-9223-737AC0F2349B}" type="presParOf" srcId="{F01462F9-7324-402B-98D6-EFA8970B54BD}" destId="{9A84DB3F-344E-42D9-A2E8-37910BE402F9}" srcOrd="0" destOrd="0" presId="urn:microsoft.com/office/officeart/2005/8/layout/orgChart1"/>
    <dgm:cxn modelId="{9F97BF83-DCF1-4B38-8C1D-9EEB57D369A3}" type="presParOf" srcId="{F01462F9-7324-402B-98D6-EFA8970B54BD}" destId="{F972967C-E395-49C9-A3D2-A9F197623198}" srcOrd="1" destOrd="0" presId="urn:microsoft.com/office/officeart/2005/8/layout/orgChart1"/>
    <dgm:cxn modelId="{721CF2FF-81D3-4131-8675-06594E82DAFF}" type="presParOf" srcId="{18177919-F283-4AA1-8F10-2D7FAB162AA5}" destId="{F09E9D29-9FE3-4A72-B937-B30518B0C9B4}" srcOrd="1" destOrd="0" presId="urn:microsoft.com/office/officeart/2005/8/layout/orgChart1"/>
    <dgm:cxn modelId="{816FD041-C6DF-41A5-BCD9-074169843FBB}" type="presParOf" srcId="{18177919-F283-4AA1-8F10-2D7FAB162AA5}" destId="{DC4D0840-9CE8-41AF-9F0A-9203033E8A89}" srcOrd="2" destOrd="0" presId="urn:microsoft.com/office/officeart/2005/8/layout/orgChart1"/>
    <dgm:cxn modelId="{30391779-C1E5-4F6A-9585-B42FBF17EEA7}" type="presParOf" srcId="{FF98D2F1-A08B-4A25-A940-2894A4F2FEF2}" destId="{5FB705D2-758D-413E-AC07-06DBCCC2C0EE}" srcOrd="4" destOrd="0" presId="urn:microsoft.com/office/officeart/2005/8/layout/orgChart1"/>
    <dgm:cxn modelId="{480827DF-ADD7-4CEE-BF6C-8414F89A8368}" type="presParOf" srcId="{FF98D2F1-A08B-4A25-A940-2894A4F2FEF2}" destId="{A1DD62C9-905A-4023-B025-7F5FAB4C90B5}" srcOrd="5" destOrd="0" presId="urn:microsoft.com/office/officeart/2005/8/layout/orgChart1"/>
    <dgm:cxn modelId="{F84879FB-EAB2-4615-8D89-AAA1B8B49CB6}" type="presParOf" srcId="{A1DD62C9-905A-4023-B025-7F5FAB4C90B5}" destId="{A42132A6-8839-4984-AFD9-1E107B44E642}" srcOrd="0" destOrd="0" presId="urn:microsoft.com/office/officeart/2005/8/layout/orgChart1"/>
    <dgm:cxn modelId="{9DA4B295-4864-4586-9753-BFA7E56FA2F7}" type="presParOf" srcId="{A42132A6-8839-4984-AFD9-1E107B44E642}" destId="{F55D9034-FC80-4DCD-81A1-A126616AB8D5}" srcOrd="0" destOrd="0" presId="urn:microsoft.com/office/officeart/2005/8/layout/orgChart1"/>
    <dgm:cxn modelId="{9402EBDB-CB41-49FD-A08B-78E93381F79E}" type="presParOf" srcId="{A42132A6-8839-4984-AFD9-1E107B44E642}" destId="{CB895C73-DB10-4282-8A85-CD467D87A895}" srcOrd="1" destOrd="0" presId="urn:microsoft.com/office/officeart/2005/8/layout/orgChart1"/>
    <dgm:cxn modelId="{5688F422-2F46-41B1-B91C-5F3A8FE8F21A}" type="presParOf" srcId="{A1DD62C9-905A-4023-B025-7F5FAB4C90B5}" destId="{88D0E4A3-EB91-4751-B93D-19555DCC894F}" srcOrd="1" destOrd="0" presId="urn:microsoft.com/office/officeart/2005/8/layout/orgChart1"/>
    <dgm:cxn modelId="{B8E5FF02-4C92-48A0-ABFD-AFB5A782986D}" type="presParOf" srcId="{A1DD62C9-905A-4023-B025-7F5FAB4C90B5}" destId="{E4D613ED-DAB1-423C-9AC7-56730C8B4AB6}" srcOrd="2" destOrd="0" presId="urn:microsoft.com/office/officeart/2005/8/layout/orgChart1"/>
    <dgm:cxn modelId="{5AF7E77D-098C-4081-8CAA-84F8D6ECAFF8}" type="presParOf" srcId="{FF98D2F1-A08B-4A25-A940-2894A4F2FEF2}" destId="{5845C7E5-1D56-452D-8754-B566F00523D7}" srcOrd="6" destOrd="0" presId="urn:microsoft.com/office/officeart/2005/8/layout/orgChart1"/>
    <dgm:cxn modelId="{A35FF822-03DC-449F-AA95-B671AFA633E5}" type="presParOf" srcId="{FF98D2F1-A08B-4A25-A940-2894A4F2FEF2}" destId="{BFC9050D-9F43-4D08-B98F-49D5DA29B32B}" srcOrd="7" destOrd="0" presId="urn:microsoft.com/office/officeart/2005/8/layout/orgChart1"/>
    <dgm:cxn modelId="{38D7C214-F3EC-43A1-B8E9-B33F51E48821}" type="presParOf" srcId="{BFC9050D-9F43-4D08-B98F-49D5DA29B32B}" destId="{FBD7F0F8-1F20-4835-9058-C4E98C0B43CB}" srcOrd="0" destOrd="0" presId="urn:microsoft.com/office/officeart/2005/8/layout/orgChart1"/>
    <dgm:cxn modelId="{C2AB023E-8C30-4614-BD66-3EE9FE88DA2E}" type="presParOf" srcId="{FBD7F0F8-1F20-4835-9058-C4E98C0B43CB}" destId="{8952203E-7E29-4560-8A3E-056D6FFF930C}" srcOrd="0" destOrd="0" presId="urn:microsoft.com/office/officeart/2005/8/layout/orgChart1"/>
    <dgm:cxn modelId="{B6A38B29-6DE9-48D6-92D7-7E78BE69FE11}" type="presParOf" srcId="{FBD7F0F8-1F20-4835-9058-C4E98C0B43CB}" destId="{82C09FDE-AB40-4DA9-BDBD-55EA8786CEC6}" srcOrd="1" destOrd="0" presId="urn:microsoft.com/office/officeart/2005/8/layout/orgChart1"/>
    <dgm:cxn modelId="{13EC943F-A990-46EC-A9DC-B659E804399F}" type="presParOf" srcId="{BFC9050D-9F43-4D08-B98F-49D5DA29B32B}" destId="{3F23A6F1-208B-435B-9302-61190E8E9E16}" srcOrd="1" destOrd="0" presId="urn:microsoft.com/office/officeart/2005/8/layout/orgChart1"/>
    <dgm:cxn modelId="{ACFADFE2-23B1-4161-9D1D-9C60CAE1041E}" type="presParOf" srcId="{BFC9050D-9F43-4D08-B98F-49D5DA29B32B}" destId="{83A3BB1F-6476-4886-B5BA-36B23C36D206}" srcOrd="2" destOrd="0" presId="urn:microsoft.com/office/officeart/2005/8/layout/orgChart1"/>
    <dgm:cxn modelId="{B2418221-0A51-492D-98FE-C78BED108C2F}" type="presParOf" srcId="{FF98D2F1-A08B-4A25-A940-2894A4F2FEF2}" destId="{6CB10A2E-E25C-4F76-97D6-925EF7E1145B}" srcOrd="8" destOrd="0" presId="urn:microsoft.com/office/officeart/2005/8/layout/orgChart1"/>
    <dgm:cxn modelId="{AE5CBBE0-382A-4BE1-952E-DC127047BE14}" type="presParOf" srcId="{FF98D2F1-A08B-4A25-A940-2894A4F2FEF2}" destId="{7AB6235F-2D76-49E3-B06F-A66983A391BA}" srcOrd="9" destOrd="0" presId="urn:microsoft.com/office/officeart/2005/8/layout/orgChart1"/>
    <dgm:cxn modelId="{9A74BFB9-6A53-42BA-B4D7-4757A35FF3FB}" type="presParOf" srcId="{7AB6235F-2D76-49E3-B06F-A66983A391BA}" destId="{C6F43020-1B0D-4A41-8DE6-31AFF16394AB}" srcOrd="0" destOrd="0" presId="urn:microsoft.com/office/officeart/2005/8/layout/orgChart1"/>
    <dgm:cxn modelId="{FABFCA65-4384-4AB6-99BB-62AF94BF490F}" type="presParOf" srcId="{C6F43020-1B0D-4A41-8DE6-31AFF16394AB}" destId="{56C49DAC-DC5C-498E-8BD2-6E373A0C76AD}" srcOrd="0" destOrd="0" presId="urn:microsoft.com/office/officeart/2005/8/layout/orgChart1"/>
    <dgm:cxn modelId="{7154905F-8263-4265-AF73-723BC0352DF9}" type="presParOf" srcId="{C6F43020-1B0D-4A41-8DE6-31AFF16394AB}" destId="{03033B13-702D-4452-ADD4-CE8561CDFBA9}" srcOrd="1" destOrd="0" presId="urn:microsoft.com/office/officeart/2005/8/layout/orgChart1"/>
    <dgm:cxn modelId="{CBFE6C40-D917-4457-8F58-ADE845D79B02}" type="presParOf" srcId="{7AB6235F-2D76-49E3-B06F-A66983A391BA}" destId="{A8CDEF30-D1DA-4079-A8ED-750AB44DFBA9}" srcOrd="1" destOrd="0" presId="urn:microsoft.com/office/officeart/2005/8/layout/orgChart1"/>
    <dgm:cxn modelId="{A8500DFD-A30E-4C2C-A045-2095D896B912}" type="presParOf" srcId="{7AB6235F-2D76-49E3-B06F-A66983A391BA}" destId="{775C6BF4-7D88-483F-BA16-3FC43BC79580}" srcOrd="2" destOrd="0" presId="urn:microsoft.com/office/officeart/2005/8/layout/orgChart1"/>
    <dgm:cxn modelId="{BD49A72E-BF7C-4BBD-8028-14712120C880}" type="presParOf" srcId="{FF98D2F1-A08B-4A25-A940-2894A4F2FEF2}" destId="{67613EC6-A28D-4B08-A88F-A1F12677F61E}" srcOrd="10" destOrd="0" presId="urn:microsoft.com/office/officeart/2005/8/layout/orgChart1"/>
    <dgm:cxn modelId="{B18E94DD-E451-45AF-9EBB-73FA8700F6BC}" type="presParOf" srcId="{FF98D2F1-A08B-4A25-A940-2894A4F2FEF2}" destId="{E4114693-C107-4CA9-BDFD-4E2D3DFB4D01}" srcOrd="11" destOrd="0" presId="urn:microsoft.com/office/officeart/2005/8/layout/orgChart1"/>
    <dgm:cxn modelId="{1BD56692-6270-4191-8E9B-382A5EFAD315}" type="presParOf" srcId="{E4114693-C107-4CA9-BDFD-4E2D3DFB4D01}" destId="{A789E73E-1B1E-48F3-B1E1-68600696E6B1}" srcOrd="0" destOrd="0" presId="urn:microsoft.com/office/officeart/2005/8/layout/orgChart1"/>
    <dgm:cxn modelId="{572E410F-A103-40AA-ABAA-7371CA8ABD91}" type="presParOf" srcId="{A789E73E-1B1E-48F3-B1E1-68600696E6B1}" destId="{4D60988F-644D-4A1C-A9BC-BF8D2CC1F619}" srcOrd="0" destOrd="0" presId="urn:microsoft.com/office/officeart/2005/8/layout/orgChart1"/>
    <dgm:cxn modelId="{2F5FDF6F-C891-45EA-9342-2C7EDFAA65C4}" type="presParOf" srcId="{A789E73E-1B1E-48F3-B1E1-68600696E6B1}" destId="{48870132-D314-41F5-B28F-28BA35B498A0}" srcOrd="1" destOrd="0" presId="urn:microsoft.com/office/officeart/2005/8/layout/orgChart1"/>
    <dgm:cxn modelId="{C3B56F5A-2EAC-46EF-AA60-5AC9E1E01B55}" type="presParOf" srcId="{E4114693-C107-4CA9-BDFD-4E2D3DFB4D01}" destId="{505C5655-663D-4430-ACED-E08381089908}" srcOrd="1" destOrd="0" presId="urn:microsoft.com/office/officeart/2005/8/layout/orgChart1"/>
    <dgm:cxn modelId="{C9679B9F-DDF6-4724-B188-3F7375C311DE}" type="presParOf" srcId="{E4114693-C107-4CA9-BDFD-4E2D3DFB4D01}" destId="{DB0E932D-C1C5-43BA-AED8-B1DC0C06DF95}" srcOrd="2" destOrd="0" presId="urn:microsoft.com/office/officeart/2005/8/layout/orgChart1"/>
    <dgm:cxn modelId="{5E2B7BA8-AC53-4A08-8A0B-EC9963014552}" type="presParOf" srcId="{E798B13A-25EF-4A0F-9E62-1D6C54AFF51A}" destId="{5105B0BD-A164-47D7-B6D8-AD14382F624C}" srcOrd="2" destOrd="0" presId="urn:microsoft.com/office/officeart/2005/8/layout/orgChart1"/>
    <dgm:cxn modelId="{8AB52304-8C5F-4898-AFDB-CE2886B5E22B}" type="presParOf" srcId="{6E37D53F-BBB1-4CA1-818C-49F5CAE8C8B0}" destId="{C39B126E-CAFB-4748-A644-433154084475}" srcOrd="2" destOrd="0" presId="urn:microsoft.com/office/officeart/2005/8/layout/orgChart1"/>
    <dgm:cxn modelId="{ECEECC2E-C7AA-4173-B98C-C673CF15FA5E}" type="presParOf" srcId="{6691DA2A-FF0B-440F-999B-0F4DB1E94BC4}" destId="{196F6278-788B-42BD-A06E-8302F496DEE8}" srcOrd="2" destOrd="0" presId="urn:microsoft.com/office/officeart/2005/8/layout/orgChart1"/>
    <dgm:cxn modelId="{208162A4-2D58-47B6-95F6-1E7391B17F45}" type="presParOf" srcId="{3FC3DC92-FBD4-48E1-BA64-58A6744BC8F7}" destId="{B17891B9-F6F9-450D-B6DA-E1EDC4B4926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0D34C5-9DE7-4114-BCE7-AE2C7C8B5A4B}" type="doc">
      <dgm:prSet loTypeId="urn:microsoft.com/office/officeart/2005/8/layout/chevron1" loCatId="process" qsTypeId="urn:microsoft.com/office/officeart/2005/8/quickstyle/simple1" qsCatId="simple" csTypeId="urn:microsoft.com/office/officeart/2005/8/colors/accent1_2" csCatId="accent1" phldr="1"/>
      <dgm:spPr/>
    </dgm:pt>
    <dgm:pt modelId="{46E3C11A-D686-476E-8353-C04DEEBC453A}">
      <dgm:prSet phldrT="[Text]" custT="1"/>
      <dgm:spPr>
        <a:solidFill>
          <a:srgbClr val="002060"/>
        </a:solidFill>
      </dgm:spPr>
      <dgm:t>
        <a:bodyPr/>
        <a:lstStyle/>
        <a:p>
          <a:r>
            <a:rPr lang="en-US" sz="2000" b="1" dirty="0"/>
            <a:t>Build</a:t>
          </a:r>
        </a:p>
      </dgm:t>
    </dgm:pt>
    <dgm:pt modelId="{D0EC9F1E-DA79-4419-9F40-1B988FEA0616}" type="parTrans" cxnId="{01EBA9FD-7832-4D1F-A4D3-4343FD3DCA25}">
      <dgm:prSet/>
      <dgm:spPr/>
      <dgm:t>
        <a:bodyPr/>
        <a:lstStyle/>
        <a:p>
          <a:endParaRPr lang="en-US"/>
        </a:p>
      </dgm:t>
    </dgm:pt>
    <dgm:pt modelId="{3859F5CC-2E57-486B-9B2D-2CCDBECDB1E7}" type="sibTrans" cxnId="{01EBA9FD-7832-4D1F-A4D3-4343FD3DCA25}">
      <dgm:prSet/>
      <dgm:spPr/>
      <dgm:t>
        <a:bodyPr/>
        <a:lstStyle/>
        <a:p>
          <a:endParaRPr lang="en-US"/>
        </a:p>
      </dgm:t>
    </dgm:pt>
    <dgm:pt modelId="{4A81DCB4-1AA3-437B-8F2E-37BBFD35FA07}">
      <dgm:prSet phldrT="[Text]" custT="1"/>
      <dgm:spPr>
        <a:solidFill>
          <a:srgbClr val="002060"/>
        </a:solidFill>
      </dgm:spPr>
      <dgm:t>
        <a:bodyPr/>
        <a:lstStyle/>
        <a:p>
          <a:r>
            <a:rPr lang="en-US" sz="2000" b="1" dirty="0"/>
            <a:t>Transform</a:t>
          </a:r>
        </a:p>
      </dgm:t>
    </dgm:pt>
    <dgm:pt modelId="{B4F23C29-72EC-4455-B93B-33B1F6164DCF}" type="parTrans" cxnId="{330164DA-61DF-42D9-B806-8857BFC4E91B}">
      <dgm:prSet/>
      <dgm:spPr/>
      <dgm:t>
        <a:bodyPr/>
        <a:lstStyle/>
        <a:p>
          <a:endParaRPr lang="en-US"/>
        </a:p>
      </dgm:t>
    </dgm:pt>
    <dgm:pt modelId="{14259A49-A503-4D7A-BCC6-77E4748CD3ED}" type="sibTrans" cxnId="{330164DA-61DF-42D9-B806-8857BFC4E91B}">
      <dgm:prSet/>
      <dgm:spPr/>
      <dgm:t>
        <a:bodyPr/>
        <a:lstStyle/>
        <a:p>
          <a:endParaRPr lang="en-US"/>
        </a:p>
      </dgm:t>
    </dgm:pt>
    <dgm:pt modelId="{08269FCE-F7B5-4977-A1BF-3FD4762D8B8F}">
      <dgm:prSet phldrT="[Text]" custT="1"/>
      <dgm:spPr>
        <a:solidFill>
          <a:srgbClr val="002060"/>
        </a:solidFill>
      </dgm:spPr>
      <dgm:t>
        <a:bodyPr/>
        <a:lstStyle/>
        <a:p>
          <a:r>
            <a:rPr lang="en-US" sz="2000" b="1" dirty="0"/>
            <a:t>Run</a:t>
          </a:r>
        </a:p>
      </dgm:t>
    </dgm:pt>
    <dgm:pt modelId="{6E6C9A9D-5899-4943-BC9E-110A2A68887B}" type="parTrans" cxnId="{39B64A30-FE77-4A9B-9C41-4863957B9D2B}">
      <dgm:prSet/>
      <dgm:spPr/>
      <dgm:t>
        <a:bodyPr/>
        <a:lstStyle/>
        <a:p>
          <a:endParaRPr lang="en-US"/>
        </a:p>
      </dgm:t>
    </dgm:pt>
    <dgm:pt modelId="{8E67147B-FC1D-460F-89DD-C17E63ACB326}" type="sibTrans" cxnId="{39B64A30-FE77-4A9B-9C41-4863957B9D2B}">
      <dgm:prSet/>
      <dgm:spPr/>
      <dgm:t>
        <a:bodyPr/>
        <a:lstStyle/>
        <a:p>
          <a:endParaRPr lang="en-US"/>
        </a:p>
      </dgm:t>
    </dgm:pt>
    <dgm:pt modelId="{8563CC03-985A-4148-934C-3608EDCADA99}" type="pres">
      <dgm:prSet presAssocID="{920D34C5-9DE7-4114-BCE7-AE2C7C8B5A4B}" presName="Name0" presStyleCnt="0">
        <dgm:presLayoutVars>
          <dgm:dir/>
          <dgm:animLvl val="lvl"/>
          <dgm:resizeHandles val="exact"/>
        </dgm:presLayoutVars>
      </dgm:prSet>
      <dgm:spPr/>
    </dgm:pt>
    <dgm:pt modelId="{B6B46C7D-EB9C-4C09-851D-E3B9DABEB853}" type="pres">
      <dgm:prSet presAssocID="{46E3C11A-D686-476E-8353-C04DEEBC453A}" presName="parTxOnly" presStyleLbl="node1" presStyleIdx="0" presStyleCnt="3">
        <dgm:presLayoutVars>
          <dgm:chMax val="0"/>
          <dgm:chPref val="0"/>
          <dgm:bulletEnabled val="1"/>
        </dgm:presLayoutVars>
      </dgm:prSet>
      <dgm:spPr/>
    </dgm:pt>
    <dgm:pt modelId="{3C758A80-656E-43E6-9B83-C680F2194DB9}" type="pres">
      <dgm:prSet presAssocID="{3859F5CC-2E57-486B-9B2D-2CCDBECDB1E7}" presName="parTxOnlySpace" presStyleCnt="0"/>
      <dgm:spPr/>
    </dgm:pt>
    <dgm:pt modelId="{B4460B79-91FF-4D43-AF10-383AFAEC5670}" type="pres">
      <dgm:prSet presAssocID="{4A81DCB4-1AA3-437B-8F2E-37BBFD35FA07}" presName="parTxOnly" presStyleLbl="node1" presStyleIdx="1" presStyleCnt="3">
        <dgm:presLayoutVars>
          <dgm:chMax val="0"/>
          <dgm:chPref val="0"/>
          <dgm:bulletEnabled val="1"/>
        </dgm:presLayoutVars>
      </dgm:prSet>
      <dgm:spPr/>
    </dgm:pt>
    <dgm:pt modelId="{143D4012-C756-45A8-8397-253022E5EB60}" type="pres">
      <dgm:prSet presAssocID="{14259A49-A503-4D7A-BCC6-77E4748CD3ED}" presName="parTxOnlySpace" presStyleCnt="0"/>
      <dgm:spPr/>
    </dgm:pt>
    <dgm:pt modelId="{BC184849-2632-4BF8-A21F-4BE4D53C680F}" type="pres">
      <dgm:prSet presAssocID="{08269FCE-F7B5-4977-A1BF-3FD4762D8B8F}" presName="parTxOnly" presStyleLbl="node1" presStyleIdx="2" presStyleCnt="3" custLinFactNeighborY="365">
        <dgm:presLayoutVars>
          <dgm:chMax val="0"/>
          <dgm:chPref val="0"/>
          <dgm:bulletEnabled val="1"/>
        </dgm:presLayoutVars>
      </dgm:prSet>
      <dgm:spPr/>
    </dgm:pt>
  </dgm:ptLst>
  <dgm:cxnLst>
    <dgm:cxn modelId="{39B64A30-FE77-4A9B-9C41-4863957B9D2B}" srcId="{920D34C5-9DE7-4114-BCE7-AE2C7C8B5A4B}" destId="{08269FCE-F7B5-4977-A1BF-3FD4762D8B8F}" srcOrd="2" destOrd="0" parTransId="{6E6C9A9D-5899-4943-BC9E-110A2A68887B}" sibTransId="{8E67147B-FC1D-460F-89DD-C17E63ACB326}"/>
    <dgm:cxn modelId="{ECF0E35D-58C5-475F-A8F4-38502E494835}" type="presOf" srcId="{4A81DCB4-1AA3-437B-8F2E-37BBFD35FA07}" destId="{B4460B79-91FF-4D43-AF10-383AFAEC5670}" srcOrd="0" destOrd="0" presId="urn:microsoft.com/office/officeart/2005/8/layout/chevron1"/>
    <dgm:cxn modelId="{C3712B77-E41A-43C6-97D3-384C8579CD64}" type="presOf" srcId="{08269FCE-F7B5-4977-A1BF-3FD4762D8B8F}" destId="{BC184849-2632-4BF8-A21F-4BE4D53C680F}" srcOrd="0" destOrd="0" presId="urn:microsoft.com/office/officeart/2005/8/layout/chevron1"/>
    <dgm:cxn modelId="{330164DA-61DF-42D9-B806-8857BFC4E91B}" srcId="{920D34C5-9DE7-4114-BCE7-AE2C7C8B5A4B}" destId="{4A81DCB4-1AA3-437B-8F2E-37BBFD35FA07}" srcOrd="1" destOrd="0" parTransId="{B4F23C29-72EC-4455-B93B-33B1F6164DCF}" sibTransId="{14259A49-A503-4D7A-BCC6-77E4748CD3ED}"/>
    <dgm:cxn modelId="{B9248CE2-301E-4776-8EE8-45231488C59F}" type="presOf" srcId="{920D34C5-9DE7-4114-BCE7-AE2C7C8B5A4B}" destId="{8563CC03-985A-4148-934C-3608EDCADA99}" srcOrd="0" destOrd="0" presId="urn:microsoft.com/office/officeart/2005/8/layout/chevron1"/>
    <dgm:cxn modelId="{2D2CA0E7-C9AC-4C2B-A44C-5293ACB56901}" type="presOf" srcId="{46E3C11A-D686-476E-8353-C04DEEBC453A}" destId="{B6B46C7D-EB9C-4C09-851D-E3B9DABEB853}" srcOrd="0" destOrd="0" presId="urn:microsoft.com/office/officeart/2005/8/layout/chevron1"/>
    <dgm:cxn modelId="{01EBA9FD-7832-4D1F-A4D3-4343FD3DCA25}" srcId="{920D34C5-9DE7-4114-BCE7-AE2C7C8B5A4B}" destId="{46E3C11A-D686-476E-8353-C04DEEBC453A}" srcOrd="0" destOrd="0" parTransId="{D0EC9F1E-DA79-4419-9F40-1B988FEA0616}" sibTransId="{3859F5CC-2E57-486B-9B2D-2CCDBECDB1E7}"/>
    <dgm:cxn modelId="{D3B4AEBC-024A-42DA-AC55-7B047A1CCA56}" type="presParOf" srcId="{8563CC03-985A-4148-934C-3608EDCADA99}" destId="{B6B46C7D-EB9C-4C09-851D-E3B9DABEB853}" srcOrd="0" destOrd="0" presId="urn:microsoft.com/office/officeart/2005/8/layout/chevron1"/>
    <dgm:cxn modelId="{39A748F4-C88B-4884-AB4B-4BAA6ABCF22F}" type="presParOf" srcId="{8563CC03-985A-4148-934C-3608EDCADA99}" destId="{3C758A80-656E-43E6-9B83-C680F2194DB9}" srcOrd="1" destOrd="0" presId="urn:microsoft.com/office/officeart/2005/8/layout/chevron1"/>
    <dgm:cxn modelId="{846F8A8F-8A4F-4F23-ADD9-A24DC8039E18}" type="presParOf" srcId="{8563CC03-985A-4148-934C-3608EDCADA99}" destId="{B4460B79-91FF-4D43-AF10-383AFAEC5670}" srcOrd="2" destOrd="0" presId="urn:microsoft.com/office/officeart/2005/8/layout/chevron1"/>
    <dgm:cxn modelId="{C0B76A36-6B36-45C1-90D2-8FD664E4AED7}" type="presParOf" srcId="{8563CC03-985A-4148-934C-3608EDCADA99}" destId="{143D4012-C756-45A8-8397-253022E5EB60}" srcOrd="3" destOrd="0" presId="urn:microsoft.com/office/officeart/2005/8/layout/chevron1"/>
    <dgm:cxn modelId="{37E84BD7-6C70-4486-A3B9-C239EFFB0351}" type="presParOf" srcId="{8563CC03-985A-4148-934C-3608EDCADA99}" destId="{BC184849-2632-4BF8-A21F-4BE4D53C680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A42BE-5D6A-45F6-AFC6-0DBBF7BFAE73}">
      <dsp:nvSpPr>
        <dsp:cNvPr id="0" name=""/>
        <dsp:cNvSpPr/>
      </dsp:nvSpPr>
      <dsp:spPr>
        <a:xfrm>
          <a:off x="3949200" y="1424906"/>
          <a:ext cx="99625" cy="436453"/>
        </a:xfrm>
        <a:custGeom>
          <a:avLst/>
          <a:gdLst/>
          <a:ahLst/>
          <a:cxnLst/>
          <a:rect l="0" t="0" r="0" b="0"/>
          <a:pathLst>
            <a:path>
              <a:moveTo>
                <a:pt x="99625" y="0"/>
              </a:moveTo>
              <a:lnTo>
                <a:pt x="99625" y="436453"/>
              </a:lnTo>
              <a:lnTo>
                <a:pt x="0" y="43645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BF6D74-49FF-4D8C-BE81-ED306A0EF560}">
      <dsp:nvSpPr>
        <dsp:cNvPr id="0" name=""/>
        <dsp:cNvSpPr/>
      </dsp:nvSpPr>
      <dsp:spPr>
        <a:xfrm>
          <a:off x="7678268" y="3826302"/>
          <a:ext cx="142321" cy="1110110"/>
        </a:xfrm>
        <a:custGeom>
          <a:avLst/>
          <a:gdLst/>
          <a:ahLst/>
          <a:cxnLst/>
          <a:rect l="0" t="0" r="0" b="0"/>
          <a:pathLst>
            <a:path>
              <a:moveTo>
                <a:pt x="0" y="0"/>
              </a:moveTo>
              <a:lnTo>
                <a:pt x="0" y="1110110"/>
              </a:lnTo>
              <a:lnTo>
                <a:pt x="142321" y="1110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14C12B-86C0-442B-A241-4A3FCBEFDF78}">
      <dsp:nvSpPr>
        <dsp:cNvPr id="0" name=""/>
        <dsp:cNvSpPr/>
      </dsp:nvSpPr>
      <dsp:spPr>
        <a:xfrm>
          <a:off x="7678268" y="3826302"/>
          <a:ext cx="142321" cy="436453"/>
        </a:xfrm>
        <a:custGeom>
          <a:avLst/>
          <a:gdLst/>
          <a:ahLst/>
          <a:cxnLst/>
          <a:rect l="0" t="0" r="0" b="0"/>
          <a:pathLst>
            <a:path>
              <a:moveTo>
                <a:pt x="0" y="0"/>
              </a:moveTo>
              <a:lnTo>
                <a:pt x="0" y="436453"/>
              </a:lnTo>
              <a:lnTo>
                <a:pt x="142321" y="43645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7C2207-2F41-44A1-8B76-E9E6AB025299}">
      <dsp:nvSpPr>
        <dsp:cNvPr id="0" name=""/>
        <dsp:cNvSpPr/>
      </dsp:nvSpPr>
      <dsp:spPr>
        <a:xfrm>
          <a:off x="7461223" y="3152645"/>
          <a:ext cx="596570" cy="199250"/>
        </a:xfrm>
        <a:custGeom>
          <a:avLst/>
          <a:gdLst/>
          <a:ahLst/>
          <a:cxnLst/>
          <a:rect l="0" t="0" r="0" b="0"/>
          <a:pathLst>
            <a:path>
              <a:moveTo>
                <a:pt x="0" y="0"/>
              </a:moveTo>
              <a:lnTo>
                <a:pt x="0" y="99625"/>
              </a:lnTo>
              <a:lnTo>
                <a:pt x="596570" y="99625"/>
              </a:lnTo>
              <a:lnTo>
                <a:pt x="596570" y="19925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0EC3DB-CF9B-40EF-9A7D-B43D8211875A}">
      <dsp:nvSpPr>
        <dsp:cNvPr id="0" name=""/>
        <dsp:cNvSpPr/>
      </dsp:nvSpPr>
      <dsp:spPr>
        <a:xfrm>
          <a:off x="6887192" y="3152645"/>
          <a:ext cx="574031" cy="199250"/>
        </a:xfrm>
        <a:custGeom>
          <a:avLst/>
          <a:gdLst/>
          <a:ahLst/>
          <a:cxnLst/>
          <a:rect l="0" t="0" r="0" b="0"/>
          <a:pathLst>
            <a:path>
              <a:moveTo>
                <a:pt x="574031" y="0"/>
              </a:moveTo>
              <a:lnTo>
                <a:pt x="574031" y="99625"/>
              </a:lnTo>
              <a:lnTo>
                <a:pt x="0" y="99625"/>
              </a:lnTo>
              <a:lnTo>
                <a:pt x="0" y="19925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5210DD-6A8D-4C1F-9FD9-CDDD4771A528}">
      <dsp:nvSpPr>
        <dsp:cNvPr id="0" name=""/>
        <dsp:cNvSpPr/>
      </dsp:nvSpPr>
      <dsp:spPr>
        <a:xfrm>
          <a:off x="4048825" y="1424906"/>
          <a:ext cx="3412397" cy="872907"/>
        </a:xfrm>
        <a:custGeom>
          <a:avLst/>
          <a:gdLst/>
          <a:ahLst/>
          <a:cxnLst/>
          <a:rect l="0" t="0" r="0" b="0"/>
          <a:pathLst>
            <a:path>
              <a:moveTo>
                <a:pt x="0" y="0"/>
              </a:moveTo>
              <a:lnTo>
                <a:pt x="0" y="773281"/>
              </a:lnTo>
              <a:lnTo>
                <a:pt x="3412397" y="773281"/>
              </a:lnTo>
              <a:lnTo>
                <a:pt x="3412397" y="872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13EC6-A28D-4B08-A88F-A1F12677F61E}">
      <dsp:nvSpPr>
        <dsp:cNvPr id="0" name=""/>
        <dsp:cNvSpPr/>
      </dsp:nvSpPr>
      <dsp:spPr>
        <a:xfrm>
          <a:off x="5142559" y="3152645"/>
          <a:ext cx="99625" cy="1783766"/>
        </a:xfrm>
        <a:custGeom>
          <a:avLst/>
          <a:gdLst/>
          <a:ahLst/>
          <a:cxnLst/>
          <a:rect l="0" t="0" r="0" b="0"/>
          <a:pathLst>
            <a:path>
              <a:moveTo>
                <a:pt x="0" y="0"/>
              </a:moveTo>
              <a:lnTo>
                <a:pt x="0" y="1783766"/>
              </a:lnTo>
              <a:lnTo>
                <a:pt x="99625" y="178376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10A2E-E25C-4F76-97D6-925EF7E1145B}">
      <dsp:nvSpPr>
        <dsp:cNvPr id="0" name=""/>
        <dsp:cNvSpPr/>
      </dsp:nvSpPr>
      <dsp:spPr>
        <a:xfrm>
          <a:off x="5042933" y="3152645"/>
          <a:ext cx="99625" cy="1783766"/>
        </a:xfrm>
        <a:custGeom>
          <a:avLst/>
          <a:gdLst/>
          <a:ahLst/>
          <a:cxnLst/>
          <a:rect l="0" t="0" r="0" b="0"/>
          <a:pathLst>
            <a:path>
              <a:moveTo>
                <a:pt x="99625" y="0"/>
              </a:moveTo>
              <a:lnTo>
                <a:pt x="99625" y="1783766"/>
              </a:lnTo>
              <a:lnTo>
                <a:pt x="0" y="178376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45C7E5-1D56-452D-8754-B566F00523D7}">
      <dsp:nvSpPr>
        <dsp:cNvPr id="0" name=""/>
        <dsp:cNvSpPr/>
      </dsp:nvSpPr>
      <dsp:spPr>
        <a:xfrm>
          <a:off x="5142559" y="3152645"/>
          <a:ext cx="99625" cy="1110110"/>
        </a:xfrm>
        <a:custGeom>
          <a:avLst/>
          <a:gdLst/>
          <a:ahLst/>
          <a:cxnLst/>
          <a:rect l="0" t="0" r="0" b="0"/>
          <a:pathLst>
            <a:path>
              <a:moveTo>
                <a:pt x="0" y="0"/>
              </a:moveTo>
              <a:lnTo>
                <a:pt x="0" y="1110110"/>
              </a:lnTo>
              <a:lnTo>
                <a:pt x="99625" y="1110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705D2-758D-413E-AC07-06DBCCC2C0EE}">
      <dsp:nvSpPr>
        <dsp:cNvPr id="0" name=""/>
        <dsp:cNvSpPr/>
      </dsp:nvSpPr>
      <dsp:spPr>
        <a:xfrm>
          <a:off x="5042933" y="3152645"/>
          <a:ext cx="99625" cy="1110110"/>
        </a:xfrm>
        <a:custGeom>
          <a:avLst/>
          <a:gdLst/>
          <a:ahLst/>
          <a:cxnLst/>
          <a:rect l="0" t="0" r="0" b="0"/>
          <a:pathLst>
            <a:path>
              <a:moveTo>
                <a:pt x="99625" y="0"/>
              </a:moveTo>
              <a:lnTo>
                <a:pt x="99625" y="1110110"/>
              </a:lnTo>
              <a:lnTo>
                <a:pt x="0" y="1110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B8AB4-32A7-4364-8F80-93776C4AF918}">
      <dsp:nvSpPr>
        <dsp:cNvPr id="0" name=""/>
        <dsp:cNvSpPr/>
      </dsp:nvSpPr>
      <dsp:spPr>
        <a:xfrm>
          <a:off x="5142559" y="3152645"/>
          <a:ext cx="99625" cy="436453"/>
        </a:xfrm>
        <a:custGeom>
          <a:avLst/>
          <a:gdLst/>
          <a:ahLst/>
          <a:cxnLst/>
          <a:rect l="0" t="0" r="0" b="0"/>
          <a:pathLst>
            <a:path>
              <a:moveTo>
                <a:pt x="0" y="0"/>
              </a:moveTo>
              <a:lnTo>
                <a:pt x="0" y="436453"/>
              </a:lnTo>
              <a:lnTo>
                <a:pt x="99625" y="43645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CAC765-13EA-4580-9100-CDCC3355902F}">
      <dsp:nvSpPr>
        <dsp:cNvPr id="0" name=""/>
        <dsp:cNvSpPr/>
      </dsp:nvSpPr>
      <dsp:spPr>
        <a:xfrm>
          <a:off x="5042933" y="3152645"/>
          <a:ext cx="99625" cy="436453"/>
        </a:xfrm>
        <a:custGeom>
          <a:avLst/>
          <a:gdLst/>
          <a:ahLst/>
          <a:cxnLst/>
          <a:rect l="0" t="0" r="0" b="0"/>
          <a:pathLst>
            <a:path>
              <a:moveTo>
                <a:pt x="99625" y="0"/>
              </a:moveTo>
              <a:lnTo>
                <a:pt x="99625" y="436453"/>
              </a:lnTo>
              <a:lnTo>
                <a:pt x="0" y="43645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2A0A8D-860B-48E1-A7F1-A7E75658F64A}">
      <dsp:nvSpPr>
        <dsp:cNvPr id="0" name=""/>
        <dsp:cNvSpPr/>
      </dsp:nvSpPr>
      <dsp:spPr>
        <a:xfrm>
          <a:off x="4048825" y="1424906"/>
          <a:ext cx="1093733" cy="872907"/>
        </a:xfrm>
        <a:custGeom>
          <a:avLst/>
          <a:gdLst/>
          <a:ahLst/>
          <a:cxnLst/>
          <a:rect l="0" t="0" r="0" b="0"/>
          <a:pathLst>
            <a:path>
              <a:moveTo>
                <a:pt x="0" y="0"/>
              </a:moveTo>
              <a:lnTo>
                <a:pt x="0" y="773281"/>
              </a:lnTo>
              <a:lnTo>
                <a:pt x="1093733" y="773281"/>
              </a:lnTo>
              <a:lnTo>
                <a:pt x="1093733" y="872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AE53D3-79F6-474C-98ED-550757FDD951}">
      <dsp:nvSpPr>
        <dsp:cNvPr id="0" name=""/>
        <dsp:cNvSpPr/>
      </dsp:nvSpPr>
      <dsp:spPr>
        <a:xfrm>
          <a:off x="3894871" y="3152645"/>
          <a:ext cx="190662" cy="1783766"/>
        </a:xfrm>
        <a:custGeom>
          <a:avLst/>
          <a:gdLst/>
          <a:ahLst/>
          <a:cxnLst/>
          <a:rect l="0" t="0" r="0" b="0"/>
          <a:pathLst>
            <a:path>
              <a:moveTo>
                <a:pt x="190662" y="0"/>
              </a:moveTo>
              <a:lnTo>
                <a:pt x="190662" y="1783766"/>
              </a:lnTo>
              <a:lnTo>
                <a:pt x="0" y="178376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0AEE5B-00FE-4334-A633-D386EBC868E0}">
      <dsp:nvSpPr>
        <dsp:cNvPr id="0" name=""/>
        <dsp:cNvSpPr/>
      </dsp:nvSpPr>
      <dsp:spPr>
        <a:xfrm>
          <a:off x="3894871" y="3152645"/>
          <a:ext cx="190662" cy="1110110"/>
        </a:xfrm>
        <a:custGeom>
          <a:avLst/>
          <a:gdLst/>
          <a:ahLst/>
          <a:cxnLst/>
          <a:rect l="0" t="0" r="0" b="0"/>
          <a:pathLst>
            <a:path>
              <a:moveTo>
                <a:pt x="190662" y="0"/>
              </a:moveTo>
              <a:lnTo>
                <a:pt x="190662" y="1110110"/>
              </a:lnTo>
              <a:lnTo>
                <a:pt x="0" y="1110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0C19ED-0DF1-4633-B5AB-9A79097A621C}">
      <dsp:nvSpPr>
        <dsp:cNvPr id="0" name=""/>
        <dsp:cNvSpPr/>
      </dsp:nvSpPr>
      <dsp:spPr>
        <a:xfrm>
          <a:off x="3894871" y="3152645"/>
          <a:ext cx="190662" cy="436453"/>
        </a:xfrm>
        <a:custGeom>
          <a:avLst/>
          <a:gdLst/>
          <a:ahLst/>
          <a:cxnLst/>
          <a:rect l="0" t="0" r="0" b="0"/>
          <a:pathLst>
            <a:path>
              <a:moveTo>
                <a:pt x="190662" y="0"/>
              </a:moveTo>
              <a:lnTo>
                <a:pt x="190662" y="436453"/>
              </a:lnTo>
              <a:lnTo>
                <a:pt x="0" y="43645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D720EC-7C3B-48ED-B386-B4B78EEC4FBD}">
      <dsp:nvSpPr>
        <dsp:cNvPr id="0" name=""/>
        <dsp:cNvSpPr/>
      </dsp:nvSpPr>
      <dsp:spPr>
        <a:xfrm>
          <a:off x="3577100" y="1424906"/>
          <a:ext cx="471725" cy="872907"/>
        </a:xfrm>
        <a:custGeom>
          <a:avLst/>
          <a:gdLst/>
          <a:ahLst/>
          <a:cxnLst/>
          <a:rect l="0" t="0" r="0" b="0"/>
          <a:pathLst>
            <a:path>
              <a:moveTo>
                <a:pt x="471725" y="0"/>
              </a:moveTo>
              <a:lnTo>
                <a:pt x="471725" y="773281"/>
              </a:lnTo>
              <a:lnTo>
                <a:pt x="0" y="773281"/>
              </a:lnTo>
              <a:lnTo>
                <a:pt x="0" y="872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98F9E3-3B4F-48DF-8373-DD1D8246082A}">
      <dsp:nvSpPr>
        <dsp:cNvPr id="0" name=""/>
        <dsp:cNvSpPr/>
      </dsp:nvSpPr>
      <dsp:spPr>
        <a:xfrm>
          <a:off x="1598329" y="3152645"/>
          <a:ext cx="190662" cy="1783766"/>
        </a:xfrm>
        <a:custGeom>
          <a:avLst/>
          <a:gdLst/>
          <a:ahLst/>
          <a:cxnLst/>
          <a:rect l="0" t="0" r="0" b="0"/>
          <a:pathLst>
            <a:path>
              <a:moveTo>
                <a:pt x="0" y="0"/>
              </a:moveTo>
              <a:lnTo>
                <a:pt x="0" y="1783766"/>
              </a:lnTo>
              <a:lnTo>
                <a:pt x="190662" y="178376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617595-531A-49D8-A54F-EE17B01B4DCF}">
      <dsp:nvSpPr>
        <dsp:cNvPr id="0" name=""/>
        <dsp:cNvSpPr/>
      </dsp:nvSpPr>
      <dsp:spPr>
        <a:xfrm>
          <a:off x="1598329" y="3152645"/>
          <a:ext cx="190662" cy="1110110"/>
        </a:xfrm>
        <a:custGeom>
          <a:avLst/>
          <a:gdLst/>
          <a:ahLst/>
          <a:cxnLst/>
          <a:rect l="0" t="0" r="0" b="0"/>
          <a:pathLst>
            <a:path>
              <a:moveTo>
                <a:pt x="0" y="0"/>
              </a:moveTo>
              <a:lnTo>
                <a:pt x="0" y="1110110"/>
              </a:lnTo>
              <a:lnTo>
                <a:pt x="190662" y="1110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74EE05-79C1-4528-8DCD-D0144F4CB92C}">
      <dsp:nvSpPr>
        <dsp:cNvPr id="0" name=""/>
        <dsp:cNvSpPr/>
      </dsp:nvSpPr>
      <dsp:spPr>
        <a:xfrm>
          <a:off x="1598329" y="3152645"/>
          <a:ext cx="190662" cy="436453"/>
        </a:xfrm>
        <a:custGeom>
          <a:avLst/>
          <a:gdLst/>
          <a:ahLst/>
          <a:cxnLst/>
          <a:rect l="0" t="0" r="0" b="0"/>
          <a:pathLst>
            <a:path>
              <a:moveTo>
                <a:pt x="0" y="0"/>
              </a:moveTo>
              <a:lnTo>
                <a:pt x="0" y="436453"/>
              </a:lnTo>
              <a:lnTo>
                <a:pt x="190662" y="43645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B5C65A-A620-4806-AE4F-CD0825EA0910}">
      <dsp:nvSpPr>
        <dsp:cNvPr id="0" name=""/>
        <dsp:cNvSpPr/>
      </dsp:nvSpPr>
      <dsp:spPr>
        <a:xfrm>
          <a:off x="2106764" y="1424906"/>
          <a:ext cx="1942061" cy="872907"/>
        </a:xfrm>
        <a:custGeom>
          <a:avLst/>
          <a:gdLst/>
          <a:ahLst/>
          <a:cxnLst/>
          <a:rect l="0" t="0" r="0" b="0"/>
          <a:pathLst>
            <a:path>
              <a:moveTo>
                <a:pt x="1942061" y="0"/>
              </a:moveTo>
              <a:lnTo>
                <a:pt x="1942061" y="773281"/>
              </a:lnTo>
              <a:lnTo>
                <a:pt x="0" y="773281"/>
              </a:lnTo>
              <a:lnTo>
                <a:pt x="0" y="872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579DFD-1650-4A18-824F-114D84B79306}">
      <dsp:nvSpPr>
        <dsp:cNvPr id="0" name=""/>
        <dsp:cNvSpPr/>
      </dsp:nvSpPr>
      <dsp:spPr>
        <a:xfrm>
          <a:off x="127994" y="3152645"/>
          <a:ext cx="190662" cy="2457423"/>
        </a:xfrm>
        <a:custGeom>
          <a:avLst/>
          <a:gdLst/>
          <a:ahLst/>
          <a:cxnLst/>
          <a:rect l="0" t="0" r="0" b="0"/>
          <a:pathLst>
            <a:path>
              <a:moveTo>
                <a:pt x="0" y="0"/>
              </a:moveTo>
              <a:lnTo>
                <a:pt x="0" y="2457423"/>
              </a:lnTo>
              <a:lnTo>
                <a:pt x="190662" y="245742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1770A-AB84-4BA3-A033-531ADD18350E}">
      <dsp:nvSpPr>
        <dsp:cNvPr id="0" name=""/>
        <dsp:cNvSpPr/>
      </dsp:nvSpPr>
      <dsp:spPr>
        <a:xfrm>
          <a:off x="127994" y="3152645"/>
          <a:ext cx="190662" cy="1783766"/>
        </a:xfrm>
        <a:custGeom>
          <a:avLst/>
          <a:gdLst/>
          <a:ahLst/>
          <a:cxnLst/>
          <a:rect l="0" t="0" r="0" b="0"/>
          <a:pathLst>
            <a:path>
              <a:moveTo>
                <a:pt x="0" y="0"/>
              </a:moveTo>
              <a:lnTo>
                <a:pt x="0" y="1783766"/>
              </a:lnTo>
              <a:lnTo>
                <a:pt x="190662" y="178376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844F2-E46B-4B52-BCAF-DE9645DC25D8}">
      <dsp:nvSpPr>
        <dsp:cNvPr id="0" name=""/>
        <dsp:cNvSpPr/>
      </dsp:nvSpPr>
      <dsp:spPr>
        <a:xfrm>
          <a:off x="127994" y="3152645"/>
          <a:ext cx="190662" cy="1110110"/>
        </a:xfrm>
        <a:custGeom>
          <a:avLst/>
          <a:gdLst/>
          <a:ahLst/>
          <a:cxnLst/>
          <a:rect l="0" t="0" r="0" b="0"/>
          <a:pathLst>
            <a:path>
              <a:moveTo>
                <a:pt x="0" y="0"/>
              </a:moveTo>
              <a:lnTo>
                <a:pt x="0" y="1110110"/>
              </a:lnTo>
              <a:lnTo>
                <a:pt x="190662" y="1110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8A0332-C8B1-4F03-8ADE-CD36BDA4D822}">
      <dsp:nvSpPr>
        <dsp:cNvPr id="0" name=""/>
        <dsp:cNvSpPr/>
      </dsp:nvSpPr>
      <dsp:spPr>
        <a:xfrm>
          <a:off x="127994" y="3152645"/>
          <a:ext cx="190662" cy="436453"/>
        </a:xfrm>
        <a:custGeom>
          <a:avLst/>
          <a:gdLst/>
          <a:ahLst/>
          <a:cxnLst/>
          <a:rect l="0" t="0" r="0" b="0"/>
          <a:pathLst>
            <a:path>
              <a:moveTo>
                <a:pt x="0" y="0"/>
              </a:moveTo>
              <a:lnTo>
                <a:pt x="0" y="436453"/>
              </a:lnTo>
              <a:lnTo>
                <a:pt x="190662" y="43645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45FE94-B835-42A1-8D77-F2A3ED86EADB}">
      <dsp:nvSpPr>
        <dsp:cNvPr id="0" name=""/>
        <dsp:cNvSpPr/>
      </dsp:nvSpPr>
      <dsp:spPr>
        <a:xfrm>
          <a:off x="636428" y="1424906"/>
          <a:ext cx="3412397" cy="872907"/>
        </a:xfrm>
        <a:custGeom>
          <a:avLst/>
          <a:gdLst/>
          <a:ahLst/>
          <a:cxnLst/>
          <a:rect l="0" t="0" r="0" b="0"/>
          <a:pathLst>
            <a:path>
              <a:moveTo>
                <a:pt x="3412397" y="0"/>
              </a:moveTo>
              <a:lnTo>
                <a:pt x="3412397" y="773281"/>
              </a:lnTo>
              <a:lnTo>
                <a:pt x="0" y="773281"/>
              </a:lnTo>
              <a:lnTo>
                <a:pt x="0" y="872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2EFBF-5E9B-491E-9992-66AFCED36624}">
      <dsp:nvSpPr>
        <dsp:cNvPr id="0" name=""/>
        <dsp:cNvSpPr/>
      </dsp:nvSpPr>
      <dsp:spPr>
        <a:xfrm>
          <a:off x="4003105" y="751250"/>
          <a:ext cx="91440" cy="199250"/>
        </a:xfrm>
        <a:custGeom>
          <a:avLst/>
          <a:gdLst/>
          <a:ahLst/>
          <a:cxnLst/>
          <a:rect l="0" t="0" r="0" b="0"/>
          <a:pathLst>
            <a:path>
              <a:moveTo>
                <a:pt x="45720" y="0"/>
              </a:moveTo>
              <a:lnTo>
                <a:pt x="45720" y="19925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8C6A7-8135-4413-9C49-42EF81233541}">
      <dsp:nvSpPr>
        <dsp:cNvPr id="0" name=""/>
        <dsp:cNvSpPr/>
      </dsp:nvSpPr>
      <dsp:spPr>
        <a:xfrm>
          <a:off x="3339280" y="276844"/>
          <a:ext cx="1419090" cy="47440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Aretha R. Ferrell-Benavides</a:t>
          </a:r>
        </a:p>
        <a:p>
          <a:pPr marL="0" lvl="0" indent="0" algn="ctr" defTabSz="400050">
            <a:lnSpc>
              <a:spcPct val="100000"/>
            </a:lnSpc>
            <a:spcBef>
              <a:spcPct val="0"/>
            </a:spcBef>
            <a:spcAft>
              <a:spcPts val="0"/>
            </a:spcAft>
            <a:buNone/>
          </a:pPr>
          <a:r>
            <a:rPr lang="en-US" sz="900" kern="1200" dirty="0"/>
            <a:t>City Manager/ City Collector</a:t>
          </a:r>
        </a:p>
      </dsp:txBody>
      <dsp:txXfrm>
        <a:off x="3339280" y="276844"/>
        <a:ext cx="1419090" cy="474405"/>
      </dsp:txXfrm>
    </dsp:sp>
    <dsp:sp modelId="{33760E4D-D774-444D-8AC0-E9866F248B6C}">
      <dsp:nvSpPr>
        <dsp:cNvPr id="0" name=""/>
        <dsp:cNvSpPr/>
      </dsp:nvSpPr>
      <dsp:spPr>
        <a:xfrm>
          <a:off x="3339280" y="950500"/>
          <a:ext cx="1419090" cy="47440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Blake Rane</a:t>
          </a:r>
        </a:p>
        <a:p>
          <a:pPr marL="0" lvl="0" indent="0" algn="ctr" defTabSz="400050">
            <a:lnSpc>
              <a:spcPct val="100000"/>
            </a:lnSpc>
            <a:spcBef>
              <a:spcPct val="0"/>
            </a:spcBef>
            <a:spcAft>
              <a:spcPts val="0"/>
            </a:spcAft>
            <a:buNone/>
          </a:pPr>
          <a:r>
            <a:rPr lang="en-US" sz="900" kern="1200" dirty="0"/>
            <a:t>CHIEF FINANCE OFFICER</a:t>
          </a:r>
        </a:p>
        <a:p>
          <a:pPr marL="0" lvl="0" indent="0" algn="ctr" defTabSz="400050">
            <a:lnSpc>
              <a:spcPct val="100000"/>
            </a:lnSpc>
            <a:spcBef>
              <a:spcPct val="0"/>
            </a:spcBef>
            <a:spcAft>
              <a:spcPts val="0"/>
            </a:spcAft>
            <a:buNone/>
          </a:pPr>
          <a:r>
            <a:rPr lang="en-US" sz="900" kern="1200" dirty="0"/>
            <a:t>Finance Director </a:t>
          </a:r>
        </a:p>
      </dsp:txBody>
      <dsp:txXfrm>
        <a:off x="3339280" y="950500"/>
        <a:ext cx="1419090" cy="474405"/>
      </dsp:txXfrm>
    </dsp:sp>
    <dsp:sp modelId="{9636EBD8-B758-43B8-B61B-2273FE7F16BD}">
      <dsp:nvSpPr>
        <dsp:cNvPr id="0" name=""/>
        <dsp:cNvSpPr/>
      </dsp:nvSpPr>
      <dsp:spPr>
        <a:xfrm>
          <a:off x="885" y="2297813"/>
          <a:ext cx="1271085" cy="8548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Gerrit VanVoorhees</a:t>
          </a:r>
        </a:p>
        <a:p>
          <a:pPr marL="0" lvl="0" indent="0" algn="ctr" defTabSz="400050">
            <a:lnSpc>
              <a:spcPct val="100000"/>
            </a:lnSpc>
            <a:spcBef>
              <a:spcPct val="0"/>
            </a:spcBef>
            <a:spcAft>
              <a:spcPts val="0"/>
            </a:spcAft>
            <a:buNone/>
          </a:pPr>
          <a:r>
            <a:rPr lang="en-US" sz="900" kern="1200" dirty="0"/>
            <a:t>Director</a:t>
          </a:r>
        </a:p>
        <a:p>
          <a:pPr marL="0" lvl="0" indent="0" algn="ctr" defTabSz="400050">
            <a:lnSpc>
              <a:spcPct val="100000"/>
            </a:lnSpc>
            <a:spcBef>
              <a:spcPct val="0"/>
            </a:spcBef>
            <a:spcAft>
              <a:spcPts val="0"/>
            </a:spcAft>
            <a:buNone/>
          </a:pPr>
          <a:r>
            <a:rPr lang="en-US" sz="900" kern="1200" dirty="0"/>
            <a:t>INFORMATION TECHNOLOGY</a:t>
          </a:r>
        </a:p>
      </dsp:txBody>
      <dsp:txXfrm>
        <a:off x="885" y="2297813"/>
        <a:ext cx="1271085" cy="854832"/>
      </dsp:txXfrm>
    </dsp:sp>
    <dsp:sp modelId="{46A02943-6129-4C74-8087-198155C2571E}">
      <dsp:nvSpPr>
        <dsp:cNvPr id="0" name=""/>
        <dsp:cNvSpPr/>
      </dsp:nvSpPr>
      <dsp:spPr>
        <a:xfrm>
          <a:off x="318656" y="3351896"/>
          <a:ext cx="1074785"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Janet Avelsgard</a:t>
          </a:r>
        </a:p>
        <a:p>
          <a:pPr marL="0" lvl="0" indent="0" algn="ctr" defTabSz="400050">
            <a:lnSpc>
              <a:spcPct val="100000"/>
            </a:lnSpc>
            <a:spcBef>
              <a:spcPct val="0"/>
            </a:spcBef>
            <a:spcAft>
              <a:spcPts val="0"/>
            </a:spcAft>
            <a:buNone/>
          </a:pPr>
          <a:r>
            <a:rPr lang="en-US" sz="900" kern="1200" dirty="0"/>
            <a:t>Computer Systems &amp; Network Manager</a:t>
          </a:r>
        </a:p>
      </dsp:txBody>
      <dsp:txXfrm>
        <a:off x="318656" y="3351896"/>
        <a:ext cx="1074785" cy="474405"/>
      </dsp:txXfrm>
    </dsp:sp>
    <dsp:sp modelId="{4D67DF01-BDFB-4EFF-8872-51AA01BAA09D}">
      <dsp:nvSpPr>
        <dsp:cNvPr id="0" name=""/>
        <dsp:cNvSpPr/>
      </dsp:nvSpPr>
      <dsp:spPr>
        <a:xfrm>
          <a:off x="318656" y="4025552"/>
          <a:ext cx="1074785"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Sang Nuygen</a:t>
          </a:r>
        </a:p>
        <a:p>
          <a:pPr marL="0" lvl="0" indent="0" algn="ctr" defTabSz="400050">
            <a:lnSpc>
              <a:spcPct val="100000"/>
            </a:lnSpc>
            <a:spcBef>
              <a:spcPct val="0"/>
            </a:spcBef>
            <a:spcAft>
              <a:spcPts val="0"/>
            </a:spcAft>
            <a:buNone/>
          </a:pPr>
          <a:r>
            <a:rPr lang="en-US" sz="900" kern="1200" dirty="0"/>
            <a:t>Network Support Specialist</a:t>
          </a:r>
        </a:p>
      </dsp:txBody>
      <dsp:txXfrm>
        <a:off x="318656" y="4025552"/>
        <a:ext cx="1074785" cy="474405"/>
      </dsp:txXfrm>
    </dsp:sp>
    <dsp:sp modelId="{94056E3F-4B8D-427C-86EA-513013331D71}">
      <dsp:nvSpPr>
        <dsp:cNvPr id="0" name=""/>
        <dsp:cNvSpPr/>
      </dsp:nvSpPr>
      <dsp:spPr>
        <a:xfrm>
          <a:off x="318656" y="4699209"/>
          <a:ext cx="1074785"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Vacant</a:t>
          </a:r>
        </a:p>
        <a:p>
          <a:pPr marL="0" lvl="0" indent="0" algn="ctr" defTabSz="400050">
            <a:lnSpc>
              <a:spcPct val="100000"/>
            </a:lnSpc>
            <a:spcBef>
              <a:spcPct val="0"/>
            </a:spcBef>
            <a:spcAft>
              <a:spcPts val="0"/>
            </a:spcAft>
            <a:buNone/>
          </a:pPr>
          <a:r>
            <a:rPr lang="en-US" sz="900" kern="1200" dirty="0"/>
            <a:t>Data Analyst</a:t>
          </a:r>
        </a:p>
      </dsp:txBody>
      <dsp:txXfrm>
        <a:off x="318656" y="4699209"/>
        <a:ext cx="1074785" cy="474405"/>
      </dsp:txXfrm>
    </dsp:sp>
    <dsp:sp modelId="{3A37CCC3-2C6C-44EA-AAE7-0C72B94C6BAF}">
      <dsp:nvSpPr>
        <dsp:cNvPr id="0" name=""/>
        <dsp:cNvSpPr/>
      </dsp:nvSpPr>
      <dsp:spPr>
        <a:xfrm>
          <a:off x="318656" y="5372865"/>
          <a:ext cx="1074785"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Thomas Booker</a:t>
          </a:r>
        </a:p>
        <a:p>
          <a:pPr marL="0" lvl="0" indent="0" algn="ctr" defTabSz="400050">
            <a:lnSpc>
              <a:spcPct val="100000"/>
            </a:lnSpc>
            <a:spcBef>
              <a:spcPct val="0"/>
            </a:spcBef>
            <a:spcAft>
              <a:spcPts val="0"/>
            </a:spcAft>
            <a:buNone/>
          </a:pPr>
          <a:r>
            <a:rPr lang="en-US" sz="900" kern="1200" dirty="0"/>
            <a:t>Help Desk Coordinator</a:t>
          </a:r>
        </a:p>
      </dsp:txBody>
      <dsp:txXfrm>
        <a:off x="318656" y="5372865"/>
        <a:ext cx="1074785" cy="474405"/>
      </dsp:txXfrm>
    </dsp:sp>
    <dsp:sp modelId="{EF57DFD5-72A9-4AAA-8291-481E864419DA}">
      <dsp:nvSpPr>
        <dsp:cNvPr id="0" name=""/>
        <dsp:cNvSpPr/>
      </dsp:nvSpPr>
      <dsp:spPr>
        <a:xfrm>
          <a:off x="1471221" y="2297813"/>
          <a:ext cx="1271085" cy="8548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TBD</a:t>
          </a:r>
        </a:p>
        <a:p>
          <a:pPr marL="0" lvl="0" indent="0" algn="ctr" defTabSz="400050">
            <a:lnSpc>
              <a:spcPct val="100000"/>
            </a:lnSpc>
            <a:spcBef>
              <a:spcPct val="0"/>
            </a:spcBef>
            <a:spcAft>
              <a:spcPts val="0"/>
            </a:spcAft>
            <a:buNone/>
          </a:pPr>
          <a:r>
            <a:rPr lang="en-US" sz="900" kern="1200" dirty="0"/>
            <a:t>Director</a:t>
          </a:r>
        </a:p>
        <a:p>
          <a:pPr marL="0" lvl="0" indent="0" algn="ctr" defTabSz="400050">
            <a:lnSpc>
              <a:spcPct val="100000"/>
            </a:lnSpc>
            <a:spcBef>
              <a:spcPct val="0"/>
            </a:spcBef>
            <a:spcAft>
              <a:spcPts val="0"/>
            </a:spcAft>
            <a:buNone/>
          </a:pPr>
          <a:r>
            <a:rPr lang="en-US" sz="900" kern="1200" dirty="0"/>
            <a:t>HUMAN RESOURCES</a:t>
          </a:r>
        </a:p>
      </dsp:txBody>
      <dsp:txXfrm>
        <a:off x="1471221" y="2297813"/>
        <a:ext cx="1271085" cy="854832"/>
      </dsp:txXfrm>
    </dsp:sp>
    <dsp:sp modelId="{77E1FECD-FF38-4D2C-BC6F-91FF04594C39}">
      <dsp:nvSpPr>
        <dsp:cNvPr id="0" name=""/>
        <dsp:cNvSpPr/>
      </dsp:nvSpPr>
      <dsp:spPr>
        <a:xfrm>
          <a:off x="1788992" y="3351896"/>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Vacant</a:t>
          </a:r>
        </a:p>
        <a:p>
          <a:pPr marL="0" lvl="0" indent="0" algn="ctr" defTabSz="400050">
            <a:lnSpc>
              <a:spcPct val="100000"/>
            </a:lnSpc>
            <a:spcBef>
              <a:spcPct val="0"/>
            </a:spcBef>
            <a:spcAft>
              <a:spcPts val="0"/>
            </a:spcAft>
            <a:buNone/>
          </a:pPr>
          <a:r>
            <a:rPr lang="en-US" sz="900" kern="1200" dirty="0"/>
            <a:t>Human Resources Administrator</a:t>
          </a:r>
        </a:p>
      </dsp:txBody>
      <dsp:txXfrm>
        <a:off x="1788992" y="3351896"/>
        <a:ext cx="948811" cy="474405"/>
      </dsp:txXfrm>
    </dsp:sp>
    <dsp:sp modelId="{D80F67AD-30C0-40BD-87C8-385D14DF4BCB}">
      <dsp:nvSpPr>
        <dsp:cNvPr id="0" name=""/>
        <dsp:cNvSpPr/>
      </dsp:nvSpPr>
      <dsp:spPr>
        <a:xfrm>
          <a:off x="1788992" y="4025552"/>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Kimberly Robinson</a:t>
          </a:r>
        </a:p>
        <a:p>
          <a:pPr marL="0" lvl="0" indent="0" algn="ctr" defTabSz="400050">
            <a:lnSpc>
              <a:spcPct val="100000"/>
            </a:lnSpc>
            <a:spcBef>
              <a:spcPct val="0"/>
            </a:spcBef>
            <a:spcAft>
              <a:spcPts val="0"/>
            </a:spcAft>
            <a:buNone/>
          </a:pPr>
          <a:r>
            <a:rPr lang="en-US" sz="900" kern="1200" dirty="0"/>
            <a:t>Human Resources Administrator</a:t>
          </a:r>
        </a:p>
      </dsp:txBody>
      <dsp:txXfrm>
        <a:off x="1788992" y="4025552"/>
        <a:ext cx="948811" cy="474405"/>
      </dsp:txXfrm>
    </dsp:sp>
    <dsp:sp modelId="{C9D3CFFD-FC14-4C2E-8099-8E37EFDF5C7E}">
      <dsp:nvSpPr>
        <dsp:cNvPr id="0" name=""/>
        <dsp:cNvSpPr/>
      </dsp:nvSpPr>
      <dsp:spPr>
        <a:xfrm>
          <a:off x="1788992" y="4699209"/>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Antoinette Hopkin</a:t>
          </a:r>
        </a:p>
        <a:p>
          <a:pPr marL="0" lvl="0" indent="0" algn="ctr" defTabSz="400050">
            <a:lnSpc>
              <a:spcPct val="100000"/>
            </a:lnSpc>
            <a:spcBef>
              <a:spcPct val="0"/>
            </a:spcBef>
            <a:spcAft>
              <a:spcPts val="0"/>
            </a:spcAft>
            <a:buNone/>
          </a:pPr>
          <a:r>
            <a:rPr lang="en-US" sz="900" kern="1200" dirty="0"/>
            <a:t>Human Resources Technician</a:t>
          </a:r>
        </a:p>
      </dsp:txBody>
      <dsp:txXfrm>
        <a:off x="1788992" y="4699209"/>
        <a:ext cx="948811" cy="474405"/>
      </dsp:txXfrm>
    </dsp:sp>
    <dsp:sp modelId="{515F7503-3014-4787-B2BE-A453287EBF6C}">
      <dsp:nvSpPr>
        <dsp:cNvPr id="0" name=""/>
        <dsp:cNvSpPr/>
      </dsp:nvSpPr>
      <dsp:spPr>
        <a:xfrm>
          <a:off x="2941557" y="2297813"/>
          <a:ext cx="1271085" cy="8548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TBD</a:t>
          </a:r>
        </a:p>
        <a:p>
          <a:pPr marL="0" lvl="0" indent="0" algn="ctr" defTabSz="400050">
            <a:lnSpc>
              <a:spcPct val="100000"/>
            </a:lnSpc>
            <a:spcBef>
              <a:spcPct val="0"/>
            </a:spcBef>
            <a:spcAft>
              <a:spcPts val="0"/>
            </a:spcAft>
            <a:buNone/>
          </a:pPr>
          <a:r>
            <a:rPr lang="en-US" sz="900" kern="1200" dirty="0"/>
            <a:t>Deputy Chief Financial Officer</a:t>
          </a:r>
        </a:p>
      </dsp:txBody>
      <dsp:txXfrm>
        <a:off x="2941557" y="2297813"/>
        <a:ext cx="1271085" cy="854832"/>
      </dsp:txXfrm>
    </dsp:sp>
    <dsp:sp modelId="{DFB1D4E7-D858-48FC-AA73-F395A882E431}">
      <dsp:nvSpPr>
        <dsp:cNvPr id="0" name=""/>
        <dsp:cNvSpPr/>
      </dsp:nvSpPr>
      <dsp:spPr>
        <a:xfrm>
          <a:off x="2946059" y="3351896"/>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Accountant Grants Accountant</a:t>
          </a:r>
        </a:p>
      </dsp:txBody>
      <dsp:txXfrm>
        <a:off x="2946059" y="3351896"/>
        <a:ext cx="948811" cy="474405"/>
      </dsp:txXfrm>
    </dsp:sp>
    <dsp:sp modelId="{AE7F2B4C-243E-4DC3-AFBF-499145B78805}">
      <dsp:nvSpPr>
        <dsp:cNvPr id="0" name=""/>
        <dsp:cNvSpPr/>
      </dsp:nvSpPr>
      <dsp:spPr>
        <a:xfrm>
          <a:off x="2946059" y="4025552"/>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Darlene Williams -Powell</a:t>
          </a:r>
        </a:p>
        <a:p>
          <a:pPr marL="0" lvl="0" indent="0" algn="ctr" defTabSz="400050">
            <a:lnSpc>
              <a:spcPct val="100000"/>
            </a:lnSpc>
            <a:spcBef>
              <a:spcPct val="0"/>
            </a:spcBef>
            <a:spcAft>
              <a:spcPts val="0"/>
            </a:spcAft>
            <a:buNone/>
          </a:pPr>
          <a:r>
            <a:rPr lang="en-US" sz="900" kern="1200" dirty="0"/>
            <a:t>Account Clerk I</a:t>
          </a:r>
        </a:p>
      </dsp:txBody>
      <dsp:txXfrm>
        <a:off x="2946059" y="4025552"/>
        <a:ext cx="948811" cy="474405"/>
      </dsp:txXfrm>
    </dsp:sp>
    <dsp:sp modelId="{160FD86A-3A71-4018-AE1C-F4751E4201C0}">
      <dsp:nvSpPr>
        <dsp:cNvPr id="0" name=""/>
        <dsp:cNvSpPr/>
      </dsp:nvSpPr>
      <dsp:spPr>
        <a:xfrm>
          <a:off x="2946059" y="4699209"/>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Accountant Clerk II</a:t>
          </a:r>
        </a:p>
      </dsp:txBody>
      <dsp:txXfrm>
        <a:off x="2946059" y="4699209"/>
        <a:ext cx="948811" cy="474405"/>
      </dsp:txXfrm>
    </dsp:sp>
    <dsp:sp modelId="{91471846-D859-4B72-8AFE-2ADB6141C0CB}">
      <dsp:nvSpPr>
        <dsp:cNvPr id="0" name=""/>
        <dsp:cNvSpPr/>
      </dsp:nvSpPr>
      <dsp:spPr>
        <a:xfrm>
          <a:off x="4507016" y="2297813"/>
          <a:ext cx="1271085" cy="8548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Terrance Arrington</a:t>
          </a:r>
        </a:p>
        <a:p>
          <a:pPr marL="0" lvl="0" indent="0" algn="ctr" defTabSz="400050">
            <a:lnSpc>
              <a:spcPct val="100000"/>
            </a:lnSpc>
            <a:spcBef>
              <a:spcPct val="0"/>
            </a:spcBef>
            <a:spcAft>
              <a:spcPts val="0"/>
            </a:spcAft>
            <a:buNone/>
          </a:pPr>
          <a:r>
            <a:rPr lang="en-US" sz="900" kern="1200" dirty="0"/>
            <a:t>Director</a:t>
          </a:r>
        </a:p>
        <a:p>
          <a:pPr marL="0" lvl="0" indent="0" algn="ctr" defTabSz="400050">
            <a:lnSpc>
              <a:spcPct val="100000"/>
            </a:lnSpc>
            <a:spcBef>
              <a:spcPct val="0"/>
            </a:spcBef>
            <a:spcAft>
              <a:spcPts val="0"/>
            </a:spcAft>
            <a:buNone/>
          </a:pPr>
          <a:r>
            <a:rPr lang="en-US" sz="900" kern="1200" dirty="0"/>
            <a:t>BILLING &amp; COLLECTIONS</a:t>
          </a:r>
        </a:p>
      </dsp:txBody>
      <dsp:txXfrm>
        <a:off x="4507016" y="2297813"/>
        <a:ext cx="1271085" cy="854832"/>
      </dsp:txXfrm>
    </dsp:sp>
    <dsp:sp modelId="{36064DB4-DFC7-4A99-AA25-8FB4D02940B7}">
      <dsp:nvSpPr>
        <dsp:cNvPr id="0" name=""/>
        <dsp:cNvSpPr/>
      </dsp:nvSpPr>
      <dsp:spPr>
        <a:xfrm>
          <a:off x="4094122" y="3351896"/>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Customer Services Supervisor</a:t>
          </a:r>
        </a:p>
      </dsp:txBody>
      <dsp:txXfrm>
        <a:off x="4094122" y="3351896"/>
        <a:ext cx="948811" cy="474405"/>
      </dsp:txXfrm>
    </dsp:sp>
    <dsp:sp modelId="{9A84DB3F-344E-42D9-A2E8-37910BE402F9}">
      <dsp:nvSpPr>
        <dsp:cNvPr id="0" name=""/>
        <dsp:cNvSpPr/>
      </dsp:nvSpPr>
      <dsp:spPr>
        <a:xfrm>
          <a:off x="5242184" y="3351896"/>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Customer Services Representatives</a:t>
          </a:r>
        </a:p>
      </dsp:txBody>
      <dsp:txXfrm>
        <a:off x="5242184" y="3351896"/>
        <a:ext cx="948811" cy="474405"/>
      </dsp:txXfrm>
    </dsp:sp>
    <dsp:sp modelId="{F55D9034-FC80-4DCD-81A1-A126616AB8D5}">
      <dsp:nvSpPr>
        <dsp:cNvPr id="0" name=""/>
        <dsp:cNvSpPr/>
      </dsp:nvSpPr>
      <dsp:spPr>
        <a:xfrm>
          <a:off x="4094122" y="4025552"/>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Customer Services Representative</a:t>
          </a:r>
        </a:p>
      </dsp:txBody>
      <dsp:txXfrm>
        <a:off x="4094122" y="4025552"/>
        <a:ext cx="948811" cy="474405"/>
      </dsp:txXfrm>
    </dsp:sp>
    <dsp:sp modelId="{8952203E-7E29-4560-8A3E-056D6FFF930C}">
      <dsp:nvSpPr>
        <dsp:cNvPr id="0" name=""/>
        <dsp:cNvSpPr/>
      </dsp:nvSpPr>
      <dsp:spPr>
        <a:xfrm>
          <a:off x="5242184" y="4025552"/>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Customer Services Representatives</a:t>
          </a:r>
        </a:p>
      </dsp:txBody>
      <dsp:txXfrm>
        <a:off x="5242184" y="4025552"/>
        <a:ext cx="948811" cy="474405"/>
      </dsp:txXfrm>
    </dsp:sp>
    <dsp:sp modelId="{56C49DAC-DC5C-498E-8BD2-6E373A0C76AD}">
      <dsp:nvSpPr>
        <dsp:cNvPr id="0" name=""/>
        <dsp:cNvSpPr/>
      </dsp:nvSpPr>
      <dsp:spPr>
        <a:xfrm>
          <a:off x="4094122" y="4699209"/>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Customer Services Representative</a:t>
          </a:r>
        </a:p>
      </dsp:txBody>
      <dsp:txXfrm>
        <a:off x="4094122" y="4699209"/>
        <a:ext cx="948811" cy="474405"/>
      </dsp:txXfrm>
    </dsp:sp>
    <dsp:sp modelId="{4D60988F-644D-4A1C-A9BC-BF8D2CC1F619}">
      <dsp:nvSpPr>
        <dsp:cNvPr id="0" name=""/>
        <dsp:cNvSpPr/>
      </dsp:nvSpPr>
      <dsp:spPr>
        <a:xfrm>
          <a:off x="5242184" y="4699209"/>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Customer Services Representatives</a:t>
          </a:r>
        </a:p>
      </dsp:txBody>
      <dsp:txXfrm>
        <a:off x="5242184" y="4699209"/>
        <a:ext cx="948811" cy="474405"/>
      </dsp:txXfrm>
    </dsp:sp>
    <dsp:sp modelId="{06C372F7-FF85-4BC4-A8DD-3B359BC4F1E3}">
      <dsp:nvSpPr>
        <dsp:cNvPr id="0" name=""/>
        <dsp:cNvSpPr/>
      </dsp:nvSpPr>
      <dsp:spPr>
        <a:xfrm>
          <a:off x="6825680" y="2297813"/>
          <a:ext cx="1271085" cy="8548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Robert Floyd</a:t>
          </a:r>
        </a:p>
        <a:p>
          <a:pPr marL="0" lvl="0" indent="0" algn="ctr" defTabSz="400050">
            <a:lnSpc>
              <a:spcPct val="100000"/>
            </a:lnSpc>
            <a:spcBef>
              <a:spcPct val="0"/>
            </a:spcBef>
            <a:spcAft>
              <a:spcPts val="0"/>
            </a:spcAft>
            <a:buNone/>
          </a:pPr>
          <a:r>
            <a:rPr lang="en-US" sz="900" kern="1200" dirty="0"/>
            <a:t>Assistant Finance Director</a:t>
          </a:r>
        </a:p>
        <a:p>
          <a:pPr marL="0" lvl="0" indent="0" algn="ctr" defTabSz="400050">
            <a:lnSpc>
              <a:spcPct val="100000"/>
            </a:lnSpc>
            <a:spcBef>
              <a:spcPct val="0"/>
            </a:spcBef>
            <a:spcAft>
              <a:spcPts val="0"/>
            </a:spcAft>
            <a:buNone/>
          </a:pPr>
          <a:r>
            <a:rPr lang="en-US" sz="900" kern="1200" dirty="0"/>
            <a:t>Budget</a:t>
          </a:r>
        </a:p>
      </dsp:txBody>
      <dsp:txXfrm>
        <a:off x="6825680" y="2297813"/>
        <a:ext cx="1271085" cy="854832"/>
      </dsp:txXfrm>
    </dsp:sp>
    <dsp:sp modelId="{E367E4A3-874C-48F7-B0AD-F2213F37B240}">
      <dsp:nvSpPr>
        <dsp:cNvPr id="0" name=""/>
        <dsp:cNvSpPr/>
      </dsp:nvSpPr>
      <dsp:spPr>
        <a:xfrm>
          <a:off x="6390247" y="3351896"/>
          <a:ext cx="993890"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eaLnBrk="1" latinLnBrk="0">
            <a:lnSpc>
              <a:spcPct val="100000"/>
            </a:lnSpc>
            <a:spcBef>
              <a:spcPct val="0"/>
            </a:spcBef>
            <a:spcAft>
              <a:spcPts val="0"/>
            </a:spcAft>
            <a:buNone/>
          </a:pPr>
          <a:r>
            <a:rPr lang="en-US" sz="900" kern="1200" dirty="0"/>
            <a:t>TBD</a:t>
          </a:r>
        </a:p>
        <a:p>
          <a:pPr marL="0" lvl="0" indent="0" algn="ctr" defTabSz="400050" eaLnBrk="1" latinLnBrk="0">
            <a:lnSpc>
              <a:spcPct val="100000"/>
            </a:lnSpc>
            <a:spcBef>
              <a:spcPct val="0"/>
            </a:spcBef>
            <a:spcAft>
              <a:spcPts val="0"/>
            </a:spcAft>
            <a:buNone/>
          </a:pPr>
          <a:r>
            <a:rPr lang="en-US" sz="900" kern="1200" dirty="0"/>
            <a:t>Budget Analyst/Risk Manager</a:t>
          </a:r>
        </a:p>
      </dsp:txBody>
      <dsp:txXfrm>
        <a:off x="6390247" y="3351896"/>
        <a:ext cx="993890" cy="474405"/>
      </dsp:txXfrm>
    </dsp:sp>
    <dsp:sp modelId="{98B76BA4-0FBD-4814-AE0E-72C57C03A0C5}">
      <dsp:nvSpPr>
        <dsp:cNvPr id="0" name=""/>
        <dsp:cNvSpPr/>
      </dsp:nvSpPr>
      <dsp:spPr>
        <a:xfrm>
          <a:off x="7583387" y="3351896"/>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TBD</a:t>
          </a:r>
        </a:p>
        <a:p>
          <a:pPr marL="0" lvl="0" indent="0" algn="ctr" defTabSz="400050">
            <a:lnSpc>
              <a:spcPct val="100000"/>
            </a:lnSpc>
            <a:spcBef>
              <a:spcPct val="0"/>
            </a:spcBef>
            <a:spcAft>
              <a:spcPts val="0"/>
            </a:spcAft>
            <a:buNone/>
          </a:pPr>
          <a:r>
            <a:rPr lang="en-US" sz="900" kern="1200" dirty="0"/>
            <a:t>Purchasing Agent</a:t>
          </a:r>
        </a:p>
      </dsp:txBody>
      <dsp:txXfrm>
        <a:off x="7583387" y="3351896"/>
        <a:ext cx="948811" cy="474405"/>
      </dsp:txXfrm>
    </dsp:sp>
    <dsp:sp modelId="{0CA4FD38-CFE7-4F63-AF02-B21D2576E6DC}">
      <dsp:nvSpPr>
        <dsp:cNvPr id="0" name=""/>
        <dsp:cNvSpPr/>
      </dsp:nvSpPr>
      <dsp:spPr>
        <a:xfrm>
          <a:off x="7820590" y="4025552"/>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Lisa Scott</a:t>
          </a:r>
        </a:p>
        <a:p>
          <a:pPr marL="0" lvl="0" indent="0" algn="ctr" defTabSz="400050">
            <a:lnSpc>
              <a:spcPct val="100000"/>
            </a:lnSpc>
            <a:spcBef>
              <a:spcPct val="0"/>
            </a:spcBef>
            <a:spcAft>
              <a:spcPts val="0"/>
            </a:spcAft>
            <a:buNone/>
          </a:pPr>
          <a:r>
            <a:rPr lang="en-US" sz="900" kern="1200" dirty="0"/>
            <a:t>Purchasing Specialist</a:t>
          </a:r>
        </a:p>
      </dsp:txBody>
      <dsp:txXfrm>
        <a:off x="7820590" y="4025552"/>
        <a:ext cx="948811" cy="474405"/>
      </dsp:txXfrm>
    </dsp:sp>
    <dsp:sp modelId="{521DCCAD-2624-4827-B05E-6B2A26C520C4}">
      <dsp:nvSpPr>
        <dsp:cNvPr id="0" name=""/>
        <dsp:cNvSpPr/>
      </dsp:nvSpPr>
      <dsp:spPr>
        <a:xfrm>
          <a:off x="7820590" y="4699209"/>
          <a:ext cx="948811" cy="474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Eunita Wade</a:t>
          </a:r>
        </a:p>
        <a:p>
          <a:pPr marL="0" lvl="0" indent="0" algn="ctr" defTabSz="400050">
            <a:lnSpc>
              <a:spcPct val="100000"/>
            </a:lnSpc>
            <a:spcBef>
              <a:spcPct val="0"/>
            </a:spcBef>
            <a:spcAft>
              <a:spcPts val="0"/>
            </a:spcAft>
            <a:buNone/>
          </a:pPr>
          <a:r>
            <a:rPr lang="en-US" sz="900" kern="1200" dirty="0"/>
            <a:t>Assistant Purchasing Agent</a:t>
          </a:r>
        </a:p>
      </dsp:txBody>
      <dsp:txXfrm>
        <a:off x="7820590" y="4699209"/>
        <a:ext cx="948811" cy="474405"/>
      </dsp:txXfrm>
    </dsp:sp>
    <dsp:sp modelId="{35A3E644-54F2-43AE-B07B-2696F26E6EBB}">
      <dsp:nvSpPr>
        <dsp:cNvPr id="0" name=""/>
        <dsp:cNvSpPr/>
      </dsp:nvSpPr>
      <dsp:spPr>
        <a:xfrm>
          <a:off x="3000388" y="1624157"/>
          <a:ext cx="948811" cy="47440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ts val="0"/>
            </a:spcAft>
            <a:buNone/>
          </a:pPr>
          <a:r>
            <a:rPr lang="en-US" sz="900" kern="1200" dirty="0"/>
            <a:t>Executive Assistant</a:t>
          </a:r>
        </a:p>
      </dsp:txBody>
      <dsp:txXfrm>
        <a:off x="3000388" y="1624157"/>
        <a:ext cx="948811" cy="474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A709F-AAD1-40FD-8E6F-09F6A123CD3E}">
      <dsp:nvSpPr>
        <dsp:cNvPr id="0" name=""/>
        <dsp:cNvSpPr/>
      </dsp:nvSpPr>
      <dsp:spPr>
        <a:xfrm>
          <a:off x="1819877" y="1174423"/>
          <a:ext cx="1437046" cy="395348"/>
        </a:xfrm>
        <a:custGeom>
          <a:avLst/>
          <a:gdLst/>
          <a:ahLst/>
          <a:cxnLst/>
          <a:rect l="0" t="0" r="0" b="0"/>
          <a:pathLst>
            <a:path>
              <a:moveTo>
                <a:pt x="0" y="0"/>
              </a:moveTo>
              <a:lnTo>
                <a:pt x="0" y="312593"/>
              </a:lnTo>
              <a:lnTo>
                <a:pt x="1437046" y="312593"/>
              </a:lnTo>
              <a:lnTo>
                <a:pt x="1437046" y="39534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87D0B9-EF80-44B0-AFDE-5E1F8EB9626E}">
      <dsp:nvSpPr>
        <dsp:cNvPr id="0" name=""/>
        <dsp:cNvSpPr/>
      </dsp:nvSpPr>
      <dsp:spPr>
        <a:xfrm>
          <a:off x="1819877" y="1174423"/>
          <a:ext cx="483392" cy="395348"/>
        </a:xfrm>
        <a:custGeom>
          <a:avLst/>
          <a:gdLst/>
          <a:ahLst/>
          <a:cxnLst/>
          <a:rect l="0" t="0" r="0" b="0"/>
          <a:pathLst>
            <a:path>
              <a:moveTo>
                <a:pt x="0" y="0"/>
              </a:moveTo>
              <a:lnTo>
                <a:pt x="0" y="312593"/>
              </a:lnTo>
              <a:lnTo>
                <a:pt x="483392" y="312593"/>
              </a:lnTo>
              <a:lnTo>
                <a:pt x="483392" y="39534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BE54A9-0326-4895-9503-31674BA36CA9}">
      <dsp:nvSpPr>
        <dsp:cNvPr id="0" name=""/>
        <dsp:cNvSpPr/>
      </dsp:nvSpPr>
      <dsp:spPr>
        <a:xfrm>
          <a:off x="1349615" y="1174423"/>
          <a:ext cx="470261" cy="395348"/>
        </a:xfrm>
        <a:custGeom>
          <a:avLst/>
          <a:gdLst/>
          <a:ahLst/>
          <a:cxnLst/>
          <a:rect l="0" t="0" r="0" b="0"/>
          <a:pathLst>
            <a:path>
              <a:moveTo>
                <a:pt x="470261" y="0"/>
              </a:moveTo>
              <a:lnTo>
                <a:pt x="470261" y="312593"/>
              </a:lnTo>
              <a:lnTo>
                <a:pt x="0" y="312593"/>
              </a:lnTo>
              <a:lnTo>
                <a:pt x="0" y="39534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E569F7-7347-4C60-999B-5B514903A427}">
      <dsp:nvSpPr>
        <dsp:cNvPr id="0" name=""/>
        <dsp:cNvSpPr/>
      </dsp:nvSpPr>
      <dsp:spPr>
        <a:xfrm>
          <a:off x="395961" y="1174423"/>
          <a:ext cx="1423916" cy="395348"/>
        </a:xfrm>
        <a:custGeom>
          <a:avLst/>
          <a:gdLst/>
          <a:ahLst/>
          <a:cxnLst/>
          <a:rect l="0" t="0" r="0" b="0"/>
          <a:pathLst>
            <a:path>
              <a:moveTo>
                <a:pt x="1423916" y="0"/>
              </a:moveTo>
              <a:lnTo>
                <a:pt x="1423916" y="312593"/>
              </a:lnTo>
              <a:lnTo>
                <a:pt x="0" y="312593"/>
              </a:lnTo>
              <a:lnTo>
                <a:pt x="0" y="39534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8C6A7-8135-4413-9C49-42EF81233541}">
      <dsp:nvSpPr>
        <dsp:cNvPr id="0" name=""/>
        <dsp:cNvSpPr/>
      </dsp:nvSpPr>
      <dsp:spPr>
        <a:xfrm>
          <a:off x="1230483" y="780351"/>
          <a:ext cx="1178787" cy="39407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en-US" sz="1800" b="1" kern="1200" dirty="0"/>
            <a:t>Treasurer</a:t>
          </a:r>
        </a:p>
      </dsp:txBody>
      <dsp:txXfrm>
        <a:off x="1230483" y="780351"/>
        <a:ext cx="1178787" cy="394072"/>
      </dsp:txXfrm>
    </dsp:sp>
    <dsp:sp modelId="{344776EC-55DB-4FF3-9575-7F3E7EF29E97}">
      <dsp:nvSpPr>
        <dsp:cNvPr id="0" name=""/>
        <dsp:cNvSpPr/>
      </dsp:nvSpPr>
      <dsp:spPr>
        <a:xfrm>
          <a:off x="1889" y="1569772"/>
          <a:ext cx="788144" cy="39407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Staff</a:t>
          </a:r>
        </a:p>
      </dsp:txBody>
      <dsp:txXfrm>
        <a:off x="1889" y="1569772"/>
        <a:ext cx="788144" cy="394072"/>
      </dsp:txXfrm>
    </dsp:sp>
    <dsp:sp modelId="{4C0FF574-4FFB-4CC0-9393-A5FD2C32061A}">
      <dsp:nvSpPr>
        <dsp:cNvPr id="0" name=""/>
        <dsp:cNvSpPr/>
      </dsp:nvSpPr>
      <dsp:spPr>
        <a:xfrm>
          <a:off x="955543" y="1569772"/>
          <a:ext cx="788144" cy="39407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Staff</a:t>
          </a:r>
        </a:p>
      </dsp:txBody>
      <dsp:txXfrm>
        <a:off x="955543" y="1569772"/>
        <a:ext cx="788144" cy="394072"/>
      </dsp:txXfrm>
    </dsp:sp>
    <dsp:sp modelId="{9287E218-84F6-47FF-8ABA-B2D32DFDDEBB}">
      <dsp:nvSpPr>
        <dsp:cNvPr id="0" name=""/>
        <dsp:cNvSpPr/>
      </dsp:nvSpPr>
      <dsp:spPr>
        <a:xfrm>
          <a:off x="1909198" y="1569772"/>
          <a:ext cx="788144" cy="39407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Staff</a:t>
          </a:r>
        </a:p>
      </dsp:txBody>
      <dsp:txXfrm>
        <a:off x="1909198" y="1569772"/>
        <a:ext cx="788144" cy="394072"/>
      </dsp:txXfrm>
    </dsp:sp>
    <dsp:sp modelId="{55E864EC-C7D3-4CAD-BFAB-E03E202C334C}">
      <dsp:nvSpPr>
        <dsp:cNvPr id="0" name=""/>
        <dsp:cNvSpPr/>
      </dsp:nvSpPr>
      <dsp:spPr>
        <a:xfrm>
          <a:off x="2862852" y="1569772"/>
          <a:ext cx="788144" cy="394072"/>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Staff</a:t>
          </a:r>
        </a:p>
      </dsp:txBody>
      <dsp:txXfrm>
        <a:off x="2862852" y="1569772"/>
        <a:ext cx="788144" cy="394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E54A9-0326-4895-9503-31674BA36CA9}">
      <dsp:nvSpPr>
        <dsp:cNvPr id="0" name=""/>
        <dsp:cNvSpPr/>
      </dsp:nvSpPr>
      <dsp:spPr>
        <a:xfrm>
          <a:off x="1633921" y="978249"/>
          <a:ext cx="967982" cy="623615"/>
        </a:xfrm>
        <a:custGeom>
          <a:avLst/>
          <a:gdLst/>
          <a:ahLst/>
          <a:cxnLst/>
          <a:rect l="0" t="0" r="0" b="0"/>
          <a:pathLst>
            <a:path>
              <a:moveTo>
                <a:pt x="0" y="0"/>
              </a:moveTo>
              <a:lnTo>
                <a:pt x="0" y="378639"/>
              </a:lnTo>
              <a:lnTo>
                <a:pt x="967982" y="378639"/>
              </a:lnTo>
              <a:lnTo>
                <a:pt x="967982" y="6236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E569F7-7347-4C60-999B-5B514903A427}">
      <dsp:nvSpPr>
        <dsp:cNvPr id="0" name=""/>
        <dsp:cNvSpPr/>
      </dsp:nvSpPr>
      <dsp:spPr>
        <a:xfrm>
          <a:off x="704809" y="978249"/>
          <a:ext cx="929112" cy="623615"/>
        </a:xfrm>
        <a:custGeom>
          <a:avLst/>
          <a:gdLst/>
          <a:ahLst/>
          <a:cxnLst/>
          <a:rect l="0" t="0" r="0" b="0"/>
          <a:pathLst>
            <a:path>
              <a:moveTo>
                <a:pt x="929112" y="0"/>
              </a:moveTo>
              <a:lnTo>
                <a:pt x="929112" y="378639"/>
              </a:lnTo>
              <a:lnTo>
                <a:pt x="0" y="378639"/>
              </a:lnTo>
              <a:lnTo>
                <a:pt x="0" y="6236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8C6A7-8135-4413-9C49-42EF81233541}">
      <dsp:nvSpPr>
        <dsp:cNvPr id="0" name=""/>
        <dsp:cNvSpPr/>
      </dsp:nvSpPr>
      <dsp:spPr>
        <a:xfrm>
          <a:off x="1146804" y="573350"/>
          <a:ext cx="974234" cy="40489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en-US" sz="1800" b="1" kern="1200" dirty="0"/>
            <a:t>Treasurer</a:t>
          </a:r>
        </a:p>
      </dsp:txBody>
      <dsp:txXfrm>
        <a:off x="1146804" y="573350"/>
        <a:ext cx="974234" cy="404898"/>
      </dsp:txXfrm>
    </dsp:sp>
    <dsp:sp modelId="{344776EC-55DB-4FF3-9575-7F3E7EF29E97}">
      <dsp:nvSpPr>
        <dsp:cNvPr id="0" name=""/>
        <dsp:cNvSpPr/>
      </dsp:nvSpPr>
      <dsp:spPr>
        <a:xfrm>
          <a:off x="1237" y="1601865"/>
          <a:ext cx="1407142" cy="278654"/>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Staff</a:t>
          </a:r>
        </a:p>
      </dsp:txBody>
      <dsp:txXfrm>
        <a:off x="1237" y="1601865"/>
        <a:ext cx="1407142" cy="278654"/>
      </dsp:txXfrm>
    </dsp:sp>
    <dsp:sp modelId="{4C0FF574-4FFB-4CC0-9393-A5FD2C32061A}">
      <dsp:nvSpPr>
        <dsp:cNvPr id="0" name=""/>
        <dsp:cNvSpPr/>
      </dsp:nvSpPr>
      <dsp:spPr>
        <a:xfrm>
          <a:off x="1898332" y="1601865"/>
          <a:ext cx="1407142" cy="278654"/>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Staff</a:t>
          </a:r>
        </a:p>
      </dsp:txBody>
      <dsp:txXfrm>
        <a:off x="1898332" y="1601865"/>
        <a:ext cx="1407142" cy="278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13EC6-A28D-4B08-A88F-A1F12677F61E}">
      <dsp:nvSpPr>
        <dsp:cNvPr id="0" name=""/>
        <dsp:cNvSpPr/>
      </dsp:nvSpPr>
      <dsp:spPr>
        <a:xfrm>
          <a:off x="4385144" y="2833012"/>
          <a:ext cx="912907" cy="2234110"/>
        </a:xfrm>
        <a:custGeom>
          <a:avLst/>
          <a:gdLst/>
          <a:ahLst/>
          <a:cxnLst/>
          <a:rect l="0" t="0" r="0" b="0"/>
          <a:pathLst>
            <a:path>
              <a:moveTo>
                <a:pt x="0" y="0"/>
              </a:moveTo>
              <a:lnTo>
                <a:pt x="0" y="2234110"/>
              </a:lnTo>
              <a:lnTo>
                <a:pt x="912907" y="2234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10A2E-E25C-4F76-97D6-925EF7E1145B}">
      <dsp:nvSpPr>
        <dsp:cNvPr id="0" name=""/>
        <dsp:cNvSpPr/>
      </dsp:nvSpPr>
      <dsp:spPr>
        <a:xfrm>
          <a:off x="3417191" y="2833012"/>
          <a:ext cx="967952" cy="2234110"/>
        </a:xfrm>
        <a:custGeom>
          <a:avLst/>
          <a:gdLst/>
          <a:ahLst/>
          <a:cxnLst/>
          <a:rect l="0" t="0" r="0" b="0"/>
          <a:pathLst>
            <a:path>
              <a:moveTo>
                <a:pt x="967952" y="0"/>
              </a:moveTo>
              <a:lnTo>
                <a:pt x="967952" y="2234110"/>
              </a:lnTo>
              <a:lnTo>
                <a:pt x="0" y="223411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45C7E5-1D56-452D-8754-B566F00523D7}">
      <dsp:nvSpPr>
        <dsp:cNvPr id="0" name=""/>
        <dsp:cNvSpPr/>
      </dsp:nvSpPr>
      <dsp:spPr>
        <a:xfrm>
          <a:off x="4385144" y="2833012"/>
          <a:ext cx="912907" cy="1390377"/>
        </a:xfrm>
        <a:custGeom>
          <a:avLst/>
          <a:gdLst/>
          <a:ahLst/>
          <a:cxnLst/>
          <a:rect l="0" t="0" r="0" b="0"/>
          <a:pathLst>
            <a:path>
              <a:moveTo>
                <a:pt x="0" y="0"/>
              </a:moveTo>
              <a:lnTo>
                <a:pt x="0" y="1390377"/>
              </a:lnTo>
              <a:lnTo>
                <a:pt x="912907" y="1390377"/>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705D2-758D-413E-AC07-06DBCCC2C0EE}">
      <dsp:nvSpPr>
        <dsp:cNvPr id="0" name=""/>
        <dsp:cNvSpPr/>
      </dsp:nvSpPr>
      <dsp:spPr>
        <a:xfrm>
          <a:off x="3417191" y="2833012"/>
          <a:ext cx="967952" cy="1390377"/>
        </a:xfrm>
        <a:custGeom>
          <a:avLst/>
          <a:gdLst/>
          <a:ahLst/>
          <a:cxnLst/>
          <a:rect l="0" t="0" r="0" b="0"/>
          <a:pathLst>
            <a:path>
              <a:moveTo>
                <a:pt x="967952" y="0"/>
              </a:moveTo>
              <a:lnTo>
                <a:pt x="967952" y="1390377"/>
              </a:lnTo>
              <a:lnTo>
                <a:pt x="0" y="1390377"/>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B8AB4-32A7-4364-8F80-93776C4AF918}">
      <dsp:nvSpPr>
        <dsp:cNvPr id="0" name=""/>
        <dsp:cNvSpPr/>
      </dsp:nvSpPr>
      <dsp:spPr>
        <a:xfrm>
          <a:off x="4385144" y="2833012"/>
          <a:ext cx="912907" cy="546644"/>
        </a:xfrm>
        <a:custGeom>
          <a:avLst/>
          <a:gdLst/>
          <a:ahLst/>
          <a:cxnLst/>
          <a:rect l="0" t="0" r="0" b="0"/>
          <a:pathLst>
            <a:path>
              <a:moveTo>
                <a:pt x="0" y="0"/>
              </a:moveTo>
              <a:lnTo>
                <a:pt x="0" y="546644"/>
              </a:lnTo>
              <a:lnTo>
                <a:pt x="912907" y="54664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CAC765-13EA-4580-9100-CDCC3355902F}">
      <dsp:nvSpPr>
        <dsp:cNvPr id="0" name=""/>
        <dsp:cNvSpPr/>
      </dsp:nvSpPr>
      <dsp:spPr>
        <a:xfrm>
          <a:off x="3417191" y="2833012"/>
          <a:ext cx="967952" cy="546644"/>
        </a:xfrm>
        <a:custGeom>
          <a:avLst/>
          <a:gdLst/>
          <a:ahLst/>
          <a:cxnLst/>
          <a:rect l="0" t="0" r="0" b="0"/>
          <a:pathLst>
            <a:path>
              <a:moveTo>
                <a:pt x="967952" y="0"/>
              </a:moveTo>
              <a:lnTo>
                <a:pt x="967952" y="546644"/>
              </a:lnTo>
              <a:lnTo>
                <a:pt x="0" y="54664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AE3158-7F7B-49A3-A3DE-884341DE8F8E}">
      <dsp:nvSpPr>
        <dsp:cNvPr id="0" name=""/>
        <dsp:cNvSpPr/>
      </dsp:nvSpPr>
      <dsp:spPr>
        <a:xfrm>
          <a:off x="4339424" y="2092155"/>
          <a:ext cx="91440" cy="249554"/>
        </a:xfrm>
        <a:custGeom>
          <a:avLst/>
          <a:gdLst/>
          <a:ahLst/>
          <a:cxnLst/>
          <a:rect l="0" t="0" r="0" b="0"/>
          <a:pathLst>
            <a:path>
              <a:moveTo>
                <a:pt x="45720" y="0"/>
              </a:moveTo>
              <a:lnTo>
                <a:pt x="45720" y="24955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A1038-B1A9-4A75-8713-29D251A3E71A}">
      <dsp:nvSpPr>
        <dsp:cNvPr id="0" name=""/>
        <dsp:cNvSpPr/>
      </dsp:nvSpPr>
      <dsp:spPr>
        <a:xfrm>
          <a:off x="4339423" y="1248422"/>
          <a:ext cx="91440" cy="249554"/>
        </a:xfrm>
        <a:custGeom>
          <a:avLst/>
          <a:gdLst/>
          <a:ahLst/>
          <a:cxnLst/>
          <a:rect l="0" t="0" r="0" b="0"/>
          <a:pathLst>
            <a:path>
              <a:moveTo>
                <a:pt x="45720" y="0"/>
              </a:moveTo>
              <a:lnTo>
                <a:pt x="45720" y="24955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2EFBF-5E9B-491E-9992-66AFCED36624}">
      <dsp:nvSpPr>
        <dsp:cNvPr id="0" name=""/>
        <dsp:cNvSpPr/>
      </dsp:nvSpPr>
      <dsp:spPr>
        <a:xfrm>
          <a:off x="4339423" y="441260"/>
          <a:ext cx="91440" cy="249554"/>
        </a:xfrm>
        <a:custGeom>
          <a:avLst/>
          <a:gdLst/>
          <a:ahLst/>
          <a:cxnLst/>
          <a:rect l="0" t="0" r="0" b="0"/>
          <a:pathLst>
            <a:path>
              <a:moveTo>
                <a:pt x="45720" y="0"/>
              </a:moveTo>
              <a:lnTo>
                <a:pt x="45720" y="24955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8C6A7-8135-4413-9C49-42EF81233541}">
      <dsp:nvSpPr>
        <dsp:cNvPr id="0" name=""/>
        <dsp:cNvSpPr/>
      </dsp:nvSpPr>
      <dsp:spPr>
        <a:xfrm>
          <a:off x="3496461" y="611"/>
          <a:ext cx="1777365" cy="4406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kern="1200" dirty="0"/>
            <a:t>Aretha R. Ferrell-Benavides</a:t>
          </a:r>
        </a:p>
        <a:p>
          <a:pPr marL="0" lvl="0" indent="0" algn="ctr" defTabSz="488950">
            <a:lnSpc>
              <a:spcPct val="100000"/>
            </a:lnSpc>
            <a:spcBef>
              <a:spcPct val="0"/>
            </a:spcBef>
            <a:spcAft>
              <a:spcPts val="0"/>
            </a:spcAft>
            <a:buNone/>
          </a:pPr>
          <a:r>
            <a:rPr lang="en-US" sz="1100" b="1" kern="1200" dirty="0"/>
            <a:t>City Manager/ City Collector</a:t>
          </a:r>
        </a:p>
      </dsp:txBody>
      <dsp:txXfrm>
        <a:off x="3496461" y="611"/>
        <a:ext cx="1777365" cy="440648"/>
      </dsp:txXfrm>
    </dsp:sp>
    <dsp:sp modelId="{33760E4D-D774-444D-8AC0-E9866F248B6C}">
      <dsp:nvSpPr>
        <dsp:cNvPr id="0" name=""/>
        <dsp:cNvSpPr/>
      </dsp:nvSpPr>
      <dsp:spPr>
        <a:xfrm>
          <a:off x="3496461" y="690815"/>
          <a:ext cx="1777365" cy="55760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kern="1200" dirty="0"/>
            <a:t>Blake Rane</a:t>
          </a:r>
        </a:p>
        <a:p>
          <a:pPr marL="0" lvl="0" indent="0" algn="ctr" defTabSz="488950">
            <a:lnSpc>
              <a:spcPct val="100000"/>
            </a:lnSpc>
            <a:spcBef>
              <a:spcPct val="0"/>
            </a:spcBef>
            <a:spcAft>
              <a:spcPts val="0"/>
            </a:spcAft>
            <a:buNone/>
          </a:pPr>
          <a:r>
            <a:rPr lang="en-US" sz="1100" b="1" kern="1200" dirty="0"/>
            <a:t>CHIEF FINANCE OFFICER</a:t>
          </a:r>
        </a:p>
        <a:p>
          <a:pPr marL="0" lvl="0" indent="0" algn="ctr" defTabSz="488950">
            <a:lnSpc>
              <a:spcPct val="100000"/>
            </a:lnSpc>
            <a:spcBef>
              <a:spcPct val="0"/>
            </a:spcBef>
            <a:spcAft>
              <a:spcPts val="0"/>
            </a:spcAft>
            <a:buNone/>
          </a:pPr>
          <a:r>
            <a:rPr lang="en-US" sz="1100" b="1" kern="1200" dirty="0"/>
            <a:t>Finance Director </a:t>
          </a:r>
        </a:p>
      </dsp:txBody>
      <dsp:txXfrm>
        <a:off x="3496461" y="690815"/>
        <a:ext cx="1777365" cy="557606"/>
      </dsp:txXfrm>
    </dsp:sp>
    <dsp:sp modelId="{9102940D-5AD1-47D3-95E2-BC4D740683CB}">
      <dsp:nvSpPr>
        <dsp:cNvPr id="0" name=""/>
        <dsp:cNvSpPr/>
      </dsp:nvSpPr>
      <dsp:spPr>
        <a:xfrm>
          <a:off x="3575023" y="1497977"/>
          <a:ext cx="1620241" cy="59417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Director of Billing &amp; Collections</a:t>
          </a:r>
        </a:p>
      </dsp:txBody>
      <dsp:txXfrm>
        <a:off x="3575023" y="1497977"/>
        <a:ext cx="1620241" cy="594178"/>
      </dsp:txXfrm>
    </dsp:sp>
    <dsp:sp modelId="{91471846-D859-4B72-8AFE-2ADB6141C0CB}">
      <dsp:nvSpPr>
        <dsp:cNvPr id="0" name=""/>
        <dsp:cNvSpPr/>
      </dsp:nvSpPr>
      <dsp:spPr>
        <a:xfrm>
          <a:off x="3589146" y="2341710"/>
          <a:ext cx="1591994" cy="491302"/>
        </a:xfrm>
        <a:prstGeom prst="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kern="1200" dirty="0">
              <a:solidFill>
                <a:schemeClr val="tx1"/>
              </a:solidFill>
            </a:rPr>
            <a:t>Office Manager</a:t>
          </a:r>
        </a:p>
      </dsp:txBody>
      <dsp:txXfrm>
        <a:off x="3589146" y="2341710"/>
        <a:ext cx="1591994" cy="491302"/>
      </dsp:txXfrm>
    </dsp:sp>
    <dsp:sp modelId="{36064DB4-DFC7-4A99-AA25-8FB4D02940B7}">
      <dsp:nvSpPr>
        <dsp:cNvPr id="0" name=""/>
        <dsp:cNvSpPr/>
      </dsp:nvSpPr>
      <dsp:spPr>
        <a:xfrm>
          <a:off x="2228834" y="3082567"/>
          <a:ext cx="1188356" cy="594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i="0" kern="1200" dirty="0"/>
            <a:t>Former Utility Billing Staff</a:t>
          </a:r>
        </a:p>
      </dsp:txBody>
      <dsp:txXfrm>
        <a:off x="2228834" y="3082567"/>
        <a:ext cx="1188356" cy="594178"/>
      </dsp:txXfrm>
    </dsp:sp>
    <dsp:sp modelId="{9A84DB3F-344E-42D9-A2E8-37910BE402F9}">
      <dsp:nvSpPr>
        <dsp:cNvPr id="0" name=""/>
        <dsp:cNvSpPr/>
      </dsp:nvSpPr>
      <dsp:spPr>
        <a:xfrm>
          <a:off x="5298051" y="3082567"/>
          <a:ext cx="1188356" cy="594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i="0" kern="1200" dirty="0"/>
            <a:t>Former Utility Billing Staff</a:t>
          </a:r>
        </a:p>
      </dsp:txBody>
      <dsp:txXfrm>
        <a:off x="5298051" y="3082567"/>
        <a:ext cx="1188356" cy="594178"/>
      </dsp:txXfrm>
    </dsp:sp>
    <dsp:sp modelId="{F55D9034-FC80-4DCD-81A1-A126616AB8D5}">
      <dsp:nvSpPr>
        <dsp:cNvPr id="0" name=""/>
        <dsp:cNvSpPr/>
      </dsp:nvSpPr>
      <dsp:spPr>
        <a:xfrm>
          <a:off x="2228834" y="3926301"/>
          <a:ext cx="1188356" cy="594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i="0" kern="1200" dirty="0"/>
            <a:t>Former Utility Billing Staff</a:t>
          </a:r>
        </a:p>
      </dsp:txBody>
      <dsp:txXfrm>
        <a:off x="2228834" y="3926301"/>
        <a:ext cx="1188356" cy="594178"/>
      </dsp:txXfrm>
    </dsp:sp>
    <dsp:sp modelId="{8952203E-7E29-4560-8A3E-056D6FFF930C}">
      <dsp:nvSpPr>
        <dsp:cNvPr id="0" name=""/>
        <dsp:cNvSpPr/>
      </dsp:nvSpPr>
      <dsp:spPr>
        <a:xfrm>
          <a:off x="5298051" y="3926301"/>
          <a:ext cx="1188356" cy="594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i="0" kern="1200" dirty="0"/>
            <a:t>Former Treasurer Office Staff</a:t>
          </a:r>
        </a:p>
      </dsp:txBody>
      <dsp:txXfrm>
        <a:off x="5298051" y="3926301"/>
        <a:ext cx="1188356" cy="594178"/>
      </dsp:txXfrm>
    </dsp:sp>
    <dsp:sp modelId="{56C49DAC-DC5C-498E-8BD2-6E373A0C76AD}">
      <dsp:nvSpPr>
        <dsp:cNvPr id="0" name=""/>
        <dsp:cNvSpPr/>
      </dsp:nvSpPr>
      <dsp:spPr>
        <a:xfrm>
          <a:off x="2228834" y="4770034"/>
          <a:ext cx="1188356" cy="594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i="0" kern="1200" dirty="0"/>
            <a:t>Former Utility Billing Staff</a:t>
          </a:r>
        </a:p>
      </dsp:txBody>
      <dsp:txXfrm>
        <a:off x="2228834" y="4770034"/>
        <a:ext cx="1188356" cy="594178"/>
      </dsp:txXfrm>
    </dsp:sp>
    <dsp:sp modelId="{4D60988F-644D-4A1C-A9BC-BF8D2CC1F619}">
      <dsp:nvSpPr>
        <dsp:cNvPr id="0" name=""/>
        <dsp:cNvSpPr/>
      </dsp:nvSpPr>
      <dsp:spPr>
        <a:xfrm>
          <a:off x="5298051" y="4770034"/>
          <a:ext cx="1188356" cy="594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US" sz="1100" b="1" i="0" kern="1200" dirty="0"/>
            <a:t>Former Treasurer Office Staff</a:t>
          </a:r>
        </a:p>
      </dsp:txBody>
      <dsp:txXfrm>
        <a:off x="5298051" y="4770034"/>
        <a:ext cx="1188356" cy="594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46C7D-EB9C-4C09-851D-E3B9DABEB853}">
      <dsp:nvSpPr>
        <dsp:cNvPr id="0" name=""/>
        <dsp:cNvSpPr/>
      </dsp:nvSpPr>
      <dsp:spPr>
        <a:xfrm>
          <a:off x="1785" y="40880"/>
          <a:ext cx="2175867" cy="87034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t>Build</a:t>
          </a:r>
        </a:p>
      </dsp:txBody>
      <dsp:txXfrm>
        <a:off x="436958" y="40880"/>
        <a:ext cx="1305521" cy="870346"/>
      </dsp:txXfrm>
    </dsp:sp>
    <dsp:sp modelId="{B4460B79-91FF-4D43-AF10-383AFAEC5670}">
      <dsp:nvSpPr>
        <dsp:cNvPr id="0" name=""/>
        <dsp:cNvSpPr/>
      </dsp:nvSpPr>
      <dsp:spPr>
        <a:xfrm>
          <a:off x="1960066" y="40880"/>
          <a:ext cx="2175867" cy="87034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t>Transform</a:t>
          </a:r>
        </a:p>
      </dsp:txBody>
      <dsp:txXfrm>
        <a:off x="2395239" y="40880"/>
        <a:ext cx="1305521" cy="870346"/>
      </dsp:txXfrm>
    </dsp:sp>
    <dsp:sp modelId="{BC184849-2632-4BF8-A21F-4BE4D53C680F}">
      <dsp:nvSpPr>
        <dsp:cNvPr id="0" name=""/>
        <dsp:cNvSpPr/>
      </dsp:nvSpPr>
      <dsp:spPr>
        <a:xfrm>
          <a:off x="3918346" y="44056"/>
          <a:ext cx="2175867" cy="870346"/>
        </a:xfrm>
        <a:prstGeom prst="chevron">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t>Run</a:t>
          </a:r>
        </a:p>
      </dsp:txBody>
      <dsp:txXfrm>
        <a:off x="4353519" y="44056"/>
        <a:ext cx="1305521" cy="8703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FA9D75-1E36-494C-8BB2-DC9FAFA77E0A}" type="datetimeFigureOut">
              <a:rPr lang="en-US" smtClean="0"/>
              <a:t>10/2/2017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0EC378-1506-0741-9F51-6A7800BF03F9}" type="slidenum">
              <a:rPr lang="en-US" smtClean="0"/>
              <a:t>‹#›</a:t>
            </a:fld>
            <a:endParaRPr lang="en-US" dirty="0"/>
          </a:p>
        </p:txBody>
      </p:sp>
    </p:spTree>
    <p:extLst>
      <p:ext uri="{BB962C8B-B14F-4D97-AF65-F5344CB8AC3E}">
        <p14:creationId xmlns:p14="http://schemas.microsoft.com/office/powerpoint/2010/main" val="29980321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22A2F5-2449-3545-AB66-8B9F4669AE91}" type="datetimeFigureOut">
              <a:rPr lang="en-US" smtClean="0"/>
              <a:t>10/2/2017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FCD3CD-F7BB-1C47-9F0A-1CD41E15E880}" type="slidenum">
              <a:rPr lang="en-US" smtClean="0"/>
              <a:t>‹#›</a:t>
            </a:fld>
            <a:endParaRPr lang="en-US" dirty="0"/>
          </a:p>
        </p:txBody>
      </p:sp>
    </p:spTree>
    <p:extLst>
      <p:ext uri="{BB962C8B-B14F-4D97-AF65-F5344CB8AC3E}">
        <p14:creationId xmlns:p14="http://schemas.microsoft.com/office/powerpoint/2010/main" val="21084194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A238EB-9C9A-4CDB-9BCB-1C389100EB96}" type="datetime1">
              <a:rPr lang="en-US" smtClean="0"/>
              <a:t>10/2/2017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E0B21-15B5-2D42-93D4-E23D4058B01A}" type="slidenum">
              <a:rPr lang="en-US" smtClean="0"/>
              <a:t>‹#›</a:t>
            </a:fld>
            <a:endParaRPr lang="en-US" dirty="0"/>
          </a:p>
        </p:txBody>
      </p:sp>
      <p:pic>
        <p:nvPicPr>
          <p:cNvPr id="7" name="Picture 6"/>
          <p:cNvPicPr>
            <a:picLocks noChangeAspect="1"/>
          </p:cNvPicPr>
          <p:nvPr userDrawn="1"/>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74396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2879CB-8771-4989-9ECC-70ED864BE264}" type="datetime1">
              <a:rPr lang="en-US" smtClean="0"/>
              <a:t>10/2/2017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7628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E182D2-9EFF-40A7-BBB1-B93EC79DB605}" type="datetime1">
              <a:rPr lang="en-US" smtClean="0"/>
              <a:t>10/2/2017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164099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78F78-D875-4258-8256-EBE3FC99ED63}" type="datetime1">
              <a:rPr lang="en-US" smtClean="0"/>
              <a:t>10/2/2017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7986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E1FAFD-0518-448B-A024-86EDCCB25816}" type="datetime1">
              <a:rPr lang="en-US" smtClean="0"/>
              <a:t>10/2/2017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121970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EB9BDA-6614-4B5F-A241-ABCAA8C8FD4D}" type="datetime1">
              <a:rPr lang="en-US" smtClean="0"/>
              <a:t>10/2/2017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334942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0674-790E-4431-B106-FE072020049B}" type="datetime1">
              <a:rPr lang="en-US" smtClean="0"/>
              <a:t>10/2/2017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2484652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269473-BBD6-4E55-81C1-A3335D2342B6}" type="datetime1">
              <a:rPr lang="en-US" smtClean="0"/>
              <a:t>10/2/2017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70399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DDB60-903F-4F05-B63D-118615F6BE24}" type="datetime1">
              <a:rPr lang="en-US" smtClean="0"/>
              <a:t>10/2/2017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2903641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3B95F7-84E2-498E-9DDD-31558897ED46}" type="datetime1">
              <a:rPr lang="en-US" smtClean="0"/>
              <a:t>10/2/2017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182820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C67E2-19B5-480A-A718-508E10004C98}" type="datetime1">
              <a:rPr lang="en-US" smtClean="0"/>
              <a:t>10/2/2017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4E0B21-15B5-2D42-93D4-E23D4058B01A}" type="slidenum">
              <a:rPr lang="en-US" smtClean="0"/>
              <a:t>‹#›</a:t>
            </a:fld>
            <a:endParaRPr lang="en-US" dirty="0"/>
          </a:p>
        </p:txBody>
      </p:sp>
    </p:spTree>
    <p:extLst>
      <p:ext uri="{BB962C8B-B14F-4D97-AF65-F5344CB8AC3E}">
        <p14:creationId xmlns:p14="http://schemas.microsoft.com/office/powerpoint/2010/main" val="428240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6B393-68F6-4579-A839-06C0FA00E5E4}" type="datetime1">
              <a:rPr lang="en-US" smtClean="0"/>
              <a:t>10/2/2017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E0B21-15B5-2D42-93D4-E23D4058B01A}" type="slidenum">
              <a:rPr lang="en-US" smtClean="0"/>
              <a:t>‹#›</a:t>
            </a:fld>
            <a:endParaRPr lang="en-US" dirty="0"/>
          </a:p>
        </p:txBody>
      </p:sp>
    </p:spTree>
    <p:extLst>
      <p:ext uri="{BB962C8B-B14F-4D97-AF65-F5344CB8AC3E}">
        <p14:creationId xmlns:p14="http://schemas.microsoft.com/office/powerpoint/2010/main" val="588796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0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petersburgva.gov/DocumentCenter/View/2882" TargetMode="External"/><Relationship Id="rId2" Type="http://schemas.openxmlformats.org/officeDocument/2006/relationships/hyperlink" Target="http://www.petersburgva.gov/index.aspx?NID=84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etersburgva.gov/index.aspx?NID=846"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petersburgva.gov/index.aspx?NID=846"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etersburgva.gov/DocumentCenter/View/2882"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www.gfoa.org/print/402"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etersburgva.gov/DocumentCenter/View/2882"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hyperlink" Target="http://www.petersburgva.gov/DocumentCenter/View/2882"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petersburgva.gov/DocumentCenter/View/2882"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petersburgva.gov/DocumentCenter/View/2882"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City of Petersburg Emergency Financial &amp; Operational Restructuring</a:t>
            </a:r>
          </a:p>
        </p:txBody>
      </p:sp>
      <p:sp>
        <p:nvSpPr>
          <p:cNvPr id="3" name="Subtitle 2"/>
          <p:cNvSpPr>
            <a:spLocks noGrp="1"/>
          </p:cNvSpPr>
          <p:nvPr>
            <p:ph type="subTitle" idx="1"/>
          </p:nvPr>
        </p:nvSpPr>
        <p:spPr/>
        <p:txBody>
          <a:bodyPr>
            <a:normAutofit fontScale="92500"/>
          </a:bodyPr>
          <a:lstStyle/>
          <a:p>
            <a:r>
              <a:rPr lang="en-US" dirty="0"/>
              <a:t>Presentation to Petersburg City Council</a:t>
            </a:r>
          </a:p>
          <a:p>
            <a:r>
              <a:rPr lang="en-US" dirty="0"/>
              <a:t>The Robert Bobb Group, LLC</a:t>
            </a:r>
          </a:p>
          <a:p>
            <a:r>
              <a:rPr lang="en-US" dirty="0"/>
              <a:t>October 2, 2017</a:t>
            </a:r>
          </a:p>
        </p:txBody>
      </p:sp>
      <p:sp>
        <p:nvSpPr>
          <p:cNvPr id="4" name="Rectangle 3">
            <a:extLst>
              <a:ext uri="{FF2B5EF4-FFF2-40B4-BE49-F238E27FC236}">
                <a16:creationId xmlns:a16="http://schemas.microsoft.com/office/drawing/2014/main" id="{0795B708-DFED-436F-A23F-30CB067A1803}"/>
              </a:ext>
            </a:extLst>
          </p:cNvPr>
          <p:cNvSpPr/>
          <p:nvPr/>
        </p:nvSpPr>
        <p:spPr>
          <a:xfrm>
            <a:off x="2254795" y="5683982"/>
            <a:ext cx="4634410" cy="707886"/>
          </a:xfrm>
          <a:prstGeom prst="rect">
            <a:avLst/>
          </a:prstGeom>
          <a:solidFill>
            <a:schemeClr val="accent1">
              <a:lumMod val="50000"/>
            </a:schemeClr>
          </a:solidFill>
        </p:spPr>
        <p:txBody>
          <a:bodyPr wrap="none" lIns="91440" tIns="45720" rIns="91440" bIns="45720">
            <a:spAutoFit/>
          </a:bodyPr>
          <a:lstStyle/>
          <a:p>
            <a:pPr algn="ctr"/>
            <a:r>
              <a:rPr lang="en-US" sz="4000" dirty="0">
                <a:ln w="0"/>
                <a:solidFill>
                  <a:schemeClr val="bg1"/>
                </a:solidFill>
                <a:effectLst>
                  <a:outerShdw blurRad="38100" dist="19050" dir="2700000" algn="tl" rotWithShape="0">
                    <a:schemeClr val="dk1">
                      <a:alpha val="40000"/>
                    </a:schemeClr>
                  </a:outerShdw>
                </a:effectLst>
              </a:rPr>
              <a:t>FINAL PRESENTATION</a:t>
            </a:r>
          </a:p>
        </p:txBody>
      </p:sp>
    </p:spTree>
    <p:extLst>
      <p:ext uri="{BB962C8B-B14F-4D97-AF65-F5344CB8AC3E}">
        <p14:creationId xmlns:p14="http://schemas.microsoft.com/office/powerpoint/2010/main" val="389304554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Deliverables: What We Found</a:t>
            </a:r>
          </a:p>
        </p:txBody>
      </p:sp>
      <p:sp>
        <p:nvSpPr>
          <p:cNvPr id="4" name="Content Placeholder 3">
            <a:extLst>
              <a:ext uri="{FF2B5EF4-FFF2-40B4-BE49-F238E27FC236}">
                <a16:creationId xmlns:a16="http://schemas.microsoft.com/office/drawing/2014/main" id="{291536C7-3C3C-43F1-AFCA-6988D823DB9E}"/>
              </a:ext>
            </a:extLst>
          </p:cNvPr>
          <p:cNvSpPr>
            <a:spLocks noGrp="1"/>
          </p:cNvSpPr>
          <p:nvPr>
            <p:ph idx="1"/>
          </p:nvPr>
        </p:nvSpPr>
        <p:spPr>
          <a:xfrm>
            <a:off x="287079" y="1050622"/>
            <a:ext cx="8484781" cy="5807377"/>
          </a:xfrm>
        </p:spPr>
        <p:txBody>
          <a:bodyPr>
            <a:noAutofit/>
          </a:bodyPr>
          <a:lstStyle/>
          <a:p>
            <a:r>
              <a:rPr lang="en-US" sz="2000" b="1" dirty="0"/>
              <a:t>It has been our great honor to serve you and the City of Petersburg in its financial and operational restructuring.</a:t>
            </a:r>
          </a:p>
          <a:p>
            <a:endParaRPr lang="en-US" sz="2000" b="1" dirty="0"/>
          </a:p>
          <a:p>
            <a:r>
              <a:rPr lang="en-US" sz="2000" b="1" u="sng" dirty="0"/>
              <a:t>Our focus Since Day 1 on October 25, 2016:</a:t>
            </a:r>
          </a:p>
          <a:p>
            <a:pPr marL="857250" lvl="1" indent="-457200">
              <a:buFont typeface="+mj-lt"/>
              <a:buAutoNum type="arabicPeriod"/>
            </a:pPr>
            <a:r>
              <a:rPr lang="en-US" sz="2000" dirty="0"/>
              <a:t>Structurally Balanced Budget &amp; Stabilized Overall Financial Operations</a:t>
            </a:r>
          </a:p>
          <a:p>
            <a:pPr marL="857250" lvl="1" indent="-457200">
              <a:buFont typeface="+mj-lt"/>
              <a:buAutoNum type="arabicPeriod"/>
            </a:pPr>
            <a:r>
              <a:rPr lang="en-US" sz="2000" dirty="0"/>
              <a:t>Debt Restructuring and Access to Capital Markets</a:t>
            </a:r>
          </a:p>
          <a:p>
            <a:pPr marL="857250" lvl="1" indent="-457200">
              <a:buFont typeface="+mj-lt"/>
              <a:buAutoNum type="arabicPeriod"/>
            </a:pPr>
            <a:r>
              <a:rPr lang="en-US" sz="2000" dirty="0"/>
              <a:t>Public Safety</a:t>
            </a:r>
          </a:p>
          <a:p>
            <a:pPr marL="857250" lvl="1" indent="-457200">
              <a:buFont typeface="+mj-lt"/>
              <a:buAutoNum type="arabicPeriod"/>
            </a:pPr>
            <a:r>
              <a:rPr lang="en-US" sz="2000" dirty="0"/>
              <a:t>Full Transparency of all Data and Information</a:t>
            </a:r>
          </a:p>
          <a:p>
            <a:pPr marL="857250" lvl="1" indent="-457200">
              <a:buFont typeface="+mj-lt"/>
              <a:buAutoNum type="arabicPeriod"/>
            </a:pPr>
            <a:r>
              <a:rPr lang="en-US" sz="2000" dirty="0"/>
              <a:t>Focus on Operational Efficiency</a:t>
            </a:r>
          </a:p>
          <a:p>
            <a:pPr marL="857250" lvl="1" indent="-457200">
              <a:buFont typeface="+mj-lt"/>
              <a:buAutoNum type="arabicPeriod"/>
            </a:pPr>
            <a:r>
              <a:rPr lang="en-US" sz="2000" dirty="0"/>
              <a:t>Identified Weaknesses and Recommended Improvements in Technologies (i.e. OpenGov, CitiWorks, etc.)</a:t>
            </a:r>
          </a:p>
          <a:p>
            <a:pPr marL="857250" lvl="1" indent="-457200">
              <a:buFont typeface="+mj-lt"/>
              <a:buAutoNum type="arabicPeriod"/>
            </a:pPr>
            <a:r>
              <a:rPr lang="en-US" sz="2000" dirty="0"/>
              <a:t>Pay Vendors including Negotiating Payment Plans with State and Regional Partners</a:t>
            </a:r>
          </a:p>
          <a:p>
            <a:pPr marL="857250" lvl="1" indent="-457200">
              <a:buFont typeface="+mj-lt"/>
              <a:buAutoNum type="arabicPeriod"/>
            </a:pPr>
            <a:r>
              <a:rPr lang="en-US" sz="2000" dirty="0"/>
              <a:t>Managed day-to-day operations</a:t>
            </a:r>
          </a:p>
          <a:p>
            <a:pPr marL="857250" lvl="1" indent="-457200">
              <a:buFont typeface="+mj-lt"/>
              <a:buAutoNum type="arabicPeriod"/>
            </a:pPr>
            <a:r>
              <a:rPr lang="en-US" sz="2000" dirty="0"/>
              <a:t>Reviewed past analytical work to determine path forward (i.e. PFM, Government’s Technical Team)</a:t>
            </a:r>
          </a:p>
        </p:txBody>
      </p:sp>
      <p:sp>
        <p:nvSpPr>
          <p:cNvPr id="8" name="Slide Number Placeholder 7"/>
          <p:cNvSpPr>
            <a:spLocks noGrp="1"/>
          </p:cNvSpPr>
          <p:nvPr>
            <p:ph type="sldNum" sz="quarter" idx="12"/>
          </p:nvPr>
        </p:nvSpPr>
        <p:spPr/>
        <p:txBody>
          <a:bodyPr/>
          <a:lstStyle/>
          <a:p>
            <a:fld id="{754E0B21-15B5-2D42-93D4-E23D4058B01A}" type="slidenum">
              <a:rPr lang="en-US" smtClean="0"/>
              <a:t>10</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8942595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Accomplishments</a:t>
            </a:r>
            <a:endParaRPr lang="en-US" sz="1100" dirty="0"/>
          </a:p>
        </p:txBody>
      </p:sp>
      <p:sp>
        <p:nvSpPr>
          <p:cNvPr id="3" name="Content Placeholder 2"/>
          <p:cNvSpPr>
            <a:spLocks noGrp="1"/>
          </p:cNvSpPr>
          <p:nvPr>
            <p:ph idx="1"/>
          </p:nvPr>
        </p:nvSpPr>
        <p:spPr>
          <a:xfrm>
            <a:off x="457200" y="1552352"/>
            <a:ext cx="8229600" cy="5077047"/>
          </a:xfrm>
        </p:spPr>
        <p:txBody>
          <a:bodyPr>
            <a:noAutofit/>
          </a:bodyPr>
          <a:lstStyle/>
          <a:p>
            <a:pPr marL="457200" indent="-457200">
              <a:buAutoNum type="arabicPeriod" startAt="17"/>
            </a:pPr>
            <a:r>
              <a:rPr lang="en-US" sz="2400" b="1" dirty="0"/>
              <a:t>$8M for funding for parking garage.  The City did not have to come up with a previously required $3M match.</a:t>
            </a:r>
          </a:p>
          <a:p>
            <a:pPr marL="457200" indent="-457200">
              <a:buAutoNum type="arabicPeriod" startAt="17"/>
            </a:pPr>
            <a:endParaRPr lang="en-US" sz="2400" b="1" dirty="0"/>
          </a:p>
          <a:p>
            <a:pPr marL="457200" indent="-457200">
              <a:buAutoNum type="arabicPeriod" startAt="17"/>
            </a:pPr>
            <a:r>
              <a:rPr lang="en-US" sz="2400" b="1" dirty="0"/>
              <a:t>DEQ Grant for Water Utility funding: DEQ waived $200,000, and turned into zero interest grant.  Balance of $550K DEQ grant is a zero interest loan.  We helped the City achieve another zero interest loan of $2 Million.</a:t>
            </a:r>
          </a:p>
          <a:p>
            <a:pPr marL="457200" indent="-457200">
              <a:buAutoNum type="arabicPeriod" startAt="17"/>
            </a:pPr>
            <a:endParaRPr lang="en-US" sz="2400" b="1" dirty="0"/>
          </a:p>
          <a:p>
            <a:pPr marL="457200" indent="-457200">
              <a:buAutoNum type="arabicPeriod" startAt="17"/>
            </a:pPr>
            <a:r>
              <a:rPr lang="en-US" sz="2400" b="1" dirty="0"/>
              <a:t>Resolved Impasse to Receive Future Fire Funds of $280,000</a:t>
            </a:r>
          </a:p>
          <a:p>
            <a:pPr marL="457200" indent="-457200">
              <a:buAutoNum type="arabicPeriod" startAt="17"/>
            </a:pPr>
            <a:endParaRPr lang="en-US" sz="2400" b="1" dirty="0"/>
          </a:p>
          <a:p>
            <a:pPr marL="457200" indent="-457200">
              <a:buAutoNum type="arabicPeriod" startAt="17"/>
            </a:pPr>
            <a:r>
              <a:rPr lang="en-US" sz="2400" b="1" dirty="0"/>
              <a:t>Utility Collections Rate improved from 70% to an average of 86%</a:t>
            </a:r>
          </a:p>
        </p:txBody>
      </p:sp>
      <p:sp>
        <p:nvSpPr>
          <p:cNvPr id="4" name="Slide Number Placeholder 3"/>
          <p:cNvSpPr>
            <a:spLocks noGrp="1"/>
          </p:cNvSpPr>
          <p:nvPr>
            <p:ph type="sldNum" sz="quarter" idx="12"/>
          </p:nvPr>
        </p:nvSpPr>
        <p:spPr/>
        <p:txBody>
          <a:bodyPr/>
          <a:lstStyle/>
          <a:p>
            <a:fld id="{754E0B21-15B5-2D42-93D4-E23D4058B01A}" type="slidenum">
              <a:rPr lang="en-US" smtClean="0"/>
              <a:t>100</a:t>
            </a:fld>
            <a:endParaRPr lang="en-US" dirty="0"/>
          </a:p>
        </p:txBody>
      </p:sp>
      <p:pic>
        <p:nvPicPr>
          <p:cNvPr id="5" name="Picture 4"/>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2194296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Accomplishments</a:t>
            </a:r>
            <a:endParaRPr lang="en-US" sz="1100" dirty="0"/>
          </a:p>
        </p:txBody>
      </p:sp>
      <p:sp>
        <p:nvSpPr>
          <p:cNvPr id="3" name="Content Placeholder 2"/>
          <p:cNvSpPr>
            <a:spLocks noGrp="1"/>
          </p:cNvSpPr>
          <p:nvPr>
            <p:ph idx="1"/>
          </p:nvPr>
        </p:nvSpPr>
        <p:spPr>
          <a:xfrm>
            <a:off x="457200" y="1552352"/>
            <a:ext cx="8229600" cy="5077047"/>
          </a:xfrm>
        </p:spPr>
        <p:txBody>
          <a:bodyPr>
            <a:noAutofit/>
          </a:bodyPr>
          <a:lstStyle/>
          <a:p>
            <a:pPr marL="457200" indent="-457200">
              <a:buAutoNum type="arabicPeriod" startAt="21"/>
            </a:pPr>
            <a:r>
              <a:rPr lang="en-US" sz="2400" b="1" dirty="0"/>
              <a:t>Landfill revenues increased by an additional $30K</a:t>
            </a:r>
          </a:p>
          <a:p>
            <a:pPr marL="457200" indent="-457200">
              <a:buAutoNum type="arabicPeriod" startAt="21"/>
            </a:pPr>
            <a:endParaRPr lang="en-US" sz="2400" b="1" dirty="0"/>
          </a:p>
          <a:p>
            <a:pPr marL="457200" indent="-457200">
              <a:buAutoNum type="arabicPeriod" startAt="21"/>
            </a:pPr>
            <a:r>
              <a:rPr lang="en-US" sz="2400" b="1" dirty="0"/>
              <a:t>Created a new Contract for Internal Audit Services with a nationally recognized firm CliftonLarsonAllen</a:t>
            </a:r>
          </a:p>
          <a:p>
            <a:pPr marL="457200" indent="-457200">
              <a:buAutoNum type="arabicPeriod" startAt="21"/>
            </a:pPr>
            <a:endParaRPr lang="en-US" sz="2400" b="1" dirty="0"/>
          </a:p>
          <a:p>
            <a:pPr marL="457200" indent="-457200">
              <a:buAutoNum type="arabicPeriod" startAt="21"/>
            </a:pPr>
            <a:r>
              <a:rPr lang="en-US" sz="2400" b="1" dirty="0"/>
              <a:t>Utility Rate Increases have now put the City on sound footing for revenue stream to meet current needs</a:t>
            </a:r>
          </a:p>
          <a:p>
            <a:pPr marL="457200" indent="-457200">
              <a:buAutoNum type="arabicPeriod" startAt="21"/>
            </a:pPr>
            <a:endParaRPr lang="en-US" sz="2400" b="1" dirty="0"/>
          </a:p>
          <a:p>
            <a:pPr marL="457200" indent="-457200">
              <a:buAutoNum type="arabicPeriod" startAt="21"/>
            </a:pPr>
            <a:r>
              <a:rPr lang="en-US" sz="2400" b="1" dirty="0"/>
              <a:t>Established a $500K reserve for unforeseen utility repairs</a:t>
            </a:r>
          </a:p>
          <a:p>
            <a:pPr marL="457200" indent="-457200">
              <a:buAutoNum type="arabicPeriod" startAt="21"/>
            </a:pPr>
            <a:endParaRPr lang="en-US" sz="2400" b="1" dirty="0"/>
          </a:p>
          <a:p>
            <a:pPr marL="457200" indent="-457200">
              <a:buAutoNum type="arabicPeriod" startAt="21"/>
            </a:pPr>
            <a:r>
              <a:rPr lang="en-US" sz="2400" b="1" dirty="0"/>
              <a:t>Successfully enabled funding for Public Safety Vehicles </a:t>
            </a:r>
          </a:p>
        </p:txBody>
      </p:sp>
      <p:sp>
        <p:nvSpPr>
          <p:cNvPr id="4" name="Slide Number Placeholder 3"/>
          <p:cNvSpPr>
            <a:spLocks noGrp="1"/>
          </p:cNvSpPr>
          <p:nvPr>
            <p:ph type="sldNum" sz="quarter" idx="12"/>
          </p:nvPr>
        </p:nvSpPr>
        <p:spPr/>
        <p:txBody>
          <a:bodyPr/>
          <a:lstStyle/>
          <a:p>
            <a:fld id="{754E0B21-15B5-2D42-93D4-E23D4058B01A}" type="slidenum">
              <a:rPr lang="en-US" smtClean="0"/>
              <a:t>101</a:t>
            </a:fld>
            <a:endParaRPr lang="en-US" dirty="0"/>
          </a:p>
        </p:txBody>
      </p:sp>
      <p:pic>
        <p:nvPicPr>
          <p:cNvPr id="5" name="Picture 4"/>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33744561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Accomplishments</a:t>
            </a:r>
            <a:endParaRPr lang="en-US" sz="1100" dirty="0"/>
          </a:p>
        </p:txBody>
      </p:sp>
      <p:sp>
        <p:nvSpPr>
          <p:cNvPr id="3" name="Content Placeholder 2"/>
          <p:cNvSpPr>
            <a:spLocks noGrp="1"/>
          </p:cNvSpPr>
          <p:nvPr>
            <p:ph idx="1"/>
          </p:nvPr>
        </p:nvSpPr>
        <p:spPr>
          <a:xfrm>
            <a:off x="457200" y="1552352"/>
            <a:ext cx="8229600" cy="5077047"/>
          </a:xfrm>
        </p:spPr>
        <p:txBody>
          <a:bodyPr>
            <a:noAutofit/>
          </a:bodyPr>
          <a:lstStyle/>
          <a:p>
            <a:pPr marL="457200" indent="-457200">
              <a:buAutoNum type="arabicPeriod" startAt="26"/>
            </a:pPr>
            <a:r>
              <a:rPr lang="en-US" sz="2400" b="1" dirty="0"/>
              <a:t>VDOT 2040 Transportation Plan initially had no projects for Petersburg.  Two (2) projects are now included: VSU Gateway and Collier Yard Access.</a:t>
            </a:r>
          </a:p>
          <a:p>
            <a:pPr marL="457200" indent="-457200">
              <a:buAutoNum type="arabicPeriod" startAt="26"/>
            </a:pPr>
            <a:endParaRPr lang="en-US" sz="2400" b="1" dirty="0"/>
          </a:p>
          <a:p>
            <a:pPr marL="457200" indent="-457200">
              <a:buAutoNum type="arabicPeriod" startAt="26"/>
            </a:pPr>
            <a:r>
              <a:rPr lang="en-US" sz="2400" b="1" dirty="0"/>
              <a:t>Reduced Employee head count within the City Manager’s scope to enable a balanced FY18 Budget</a:t>
            </a:r>
          </a:p>
          <a:p>
            <a:pPr marL="457200" indent="-457200">
              <a:buAutoNum type="arabicPeriod" startAt="26"/>
            </a:pPr>
            <a:endParaRPr lang="en-US" sz="2400" b="1" dirty="0"/>
          </a:p>
          <a:p>
            <a:pPr marL="457200" indent="-457200">
              <a:buAutoNum type="arabicPeriod" startAt="26"/>
            </a:pPr>
            <a:r>
              <a:rPr lang="en-US" sz="2400" b="1" dirty="0"/>
              <a:t>Avoided an extra $300K in healthcare costs by implementing new health care plans in FY18</a:t>
            </a:r>
          </a:p>
          <a:p>
            <a:pPr marL="457200" indent="-457200">
              <a:buFont typeface="Arial"/>
              <a:buAutoNum type="arabicPeriod" startAt="26"/>
            </a:pPr>
            <a:endParaRPr lang="en-US" sz="2400" b="1" dirty="0"/>
          </a:p>
          <a:p>
            <a:pPr marL="457200" indent="-457200">
              <a:buFont typeface="Arial"/>
              <a:buAutoNum type="arabicPeriod" startAt="26"/>
            </a:pPr>
            <a:r>
              <a:rPr lang="en-US" sz="2400" b="1" dirty="0"/>
              <a:t>Helped the City secure a 2017 – 2018 Revenue Anticipation Note (RAN) with a rate of 3% and 50% fees reduction</a:t>
            </a:r>
          </a:p>
          <a:p>
            <a:pPr marL="457200" indent="-457200">
              <a:buAutoNum type="arabicPeriod" startAt="26"/>
            </a:pPr>
            <a:endParaRPr lang="en-US" sz="2400" b="1" dirty="0"/>
          </a:p>
        </p:txBody>
      </p:sp>
      <p:sp>
        <p:nvSpPr>
          <p:cNvPr id="4" name="Slide Number Placeholder 3"/>
          <p:cNvSpPr>
            <a:spLocks noGrp="1"/>
          </p:cNvSpPr>
          <p:nvPr>
            <p:ph type="sldNum" sz="quarter" idx="12"/>
          </p:nvPr>
        </p:nvSpPr>
        <p:spPr/>
        <p:txBody>
          <a:bodyPr/>
          <a:lstStyle/>
          <a:p>
            <a:fld id="{754E0B21-15B5-2D42-93D4-E23D4058B01A}" type="slidenum">
              <a:rPr lang="en-US" smtClean="0"/>
              <a:t>102</a:t>
            </a:fld>
            <a:endParaRPr lang="en-US" dirty="0"/>
          </a:p>
        </p:txBody>
      </p:sp>
      <p:pic>
        <p:nvPicPr>
          <p:cNvPr id="5" name="Picture 4"/>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0735674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Technology Framework for the City</a:t>
            </a:r>
          </a:p>
        </p:txBody>
      </p:sp>
      <p:sp>
        <p:nvSpPr>
          <p:cNvPr id="8" name="Slide Number Placeholder 7"/>
          <p:cNvSpPr>
            <a:spLocks noGrp="1"/>
          </p:cNvSpPr>
          <p:nvPr>
            <p:ph type="sldNum" sz="quarter" idx="12"/>
          </p:nvPr>
        </p:nvSpPr>
        <p:spPr/>
        <p:txBody>
          <a:bodyPr/>
          <a:lstStyle/>
          <a:p>
            <a:fld id="{754E0B21-15B5-2D42-93D4-E23D4058B01A}" type="slidenum">
              <a:rPr lang="en-US" smtClean="0"/>
              <a:t>103</a:t>
            </a:fld>
            <a:endParaRPr lang="en-US" dirty="0"/>
          </a:p>
        </p:txBody>
      </p:sp>
      <p:sp>
        <p:nvSpPr>
          <p:cNvPr id="9" name="Rounded Rectangle 8"/>
          <p:cNvSpPr/>
          <p:nvPr/>
        </p:nvSpPr>
        <p:spPr>
          <a:xfrm>
            <a:off x="339365" y="2381692"/>
            <a:ext cx="8465271" cy="240295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509924" y="2706008"/>
            <a:ext cx="8124152" cy="1754326"/>
          </a:xfrm>
          <a:prstGeom prst="rect">
            <a:avLst/>
          </a:prstGeom>
          <a:solidFill>
            <a:srgbClr val="002060"/>
          </a:solid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Technology Framework for the City</a:t>
            </a:r>
          </a:p>
        </p:txBody>
      </p:sp>
    </p:spTree>
    <p:extLst>
      <p:ext uri="{BB962C8B-B14F-4D97-AF65-F5344CB8AC3E}">
        <p14:creationId xmlns:p14="http://schemas.microsoft.com/office/powerpoint/2010/main" val="41920565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Problem With AS400</a:t>
            </a:r>
          </a:p>
        </p:txBody>
      </p:sp>
      <p:sp>
        <p:nvSpPr>
          <p:cNvPr id="6" name="Content Placeholder 5">
            <a:extLst>
              <a:ext uri="{FF2B5EF4-FFF2-40B4-BE49-F238E27FC236}">
                <a16:creationId xmlns:a16="http://schemas.microsoft.com/office/drawing/2014/main" id="{21E70068-34A7-4401-8D28-A1C15295D4A1}"/>
              </a:ext>
            </a:extLst>
          </p:cNvPr>
          <p:cNvSpPr>
            <a:spLocks noGrp="1"/>
          </p:cNvSpPr>
          <p:nvPr>
            <p:ph idx="1"/>
          </p:nvPr>
        </p:nvSpPr>
        <p:spPr>
          <a:xfrm>
            <a:off x="457200" y="1600200"/>
            <a:ext cx="8229600" cy="5121275"/>
          </a:xfrm>
        </p:spPr>
        <p:txBody>
          <a:bodyPr>
            <a:normAutofit/>
          </a:bodyPr>
          <a:lstStyle/>
          <a:p>
            <a:r>
              <a:rPr lang="en-US" sz="2400" b="1" dirty="0"/>
              <a:t>Tribal Knowledge: </a:t>
            </a:r>
            <a:r>
              <a:rPr lang="en-US" sz="2400" dirty="0"/>
              <a:t>only a few City staff are power users, and most of them will retire in 3 years.  </a:t>
            </a:r>
          </a:p>
          <a:p>
            <a:endParaRPr lang="en-US" sz="2400" b="1" dirty="0"/>
          </a:p>
          <a:p>
            <a:r>
              <a:rPr lang="en-US" sz="2400" b="1" dirty="0"/>
              <a:t>Reporting: </a:t>
            </a:r>
            <a:r>
              <a:rPr lang="en-US" sz="2400" dirty="0"/>
              <a:t>data is extracted out of AS400 as a spreadsheet; analysis takes place in spreadsheets instead of software</a:t>
            </a:r>
          </a:p>
          <a:p>
            <a:endParaRPr lang="en-US" sz="2400" b="1" dirty="0"/>
          </a:p>
          <a:p>
            <a:r>
              <a:rPr lang="en-US" sz="2400" b="1" dirty="0"/>
              <a:t>End of Life System:  </a:t>
            </a:r>
            <a:r>
              <a:rPr lang="en-US" sz="2400" dirty="0"/>
              <a:t>BAI experts are retiring and the community of users gets smaller annually</a:t>
            </a:r>
          </a:p>
        </p:txBody>
      </p:sp>
      <p:sp>
        <p:nvSpPr>
          <p:cNvPr id="8" name="Slide Number Placeholder 7"/>
          <p:cNvSpPr>
            <a:spLocks noGrp="1"/>
          </p:cNvSpPr>
          <p:nvPr>
            <p:ph type="sldNum" sz="quarter" idx="12"/>
          </p:nvPr>
        </p:nvSpPr>
        <p:spPr/>
        <p:txBody>
          <a:bodyPr/>
          <a:lstStyle/>
          <a:p>
            <a:fld id="{754E0B21-15B5-2D42-93D4-E23D4058B01A}" type="slidenum">
              <a:rPr lang="en-US" smtClean="0"/>
              <a:t>104</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0" name="Rectangle: Rounded Corners 9">
            <a:extLst>
              <a:ext uri="{FF2B5EF4-FFF2-40B4-BE49-F238E27FC236}">
                <a16:creationId xmlns:a16="http://schemas.microsoft.com/office/drawing/2014/main" id="{58B41FCB-CB89-4BC7-BC53-44D52A7AF31D}"/>
              </a:ext>
            </a:extLst>
          </p:cNvPr>
          <p:cNvSpPr/>
          <p:nvPr/>
        </p:nvSpPr>
        <p:spPr>
          <a:xfrm>
            <a:off x="669303" y="5168408"/>
            <a:ext cx="7711126" cy="1206795"/>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The City will eventually need to replace AS400 soon.  This document defines a target state architecture for City technology and a plan to get there.</a:t>
            </a:r>
            <a:endParaRPr lang="en-US" sz="2400" dirty="0"/>
          </a:p>
        </p:txBody>
      </p:sp>
    </p:spTree>
    <p:extLst>
      <p:ext uri="{BB962C8B-B14F-4D97-AF65-F5344CB8AC3E}">
        <p14:creationId xmlns:p14="http://schemas.microsoft.com/office/powerpoint/2010/main" val="39929243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What the Technology Architecture </a:t>
            </a:r>
            <a:br>
              <a:rPr lang="en-US" sz="3600" dirty="0"/>
            </a:br>
            <a:r>
              <a:rPr lang="en-US" sz="3600" dirty="0"/>
              <a:t>Looks Like Today</a:t>
            </a:r>
          </a:p>
        </p:txBody>
      </p:sp>
      <p:sp>
        <p:nvSpPr>
          <p:cNvPr id="8" name="Slide Number Placeholder 7"/>
          <p:cNvSpPr>
            <a:spLocks noGrp="1"/>
          </p:cNvSpPr>
          <p:nvPr>
            <p:ph type="sldNum" sz="quarter" idx="12"/>
          </p:nvPr>
        </p:nvSpPr>
        <p:spPr/>
        <p:txBody>
          <a:bodyPr/>
          <a:lstStyle/>
          <a:p>
            <a:fld id="{754E0B21-15B5-2D42-93D4-E23D4058B01A}" type="slidenum">
              <a:rPr lang="en-US" smtClean="0"/>
              <a:t>105</a:t>
            </a:fld>
            <a:endParaRPr lang="en-US" dirty="0"/>
          </a:p>
        </p:txBody>
      </p:sp>
      <p:sp>
        <p:nvSpPr>
          <p:cNvPr id="3" name="Flowchart: Magnetic Disk 2"/>
          <p:cNvSpPr/>
          <p:nvPr/>
        </p:nvSpPr>
        <p:spPr>
          <a:xfrm>
            <a:off x="827175" y="3685879"/>
            <a:ext cx="2488677" cy="1860201"/>
          </a:xfrm>
          <a:prstGeom prst="flowChartMagneticDisk">
            <a:avLst/>
          </a:prstGeom>
          <a:solidFill>
            <a:srgbClr val="00206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dirty="0"/>
              <a:t>AS-400</a:t>
            </a:r>
          </a:p>
          <a:p>
            <a:pPr algn="ctr"/>
            <a:r>
              <a:rPr lang="en-US" sz="1600" b="1" dirty="0"/>
              <a:t>BRIGHT SYSTEM</a:t>
            </a:r>
          </a:p>
        </p:txBody>
      </p:sp>
      <p:sp>
        <p:nvSpPr>
          <p:cNvPr id="7" name="Flowchart: Magnetic Disk 6"/>
          <p:cNvSpPr/>
          <p:nvPr/>
        </p:nvSpPr>
        <p:spPr>
          <a:xfrm>
            <a:off x="5801888" y="3612727"/>
            <a:ext cx="2488677" cy="1860201"/>
          </a:xfrm>
          <a:prstGeom prst="flowChartMagneticDisk">
            <a:avLst/>
          </a:prstGeom>
          <a:solidFill>
            <a:srgbClr val="00206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GIS CITY ASSET</a:t>
            </a:r>
          </a:p>
          <a:p>
            <a:pPr algn="ctr"/>
            <a:r>
              <a:rPr lang="en-US" sz="1600" b="1" dirty="0"/>
              <a:t>MANAGEMENT</a:t>
            </a:r>
          </a:p>
        </p:txBody>
      </p:sp>
      <p:pic>
        <p:nvPicPr>
          <p:cNvPr id="1032" name="Picture 8" descr="http://www.cityworks.com/wp-content/uploads/2016/09/WebsiteLogoHead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801" y="2400927"/>
            <a:ext cx="1466850" cy="5429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49806" y="3179775"/>
            <a:ext cx="1079674" cy="498940"/>
          </a:xfrm>
          <a:prstGeom prst="rect">
            <a:avLst/>
          </a:prstGeom>
          <a:effectLst>
            <a:outerShdw blurRad="50800" dist="38100" dir="2700000" algn="tl" rotWithShape="0">
              <a:prstClr val="black">
                <a:alpha val="40000"/>
              </a:prstClr>
            </a:outerShdw>
          </a:effectLst>
        </p:spPr>
      </p:pic>
      <p:pic>
        <p:nvPicPr>
          <p:cNvPr id="1034" name="Picture 10" descr="Image result for open g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993" y="2299315"/>
            <a:ext cx="1463040" cy="7461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p:cNvCxnSpPr>
            <a:stCxn id="3" idx="1"/>
            <a:endCxn id="1034" idx="2"/>
          </p:cNvCxnSpPr>
          <p:nvPr/>
        </p:nvCxnSpPr>
        <p:spPr>
          <a:xfrm flipH="1" flipV="1">
            <a:off x="2071513" y="3045466"/>
            <a:ext cx="1" cy="640413"/>
          </a:xfrm>
          <a:prstGeom prst="straightConnector1">
            <a:avLst/>
          </a:prstGeom>
          <a:ln w="762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1"/>
            <a:endCxn id="1032" idx="2"/>
          </p:cNvCxnSpPr>
          <p:nvPr/>
        </p:nvCxnSpPr>
        <p:spPr>
          <a:xfrm flipH="1" flipV="1">
            <a:off x="7046226" y="2943853"/>
            <a:ext cx="1" cy="668874"/>
          </a:xfrm>
          <a:prstGeom prst="straightConnector1">
            <a:avLst/>
          </a:prstGeom>
          <a:ln w="762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34" idx="3"/>
            <a:endCxn id="1032" idx="1"/>
          </p:cNvCxnSpPr>
          <p:nvPr/>
        </p:nvCxnSpPr>
        <p:spPr>
          <a:xfrm flipV="1">
            <a:off x="2803033" y="2672390"/>
            <a:ext cx="3509768" cy="1"/>
          </a:xfrm>
          <a:prstGeom prst="straightConnector1">
            <a:avLst/>
          </a:prstGeom>
          <a:ln w="76200">
            <a:solidFill>
              <a:schemeClr val="tx1"/>
            </a:solidFill>
            <a:prstDash val="dash"/>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83229" y="5816337"/>
            <a:ext cx="4253024" cy="944121"/>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BAI is the financial system of  record for the City and manages all City financial data and reporting.  It includes the General Ledger, Payroll, Treasury, Utilities. Bright.net is a BAI web interface employees can use to access paystubs and general financial information. </a:t>
            </a:r>
          </a:p>
        </p:txBody>
      </p:sp>
      <p:sp>
        <p:nvSpPr>
          <p:cNvPr id="28" name="Rounded Rectangle 27"/>
          <p:cNvSpPr/>
          <p:nvPr/>
        </p:nvSpPr>
        <p:spPr>
          <a:xfrm>
            <a:off x="5517945" y="5672253"/>
            <a:ext cx="3381496" cy="927866"/>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The City invested in GIS buildout by Timmons since 2014.  The GIS system is a valuable data repository that can be used by Facilities, Utilities &amp; Engineering.  It can also be used to map Police and Fire incident data.</a:t>
            </a:r>
          </a:p>
        </p:txBody>
      </p:sp>
      <p:sp>
        <p:nvSpPr>
          <p:cNvPr id="17" name="Flowchart: Magnetic Disk 16"/>
          <p:cNvSpPr/>
          <p:nvPr/>
        </p:nvSpPr>
        <p:spPr>
          <a:xfrm>
            <a:off x="2587609" y="4100657"/>
            <a:ext cx="709390"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General Ledger</a:t>
            </a:r>
          </a:p>
        </p:txBody>
      </p:sp>
      <p:sp>
        <p:nvSpPr>
          <p:cNvPr id="18" name="Flowchart: Magnetic Disk 17"/>
          <p:cNvSpPr/>
          <p:nvPr/>
        </p:nvSpPr>
        <p:spPr>
          <a:xfrm>
            <a:off x="855456" y="4100657"/>
            <a:ext cx="709390"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Payroll</a:t>
            </a:r>
          </a:p>
        </p:txBody>
      </p:sp>
      <p:sp>
        <p:nvSpPr>
          <p:cNvPr id="19" name="Flowchart: Magnetic Disk 18"/>
          <p:cNvSpPr/>
          <p:nvPr/>
        </p:nvSpPr>
        <p:spPr>
          <a:xfrm>
            <a:off x="932450" y="5107217"/>
            <a:ext cx="782817"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Treasury</a:t>
            </a:r>
          </a:p>
        </p:txBody>
      </p:sp>
      <p:sp>
        <p:nvSpPr>
          <p:cNvPr id="20" name="Flowchart: Magnetic Disk 19"/>
          <p:cNvSpPr/>
          <p:nvPr/>
        </p:nvSpPr>
        <p:spPr>
          <a:xfrm>
            <a:off x="2520005" y="5107217"/>
            <a:ext cx="709390"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Utilities</a:t>
            </a:r>
          </a:p>
        </p:txBody>
      </p:sp>
      <p:cxnSp>
        <p:nvCxnSpPr>
          <p:cNvPr id="11" name="Straight Arrow Connector 10"/>
          <p:cNvCxnSpPr>
            <a:stCxn id="5" idx="3"/>
            <a:endCxn id="1034" idx="2"/>
          </p:cNvCxnSpPr>
          <p:nvPr/>
        </p:nvCxnSpPr>
        <p:spPr>
          <a:xfrm flipV="1">
            <a:off x="1329480" y="3045466"/>
            <a:ext cx="742033" cy="383779"/>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290623" y="1329179"/>
            <a:ext cx="3664456" cy="902062"/>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OpenGov provides financial data reporting based on AS-400 Chart of Accounts.  The City built its FY18 Budget in OpenGov. City will automate integration between AS-400 and OpenGov by 9/30/17.</a:t>
            </a:r>
          </a:p>
        </p:txBody>
      </p:sp>
      <p:sp>
        <p:nvSpPr>
          <p:cNvPr id="23" name="Rounded Rectangle 22"/>
          <p:cNvSpPr/>
          <p:nvPr/>
        </p:nvSpPr>
        <p:spPr>
          <a:xfrm>
            <a:off x="5135880" y="1417638"/>
            <a:ext cx="3381496" cy="732383"/>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Cityworks manages repairs, cost of repairs and staff work assignments and utilizes the City’s GIS investment built by Timmons.  Scope includes Facilities, Engineering, Utilities &amp; Street. </a:t>
            </a:r>
          </a:p>
        </p:txBody>
      </p:sp>
      <p:sp>
        <p:nvSpPr>
          <p:cNvPr id="31" name="Rounded Rectangle 30"/>
          <p:cNvSpPr/>
          <p:nvPr/>
        </p:nvSpPr>
        <p:spPr>
          <a:xfrm>
            <a:off x="3120272" y="2780907"/>
            <a:ext cx="2818615" cy="1036949"/>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Key Piece Remaining is $10,000 Integration OpenGov and CityWorks Project and Service Request Fund Code Data pushed from OpenGov to CityWorks</a:t>
            </a:r>
          </a:p>
        </p:txBody>
      </p:sp>
      <p:sp>
        <p:nvSpPr>
          <p:cNvPr id="25" name="Rectangle 24"/>
          <p:cNvSpPr/>
          <p:nvPr/>
        </p:nvSpPr>
        <p:spPr>
          <a:xfrm>
            <a:off x="7548333" y="2854882"/>
            <a:ext cx="1484463" cy="830997"/>
          </a:xfrm>
          <a:prstGeom prst="rect">
            <a:avLst/>
          </a:prstGeom>
          <a:solidFill>
            <a:srgbClr val="00B050"/>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1200" b="1" cap="none" spc="0" dirty="0">
                <a:ln w="0"/>
                <a:solidFill>
                  <a:schemeClr val="bg1"/>
                </a:solidFill>
                <a:effectLst>
                  <a:outerShdw blurRad="38100" dist="38100" dir="2700000" algn="tl">
                    <a:srgbClr val="000000">
                      <a:alpha val="43137"/>
                    </a:srgbClr>
                  </a:outerShdw>
                </a:effectLst>
              </a:rPr>
              <a:t>Utilities will have CityWorks for all work and repairs analytics by 9/30/17</a:t>
            </a:r>
            <a:endParaRPr lang="en-US" sz="1200" b="1" dirty="0">
              <a:ln w="0"/>
              <a:solidFill>
                <a:schemeClr val="bg1"/>
              </a:solidFill>
              <a:effectLst>
                <a:outerShdw blurRad="38100" dist="38100" dir="2700000" algn="tl">
                  <a:srgbClr val="000000">
                    <a:alpha val="43137"/>
                  </a:srgbClr>
                </a:outerShdw>
              </a:effectLst>
            </a:endParaRPr>
          </a:p>
        </p:txBody>
      </p:sp>
      <p:sp>
        <p:nvSpPr>
          <p:cNvPr id="30" name="Rectangle 29"/>
          <p:cNvSpPr/>
          <p:nvPr/>
        </p:nvSpPr>
        <p:spPr>
          <a:xfrm>
            <a:off x="3837703" y="4123711"/>
            <a:ext cx="1383753" cy="1015663"/>
          </a:xfrm>
          <a:prstGeom prst="rect">
            <a:avLst/>
          </a:prstGeom>
          <a:solidFill>
            <a:srgbClr val="00B050"/>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1200" b="1" dirty="0">
                <a:ln w="0"/>
                <a:solidFill>
                  <a:schemeClr val="bg1"/>
                </a:solidFill>
                <a:effectLst>
                  <a:outerShdw blurRad="38100" dist="38100" dir="2700000" algn="tl">
                    <a:srgbClr val="000000">
                      <a:alpha val="43137"/>
                    </a:srgbClr>
                  </a:outerShdw>
                </a:effectLst>
              </a:rPr>
              <a:t>OpenGov tools includes CAFR, Monthly Reporting and Budget Book Tools</a:t>
            </a:r>
          </a:p>
        </p:txBody>
      </p:sp>
      <p:pic>
        <p:nvPicPr>
          <p:cNvPr id="4" name="Picture 3"/>
          <p:cNvPicPr>
            <a:picLocks noChangeAspect="1"/>
          </p:cNvPicPr>
          <p:nvPr/>
        </p:nvPicPr>
        <p:blipFill>
          <a:blip r:embed="rId6"/>
          <a:stretch>
            <a:fillRect/>
          </a:stretch>
        </p:blipFill>
        <p:spPr>
          <a:xfrm>
            <a:off x="6014574" y="3841053"/>
            <a:ext cx="2121023" cy="259604"/>
          </a:xfrm>
          <a:prstGeom prst="rect">
            <a:avLst/>
          </a:prstGeom>
          <a:effectLst>
            <a:outerShdw blurRad="50800" dist="38100" dir="2700000" algn="tl" rotWithShape="0">
              <a:prstClr val="black">
                <a:alpha val="40000"/>
              </a:prstClr>
            </a:outerShdw>
          </a:effectLst>
        </p:spPr>
      </p:pic>
      <p:sp>
        <p:nvSpPr>
          <p:cNvPr id="33" name="Rectangle 32"/>
          <p:cNvSpPr/>
          <p:nvPr/>
        </p:nvSpPr>
        <p:spPr>
          <a:xfrm>
            <a:off x="2243580" y="1"/>
            <a:ext cx="4656841" cy="27463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Current State: Patchwork of Connected Systems</a:t>
            </a:r>
          </a:p>
        </p:txBody>
      </p:sp>
    </p:spTree>
    <p:extLst>
      <p:ext uri="{BB962C8B-B14F-4D97-AF65-F5344CB8AC3E}">
        <p14:creationId xmlns:p14="http://schemas.microsoft.com/office/powerpoint/2010/main" val="19124708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is the Leading Practice?</a:t>
            </a:r>
          </a:p>
        </p:txBody>
      </p:sp>
      <p:sp>
        <p:nvSpPr>
          <p:cNvPr id="4" name="Content Placeholder 3"/>
          <p:cNvSpPr>
            <a:spLocks noGrp="1"/>
          </p:cNvSpPr>
          <p:nvPr>
            <p:ph idx="1"/>
          </p:nvPr>
        </p:nvSpPr>
        <p:spPr>
          <a:xfrm>
            <a:off x="457200" y="1095476"/>
            <a:ext cx="8229600" cy="5613662"/>
          </a:xfrm>
        </p:spPr>
        <p:txBody>
          <a:bodyPr>
            <a:noAutofit/>
          </a:bodyPr>
          <a:lstStyle/>
          <a:p>
            <a:pPr marL="0" indent="0" algn="ctr">
              <a:buNone/>
            </a:pPr>
            <a:r>
              <a:rPr lang="en-US" sz="2000" b="1" u="sng" dirty="0"/>
              <a:t>Leading Practice for State and Local Governments Today is:</a:t>
            </a:r>
          </a:p>
          <a:p>
            <a:endParaRPr lang="en-US" sz="2000" dirty="0"/>
          </a:p>
          <a:p>
            <a:pPr marL="457200" indent="-457200">
              <a:buFont typeface="+mj-lt"/>
              <a:buAutoNum type="arabicPeriod"/>
            </a:pPr>
            <a:r>
              <a:rPr lang="en-US" sz="2000" dirty="0"/>
              <a:t>Moving business applications for General Ledger, Payroll, Treasury, Utilities and other critical applications to a </a:t>
            </a:r>
            <a:r>
              <a:rPr lang="en-US" sz="2000" b="1" dirty="0"/>
              <a:t>cloud based architecture.</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Designing Technology Architecture with a customer service approach:  </a:t>
            </a:r>
            <a:r>
              <a:rPr lang="en-US" sz="2000" b="1" dirty="0"/>
              <a:t>One Click of a Button.  </a:t>
            </a:r>
            <a:r>
              <a:rPr lang="en-US" sz="2000" dirty="0"/>
              <a:t>Payments, reports, data queries.  An Approach that prioritizes Simple, Fast, Easy.</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Customers should have greater smartphone access: either mobile friendly (you can easily view City websites) or app based (reading your Utility Bill at least, pay bills, view usage/consumption).  </a:t>
            </a:r>
          </a:p>
        </p:txBody>
      </p:sp>
      <p:sp>
        <p:nvSpPr>
          <p:cNvPr id="8" name="Slide Number Placeholder 7"/>
          <p:cNvSpPr>
            <a:spLocks noGrp="1"/>
          </p:cNvSpPr>
          <p:nvPr>
            <p:ph type="sldNum" sz="quarter" idx="12"/>
          </p:nvPr>
        </p:nvSpPr>
        <p:spPr/>
        <p:txBody>
          <a:bodyPr/>
          <a:lstStyle/>
          <a:p>
            <a:fld id="{754E0B21-15B5-2D42-93D4-E23D4058B01A}" type="slidenum">
              <a:rPr lang="en-US" smtClean="0"/>
              <a:t>106</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grpSp>
        <p:nvGrpSpPr>
          <p:cNvPr id="10" name="Group 9">
            <a:extLst>
              <a:ext uri="{FF2B5EF4-FFF2-40B4-BE49-F238E27FC236}">
                <a16:creationId xmlns:a16="http://schemas.microsoft.com/office/drawing/2014/main" id="{3D68569C-6401-458F-BD10-DF65667ACF3B}"/>
              </a:ext>
            </a:extLst>
          </p:cNvPr>
          <p:cNvGrpSpPr/>
          <p:nvPr/>
        </p:nvGrpSpPr>
        <p:grpSpPr>
          <a:xfrm>
            <a:off x="1239626" y="2745162"/>
            <a:ext cx="6664749" cy="650919"/>
            <a:chOff x="1263193" y="2102178"/>
            <a:chExt cx="6664749" cy="650919"/>
          </a:xfrm>
        </p:grpSpPr>
        <p:grpSp>
          <p:nvGrpSpPr>
            <p:cNvPr id="6" name="Group 5">
              <a:extLst>
                <a:ext uri="{FF2B5EF4-FFF2-40B4-BE49-F238E27FC236}">
                  <a16:creationId xmlns:a16="http://schemas.microsoft.com/office/drawing/2014/main" id="{156AF372-0E38-4669-8E57-4D485CD91CB3}"/>
                </a:ext>
              </a:extLst>
            </p:cNvPr>
            <p:cNvGrpSpPr/>
            <p:nvPr/>
          </p:nvGrpSpPr>
          <p:grpSpPr>
            <a:xfrm>
              <a:off x="2375555" y="2102178"/>
              <a:ext cx="5552387" cy="650919"/>
              <a:chOff x="2375555" y="2102178"/>
              <a:chExt cx="5552387" cy="650919"/>
            </a:xfrm>
          </p:grpSpPr>
          <p:pic>
            <p:nvPicPr>
              <p:cNvPr id="1026" name="Picture 2" descr="https://d2ygrtdi28m8fp.cloudfront.net/corporateAssets/Netflix_Logo_DigitalVideo_0701.jpg">
                <a:extLst>
                  <a:ext uri="{FF2B5EF4-FFF2-40B4-BE49-F238E27FC236}">
                    <a16:creationId xmlns:a16="http://schemas.microsoft.com/office/drawing/2014/main" id="{A81252E6-982D-4725-B712-24D494C0B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250" y="2140041"/>
                <a:ext cx="944250" cy="5311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D841E3-1C51-4F84-9B79-245D189E06F4}"/>
                  </a:ext>
                </a:extLst>
              </p:cNvPr>
              <p:cNvSpPr txBox="1"/>
              <p:nvPr/>
            </p:nvSpPr>
            <p:spPr>
              <a:xfrm>
                <a:off x="3516199" y="2140041"/>
                <a:ext cx="4308048" cy="584775"/>
              </a:xfrm>
              <a:prstGeom prst="rect">
                <a:avLst/>
              </a:prstGeom>
              <a:noFill/>
            </p:spPr>
            <p:txBody>
              <a:bodyPr wrap="square" rtlCol="0">
                <a:spAutoFit/>
              </a:bodyPr>
              <a:lstStyle/>
              <a:p>
                <a:pPr algn="ctr"/>
                <a:r>
                  <a:rPr lang="en-US" sz="1600" i="1" dirty="0">
                    <a:solidFill>
                      <a:srgbClr val="FF0000"/>
                    </a:solidFill>
                    <a:effectLst>
                      <a:outerShdw blurRad="38100" dist="38100" dir="2700000" algn="tl">
                        <a:srgbClr val="000000">
                          <a:alpha val="43137"/>
                        </a:srgbClr>
                      </a:outerShdw>
                    </a:effectLst>
                  </a:rPr>
                  <a:t>Netflix has a huge amount of data and hosts their entire streaming service on Amazon Web Services</a:t>
                </a:r>
              </a:p>
            </p:txBody>
          </p:sp>
          <p:sp>
            <p:nvSpPr>
              <p:cNvPr id="5" name="Rectangle: Rounded Corners 4">
                <a:extLst>
                  <a:ext uri="{FF2B5EF4-FFF2-40B4-BE49-F238E27FC236}">
                    <a16:creationId xmlns:a16="http://schemas.microsoft.com/office/drawing/2014/main" id="{EBC8CA69-1170-46B1-ACAA-3983690EC14F}"/>
                  </a:ext>
                </a:extLst>
              </p:cNvPr>
              <p:cNvSpPr/>
              <p:nvPr/>
            </p:nvSpPr>
            <p:spPr>
              <a:xfrm>
                <a:off x="2375555" y="2102178"/>
                <a:ext cx="5552387" cy="650919"/>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F783540D-86CA-4ACB-84DE-F9FE25D1914C}"/>
                </a:ext>
              </a:extLst>
            </p:cNvPr>
            <p:cNvSpPr txBox="1"/>
            <p:nvPr/>
          </p:nvSpPr>
          <p:spPr>
            <a:xfrm>
              <a:off x="1263193" y="2271455"/>
              <a:ext cx="1112362" cy="338554"/>
            </a:xfrm>
            <a:prstGeom prst="rect">
              <a:avLst/>
            </a:prstGeom>
            <a:noFill/>
          </p:spPr>
          <p:txBody>
            <a:bodyPr wrap="square" rtlCol="0" anchor="ctr">
              <a:spAutoFit/>
            </a:bodyPr>
            <a:lstStyle/>
            <a:p>
              <a:pPr algn="ctr"/>
              <a:r>
                <a:rPr lang="en-US" sz="1600" b="1" u="sng" dirty="0"/>
                <a:t>EXAMPLE:</a:t>
              </a:r>
            </a:p>
          </p:txBody>
        </p:sp>
      </p:grpSp>
      <p:grpSp>
        <p:nvGrpSpPr>
          <p:cNvPr id="22" name="Group 21">
            <a:extLst>
              <a:ext uri="{FF2B5EF4-FFF2-40B4-BE49-F238E27FC236}">
                <a16:creationId xmlns:a16="http://schemas.microsoft.com/office/drawing/2014/main" id="{D5BC0701-28AF-4107-B39F-E9A071CFC45F}"/>
              </a:ext>
            </a:extLst>
          </p:cNvPr>
          <p:cNvGrpSpPr/>
          <p:nvPr/>
        </p:nvGrpSpPr>
        <p:grpSpPr>
          <a:xfrm>
            <a:off x="1297758" y="4666076"/>
            <a:ext cx="6341095" cy="742503"/>
            <a:chOff x="-197962" y="5677149"/>
            <a:chExt cx="6341095" cy="742503"/>
          </a:xfrm>
        </p:grpSpPr>
        <p:pic>
          <p:nvPicPr>
            <p:cNvPr id="25" name="Picture 4" descr="https://d1a3f4spazzrp4.cloudfront.net/uber-com/1.3.1/d1a3f4spazzrp4.cloudfront.net/images/uber-serp-logo-f6e7549c89.jpg">
              <a:extLst>
                <a:ext uri="{FF2B5EF4-FFF2-40B4-BE49-F238E27FC236}">
                  <a16:creationId xmlns:a16="http://schemas.microsoft.com/office/drawing/2014/main" id="{55E71537-FA59-4498-B347-D5132CF94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849" y="5743294"/>
              <a:ext cx="613056" cy="61305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51048DAA-9373-4A36-AE72-F752C6EDE475}"/>
                </a:ext>
              </a:extLst>
            </p:cNvPr>
            <p:cNvGrpSpPr/>
            <p:nvPr/>
          </p:nvGrpSpPr>
          <p:grpSpPr>
            <a:xfrm>
              <a:off x="-197962" y="5677149"/>
              <a:ext cx="6341095" cy="742503"/>
              <a:chOff x="1586847" y="2045616"/>
              <a:chExt cx="6341095" cy="742503"/>
            </a:xfrm>
          </p:grpSpPr>
          <p:grpSp>
            <p:nvGrpSpPr>
              <p:cNvPr id="27" name="Group 26">
                <a:extLst>
                  <a:ext uri="{FF2B5EF4-FFF2-40B4-BE49-F238E27FC236}">
                    <a16:creationId xmlns:a16="http://schemas.microsoft.com/office/drawing/2014/main" id="{79D56A04-0C5D-4AFD-8964-B14A680656FD}"/>
                  </a:ext>
                </a:extLst>
              </p:cNvPr>
              <p:cNvGrpSpPr/>
              <p:nvPr/>
            </p:nvGrpSpPr>
            <p:grpSpPr>
              <a:xfrm>
                <a:off x="2699209" y="2045616"/>
                <a:ext cx="5228733" cy="742503"/>
                <a:chOff x="2699209" y="2045616"/>
                <a:chExt cx="5228733" cy="742503"/>
              </a:xfrm>
            </p:grpSpPr>
            <p:sp>
              <p:nvSpPr>
                <p:cNvPr id="29" name="TextBox 28">
                  <a:extLst>
                    <a:ext uri="{FF2B5EF4-FFF2-40B4-BE49-F238E27FC236}">
                      <a16:creationId xmlns:a16="http://schemas.microsoft.com/office/drawing/2014/main" id="{CD65CCEA-60EE-4F96-BBE3-64322BF16E3C}"/>
                    </a:ext>
                  </a:extLst>
                </p:cNvPr>
                <p:cNvSpPr txBox="1"/>
                <p:nvPr/>
              </p:nvSpPr>
              <p:spPr>
                <a:xfrm>
                  <a:off x="3516199" y="2140041"/>
                  <a:ext cx="4308048" cy="584775"/>
                </a:xfrm>
                <a:prstGeom prst="rect">
                  <a:avLst/>
                </a:prstGeom>
                <a:solidFill>
                  <a:schemeClr val="tx1"/>
                </a:solidFill>
              </p:spPr>
              <p:txBody>
                <a:bodyPr wrap="square" rtlCol="0">
                  <a:spAutoFit/>
                </a:bodyPr>
                <a:lstStyle/>
                <a:p>
                  <a:pPr algn="ctr"/>
                  <a:r>
                    <a:rPr lang="en-US" sz="1600" i="1" dirty="0">
                      <a:solidFill>
                        <a:schemeClr val="bg1"/>
                      </a:solidFill>
                      <a:effectLst>
                        <a:outerShdw blurRad="38100" dist="38100" dir="2700000" algn="tl">
                          <a:srgbClr val="000000">
                            <a:alpha val="43137"/>
                          </a:srgbClr>
                        </a:outerShdw>
                      </a:effectLst>
                    </a:rPr>
                    <a:t>Uber mastered the concept of getting transportation with “One Click of a Button.”</a:t>
                  </a:r>
                </a:p>
              </p:txBody>
            </p:sp>
            <p:sp>
              <p:nvSpPr>
                <p:cNvPr id="30" name="Rectangle: Rounded Corners 29">
                  <a:extLst>
                    <a:ext uri="{FF2B5EF4-FFF2-40B4-BE49-F238E27FC236}">
                      <a16:creationId xmlns:a16="http://schemas.microsoft.com/office/drawing/2014/main" id="{A94AA00E-3C9D-40A0-9BD0-64A145CC4C6A}"/>
                    </a:ext>
                  </a:extLst>
                </p:cNvPr>
                <p:cNvSpPr/>
                <p:nvPr/>
              </p:nvSpPr>
              <p:spPr>
                <a:xfrm>
                  <a:off x="2699209" y="2045616"/>
                  <a:ext cx="5228733" cy="74250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73459883-4BDC-4B69-B3C3-AA3CE3AEB28B}"/>
                  </a:ext>
                </a:extLst>
              </p:cNvPr>
              <p:cNvSpPr txBox="1"/>
              <p:nvPr/>
            </p:nvSpPr>
            <p:spPr>
              <a:xfrm>
                <a:off x="1586847" y="2263026"/>
                <a:ext cx="1112362" cy="338554"/>
              </a:xfrm>
              <a:prstGeom prst="rect">
                <a:avLst/>
              </a:prstGeom>
              <a:noFill/>
            </p:spPr>
            <p:txBody>
              <a:bodyPr wrap="square" rtlCol="0" anchor="ctr">
                <a:spAutoFit/>
              </a:bodyPr>
              <a:lstStyle/>
              <a:p>
                <a:pPr algn="ctr"/>
                <a:r>
                  <a:rPr lang="en-US" sz="1600" b="1" u="sng" dirty="0"/>
                  <a:t>EXAMPLE:</a:t>
                </a:r>
              </a:p>
            </p:txBody>
          </p:sp>
        </p:grpSp>
      </p:grpSp>
    </p:spTree>
    <p:extLst>
      <p:ext uri="{BB962C8B-B14F-4D97-AF65-F5344CB8AC3E}">
        <p14:creationId xmlns:p14="http://schemas.microsoft.com/office/powerpoint/2010/main" val="3380173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Target State: 21</a:t>
            </a:r>
            <a:r>
              <a:rPr lang="en-US" sz="3600" baseline="30000" dirty="0"/>
              <a:t>st</a:t>
            </a:r>
            <a:r>
              <a:rPr lang="en-US" sz="3600" dirty="0"/>
              <a:t> Century Ecosystem</a:t>
            </a:r>
          </a:p>
        </p:txBody>
      </p:sp>
      <p:sp>
        <p:nvSpPr>
          <p:cNvPr id="8" name="Slide Number Placeholder 7"/>
          <p:cNvSpPr>
            <a:spLocks noGrp="1"/>
          </p:cNvSpPr>
          <p:nvPr>
            <p:ph type="sldNum" sz="quarter" idx="12"/>
          </p:nvPr>
        </p:nvSpPr>
        <p:spPr/>
        <p:txBody>
          <a:bodyPr/>
          <a:lstStyle/>
          <a:p>
            <a:fld id="{754E0B21-15B5-2D42-93D4-E23D4058B01A}" type="slidenum">
              <a:rPr lang="en-US" smtClean="0"/>
              <a:t>107</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600116" y="4009326"/>
              <a:ext cx="7943841"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A New Technology Platform</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5221506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Need for a New Technology Ecosystem</a:t>
            </a:r>
          </a:p>
        </p:txBody>
      </p:sp>
      <p:sp>
        <p:nvSpPr>
          <p:cNvPr id="5" name="Content Placeholder 4"/>
          <p:cNvSpPr>
            <a:spLocks noGrp="1"/>
          </p:cNvSpPr>
          <p:nvPr>
            <p:ph idx="1"/>
          </p:nvPr>
        </p:nvSpPr>
        <p:spPr>
          <a:xfrm>
            <a:off x="457200" y="1600200"/>
            <a:ext cx="8229600" cy="5257800"/>
          </a:xfrm>
        </p:spPr>
        <p:txBody>
          <a:bodyPr>
            <a:normAutofit/>
          </a:bodyPr>
          <a:lstStyle/>
          <a:p>
            <a:pPr>
              <a:buFont typeface="+mj-lt"/>
              <a:buAutoNum type="arabicPeriod"/>
            </a:pPr>
            <a:r>
              <a:rPr lang="en-US" sz="2200" dirty="0"/>
              <a:t>A return to past financial practices and management is a guaranteed road back to another fiscal crisis for the City. </a:t>
            </a:r>
            <a:r>
              <a:rPr lang="en-US" sz="2200" b="1" dirty="0"/>
              <a:t>RBG emphasizes the need for a paradigm shift towards data based accountability and decision making.  </a:t>
            </a:r>
          </a:p>
          <a:p>
            <a:pPr>
              <a:buFont typeface="+mj-lt"/>
              <a:buAutoNum type="arabicPeriod"/>
            </a:pPr>
            <a:endParaRPr lang="en-US" sz="2200" dirty="0"/>
          </a:p>
          <a:p>
            <a:pPr>
              <a:buFont typeface="+mj-lt"/>
              <a:buAutoNum type="arabicPeriod"/>
            </a:pPr>
            <a:r>
              <a:rPr lang="en-US" sz="2200" dirty="0"/>
              <a:t>Cities today are moving to </a:t>
            </a:r>
            <a:r>
              <a:rPr lang="en-US" sz="2200" b="1" dirty="0"/>
              <a:t>cloud based technologies that make customer engagement easier, that makes bill payment easier, and that makes transparency and reporting easier.  </a:t>
            </a:r>
          </a:p>
          <a:p>
            <a:pPr>
              <a:buFont typeface="+mj-lt"/>
              <a:buAutoNum type="arabicPeriod"/>
            </a:pPr>
            <a:endParaRPr lang="en-US" sz="2200" dirty="0"/>
          </a:p>
          <a:p>
            <a:pPr>
              <a:buFont typeface="+mj-lt"/>
              <a:buAutoNum type="arabicPeriod"/>
            </a:pPr>
            <a:r>
              <a:rPr lang="en-US" sz="2200" dirty="0"/>
              <a:t>RBG believes the technology focus for City leaders should be on building an “ecosystem:” </a:t>
            </a:r>
            <a:r>
              <a:rPr lang="en-US" sz="2200" b="1" dirty="0"/>
              <a:t>utilizing a cloud based architecture, in which Financial systems, the GIS system, and other department tools seamlessly share data, staff and customers can access data with “One Click of a Button,” and data reporting is fast and simple.</a:t>
            </a:r>
          </a:p>
        </p:txBody>
      </p:sp>
      <p:sp>
        <p:nvSpPr>
          <p:cNvPr id="8" name="Slide Number Placeholder 7"/>
          <p:cNvSpPr>
            <a:spLocks noGrp="1"/>
          </p:cNvSpPr>
          <p:nvPr>
            <p:ph type="sldNum" sz="quarter" idx="12"/>
          </p:nvPr>
        </p:nvSpPr>
        <p:spPr/>
        <p:txBody>
          <a:bodyPr/>
          <a:lstStyle/>
          <a:p>
            <a:fld id="{754E0B21-15B5-2D42-93D4-E23D4058B01A}" type="slidenum">
              <a:rPr lang="en-US" smtClean="0"/>
              <a:t>108</a:t>
            </a:fld>
            <a:endParaRPr lang="en-US" dirty="0"/>
          </a:p>
        </p:txBody>
      </p:sp>
      <p:sp>
        <p:nvSpPr>
          <p:cNvPr id="23" name="Rectangle: Rounded Corners 22"/>
          <p:cNvSpPr/>
          <p:nvPr/>
        </p:nvSpPr>
        <p:spPr>
          <a:xfrm>
            <a:off x="838986" y="1178351"/>
            <a:ext cx="7466029" cy="421849"/>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Building a 21</a:t>
            </a:r>
            <a:r>
              <a:rPr lang="en-US" b="1" baseline="30000" dirty="0">
                <a:solidFill>
                  <a:schemeClr val="tx1"/>
                </a:solidFill>
              </a:rPr>
              <a:t>st</a:t>
            </a:r>
            <a:r>
              <a:rPr lang="en-US" b="1" dirty="0">
                <a:solidFill>
                  <a:schemeClr val="tx1"/>
                </a:solidFill>
              </a:rPr>
              <a:t> Century Technology Ecosystem Will Improve Accountability</a:t>
            </a:r>
          </a:p>
        </p:txBody>
      </p:sp>
    </p:spTree>
    <p:extLst>
      <p:ext uri="{BB962C8B-B14F-4D97-AF65-F5344CB8AC3E}">
        <p14:creationId xmlns:p14="http://schemas.microsoft.com/office/powerpoint/2010/main" val="33151356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Advantages to Moving to the Cloud</a:t>
            </a:r>
          </a:p>
        </p:txBody>
      </p:sp>
      <p:sp>
        <p:nvSpPr>
          <p:cNvPr id="6" name="Content Placeholder 5">
            <a:extLst>
              <a:ext uri="{FF2B5EF4-FFF2-40B4-BE49-F238E27FC236}">
                <a16:creationId xmlns:a16="http://schemas.microsoft.com/office/drawing/2014/main" id="{ECBD78BB-6F59-49DF-920D-9F406476D8C7}"/>
              </a:ext>
            </a:extLst>
          </p:cNvPr>
          <p:cNvSpPr>
            <a:spLocks noGrp="1"/>
          </p:cNvSpPr>
          <p:nvPr>
            <p:ph idx="1"/>
          </p:nvPr>
        </p:nvSpPr>
        <p:spPr/>
        <p:txBody>
          <a:bodyPr>
            <a:normAutofit/>
          </a:bodyPr>
          <a:lstStyle/>
          <a:p>
            <a:pPr marL="514350" indent="-514350" fontAlgn="base">
              <a:buFont typeface="+mj-lt"/>
              <a:buAutoNum type="arabicPeriod"/>
            </a:pPr>
            <a:r>
              <a:rPr lang="en-US" sz="2400" b="1" dirty="0"/>
              <a:t>Agility: </a:t>
            </a:r>
            <a:r>
              <a:rPr lang="en-US" sz="2400" dirty="0"/>
              <a:t>Cloud systems make it easier to change business applications as business needs change.  The City should not be held “hostage” to a single vendor and forced to pay escalating annual maintenance costs.</a:t>
            </a:r>
          </a:p>
          <a:p>
            <a:pPr marL="514350" indent="-514350" fontAlgn="base">
              <a:buFont typeface="+mj-lt"/>
              <a:buAutoNum type="arabicPeriod"/>
            </a:pPr>
            <a:endParaRPr lang="en-US" sz="2400" b="1" dirty="0"/>
          </a:p>
          <a:p>
            <a:pPr marL="514350" indent="-514350" fontAlgn="base">
              <a:buFont typeface="+mj-lt"/>
              <a:buAutoNum type="arabicPeriod"/>
            </a:pPr>
            <a:r>
              <a:rPr lang="en-US" sz="2400" b="1" dirty="0"/>
              <a:t>Security: </a:t>
            </a:r>
            <a:r>
              <a:rPr lang="en-US" sz="2400" dirty="0"/>
              <a:t>Cloud systems are on the hook to ensure the City’s data and applications are safe from loss of data 24x7x365.  </a:t>
            </a:r>
          </a:p>
          <a:p>
            <a:pPr marL="514350" indent="-514350" fontAlgn="base">
              <a:buFont typeface="+mj-lt"/>
              <a:buAutoNum type="arabicPeriod"/>
            </a:pPr>
            <a:endParaRPr lang="en-US" sz="2400" b="1" dirty="0"/>
          </a:p>
          <a:p>
            <a:pPr marL="514350" indent="-514350" fontAlgn="base">
              <a:buFont typeface="+mj-lt"/>
              <a:buAutoNum type="arabicPeriod"/>
            </a:pPr>
            <a:r>
              <a:rPr lang="en-US" sz="2400" b="1" dirty="0"/>
              <a:t>Reliability: </a:t>
            </a:r>
            <a:r>
              <a:rPr lang="en-US" sz="2400" dirty="0"/>
              <a:t>Cloud systems can save data onto multiple servers. If a single server goes down due to a power outage or other issue, the data is available on another server.</a:t>
            </a:r>
          </a:p>
        </p:txBody>
      </p:sp>
      <p:sp>
        <p:nvSpPr>
          <p:cNvPr id="8" name="Slide Number Placeholder 7"/>
          <p:cNvSpPr>
            <a:spLocks noGrp="1"/>
          </p:cNvSpPr>
          <p:nvPr>
            <p:ph type="sldNum" sz="quarter" idx="12"/>
          </p:nvPr>
        </p:nvSpPr>
        <p:spPr/>
        <p:txBody>
          <a:bodyPr/>
          <a:lstStyle/>
          <a:p>
            <a:fld id="{754E0B21-15B5-2D42-93D4-E23D4058B01A}" type="slidenum">
              <a:rPr lang="en-US" smtClean="0"/>
              <a:t>109</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3847224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Financial Operations – What We Found</a:t>
            </a:r>
            <a:endParaRPr lang="en-US" sz="1200" dirty="0"/>
          </a:p>
        </p:txBody>
      </p:sp>
      <p:pic>
        <p:nvPicPr>
          <p:cNvPr id="6" name="Picture 5"/>
          <p:cNvPicPr>
            <a:picLocks noChangeAspect="1"/>
          </p:cNvPicPr>
          <p:nvPr/>
        </p:nvPicPr>
        <p:blipFill>
          <a:blip r:embed="rId2"/>
          <a:stretch>
            <a:fillRect/>
          </a:stretch>
        </p:blipFill>
        <p:spPr>
          <a:xfrm>
            <a:off x="580313" y="2576722"/>
            <a:ext cx="7983374" cy="3669454"/>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973865" y="6334780"/>
            <a:ext cx="7196270" cy="523220"/>
          </a:xfrm>
          <a:prstGeom prst="rect">
            <a:avLst/>
          </a:prstGeom>
          <a:noFill/>
        </p:spPr>
        <p:txBody>
          <a:bodyPr wrap="square" rtlCol="0">
            <a:spAutoFit/>
          </a:bodyPr>
          <a:lstStyle/>
          <a:p>
            <a:pPr algn="ctr"/>
            <a:r>
              <a:rPr lang="en-US" sz="1400" b="1" i="1" dirty="0"/>
              <a:t>This is a picture of real “checks in the drawer” for unpaid bills going back to January 2016.  Checks were issued but not released to the vendor due to lack of sufficient cash balance.</a:t>
            </a:r>
          </a:p>
        </p:txBody>
      </p:sp>
      <p:sp>
        <p:nvSpPr>
          <p:cNvPr id="3" name="Slide Number Placeholder 2"/>
          <p:cNvSpPr>
            <a:spLocks noGrp="1"/>
          </p:cNvSpPr>
          <p:nvPr>
            <p:ph type="sldNum" sz="quarter" idx="12"/>
          </p:nvPr>
        </p:nvSpPr>
        <p:spPr/>
        <p:txBody>
          <a:bodyPr/>
          <a:lstStyle/>
          <a:p>
            <a:fld id="{754E0B21-15B5-2D42-93D4-E23D4058B01A}" type="slidenum">
              <a:rPr lang="en-US" smtClean="0"/>
              <a:t>11</a:t>
            </a:fld>
            <a:endParaRPr lang="en-US" dirty="0"/>
          </a:p>
        </p:txBody>
      </p:sp>
      <p:sp>
        <p:nvSpPr>
          <p:cNvPr id="8" name="Rounded Rectangle 7"/>
          <p:cNvSpPr/>
          <p:nvPr/>
        </p:nvSpPr>
        <p:spPr>
          <a:xfrm>
            <a:off x="580313" y="1412200"/>
            <a:ext cx="7983374" cy="1048196"/>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When RBG started work on 10/25/16, we observed no understanding of the staffing challenges created by the challenged leadership and the institution of the 10% reduction of salaries. We observed a lack of data analytics in decision-making, a lack of internal controls for cash management/accounts payable, and the erosion of basic processes and accounting principles for financial management.</a:t>
            </a:r>
          </a:p>
        </p:txBody>
      </p:sp>
    </p:spTree>
    <p:extLst>
      <p:ext uri="{BB962C8B-B14F-4D97-AF65-F5344CB8AC3E}">
        <p14:creationId xmlns:p14="http://schemas.microsoft.com/office/powerpoint/2010/main" val="37600830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Challenges to Moving to the Cloud</a:t>
            </a:r>
          </a:p>
        </p:txBody>
      </p:sp>
      <p:sp>
        <p:nvSpPr>
          <p:cNvPr id="6" name="Content Placeholder 5">
            <a:extLst>
              <a:ext uri="{FF2B5EF4-FFF2-40B4-BE49-F238E27FC236}">
                <a16:creationId xmlns:a16="http://schemas.microsoft.com/office/drawing/2014/main" id="{ECBD78BB-6F59-49DF-920D-9F406476D8C7}"/>
              </a:ext>
            </a:extLst>
          </p:cNvPr>
          <p:cNvSpPr>
            <a:spLocks noGrp="1"/>
          </p:cNvSpPr>
          <p:nvPr>
            <p:ph idx="1"/>
          </p:nvPr>
        </p:nvSpPr>
        <p:spPr/>
        <p:txBody>
          <a:bodyPr>
            <a:normAutofit fontScale="92500" lnSpcReduction="10000"/>
          </a:bodyPr>
          <a:lstStyle/>
          <a:p>
            <a:pPr marL="514350" indent="-514350" fontAlgn="base">
              <a:buFont typeface="+mj-lt"/>
              <a:buAutoNum type="arabicPeriod"/>
            </a:pPr>
            <a:r>
              <a:rPr lang="en-US" sz="2400" b="1" dirty="0"/>
              <a:t>Adopting New Technologies</a:t>
            </a:r>
            <a:r>
              <a:rPr lang="en-US" sz="2400" dirty="0"/>
              <a:t>– Government agencies have ingrained cultures that are slow to change. This shift from locally-based servers to the cloud can be slow and tedious for this reason.</a:t>
            </a:r>
          </a:p>
          <a:p>
            <a:pPr marL="514350" indent="-514350" fontAlgn="base">
              <a:buFont typeface="+mj-lt"/>
              <a:buAutoNum type="arabicPeriod"/>
            </a:pPr>
            <a:endParaRPr lang="en-US" sz="2400" dirty="0"/>
          </a:p>
          <a:p>
            <a:pPr marL="514350" indent="-514350" fontAlgn="base">
              <a:buFont typeface="+mj-lt"/>
              <a:buAutoNum type="arabicPeriod"/>
            </a:pPr>
            <a:r>
              <a:rPr lang="en-US" sz="2400" b="1" dirty="0"/>
              <a:t>Technical Know How- </a:t>
            </a:r>
            <a:r>
              <a:rPr lang="en-US" sz="2400" dirty="0"/>
              <a:t>Cloud platforms require specialized knowledge to administer. Many government agencies lack the necessary experts to oversee a migration to the cloud.</a:t>
            </a:r>
          </a:p>
          <a:p>
            <a:pPr marL="514350" indent="-514350" fontAlgn="base">
              <a:buFont typeface="+mj-lt"/>
              <a:buAutoNum type="arabicPeriod"/>
            </a:pPr>
            <a:endParaRPr lang="en-US" sz="2400" b="1" dirty="0"/>
          </a:p>
          <a:p>
            <a:pPr marL="514350" indent="-514350" fontAlgn="base">
              <a:buFont typeface="+mj-lt"/>
              <a:buAutoNum type="arabicPeriod"/>
            </a:pPr>
            <a:r>
              <a:rPr lang="en-US" sz="2400" b="1" dirty="0"/>
              <a:t>Can Be Expensive: </a:t>
            </a:r>
            <a:r>
              <a:rPr lang="en-US" sz="2400" dirty="0"/>
              <a:t>Migration to the cloud can involve expensive initial costs for project planning and set up costs.  Project funding should anticipate higher start up costs that then reduce during steady state operations.</a:t>
            </a:r>
          </a:p>
        </p:txBody>
      </p:sp>
      <p:sp>
        <p:nvSpPr>
          <p:cNvPr id="8" name="Slide Number Placeholder 7"/>
          <p:cNvSpPr>
            <a:spLocks noGrp="1"/>
          </p:cNvSpPr>
          <p:nvPr>
            <p:ph type="sldNum" sz="quarter" idx="12"/>
          </p:nvPr>
        </p:nvSpPr>
        <p:spPr/>
        <p:txBody>
          <a:bodyPr/>
          <a:lstStyle/>
          <a:p>
            <a:fld id="{754E0B21-15B5-2D42-93D4-E23D4058B01A}" type="slidenum">
              <a:rPr lang="en-US" smtClean="0"/>
              <a:t>110</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graphicFrame>
        <p:nvGraphicFramePr>
          <p:cNvPr id="3" name="Diagram 2">
            <a:extLst>
              <a:ext uri="{FF2B5EF4-FFF2-40B4-BE49-F238E27FC236}">
                <a16:creationId xmlns:a16="http://schemas.microsoft.com/office/drawing/2014/main" id="{B9CCC1DB-06CA-42CA-8F29-0D43798BB4D2}"/>
              </a:ext>
            </a:extLst>
          </p:cNvPr>
          <p:cNvGraphicFramePr/>
          <p:nvPr/>
        </p:nvGraphicFramePr>
        <p:xfrm>
          <a:off x="1524000" y="5905893"/>
          <a:ext cx="6096000" cy="952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52622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Target State Architecture for the City</a:t>
            </a:r>
          </a:p>
        </p:txBody>
      </p:sp>
      <p:sp>
        <p:nvSpPr>
          <p:cNvPr id="5" name="Content Placeholder 4"/>
          <p:cNvSpPr>
            <a:spLocks noGrp="1"/>
          </p:cNvSpPr>
          <p:nvPr>
            <p:ph idx="1"/>
          </p:nvPr>
        </p:nvSpPr>
        <p:spPr/>
        <p:txBody>
          <a:bodyPr>
            <a:normAutofit fontScale="92500"/>
          </a:bodyPr>
          <a:lstStyle/>
          <a:p>
            <a:r>
              <a:rPr lang="en-US" dirty="0"/>
              <a:t>All of the City’s Data Should be easy to work with. </a:t>
            </a:r>
          </a:p>
          <a:p>
            <a:r>
              <a:rPr lang="en-US" dirty="0"/>
              <a:t>Target State Technology Architecture is a cloud-based platform that aggregates data from the City’s two primary databases (AS400 and GIS).</a:t>
            </a:r>
          </a:p>
          <a:p>
            <a:r>
              <a:rPr lang="en-US" dirty="0"/>
              <a:t>The City should have intuitive applications that are easy to use and quick to implement. </a:t>
            </a:r>
          </a:p>
          <a:p>
            <a:r>
              <a:rPr lang="en-US" dirty="0"/>
              <a:t>This will mean less reliance on IT resources, more customer satisfaction, service reliability, quality and operational efficiency</a:t>
            </a:r>
          </a:p>
        </p:txBody>
      </p:sp>
      <p:sp>
        <p:nvSpPr>
          <p:cNvPr id="8" name="Slide Number Placeholder 7"/>
          <p:cNvSpPr>
            <a:spLocks noGrp="1"/>
          </p:cNvSpPr>
          <p:nvPr>
            <p:ph type="sldNum" sz="quarter" idx="12"/>
          </p:nvPr>
        </p:nvSpPr>
        <p:spPr/>
        <p:txBody>
          <a:bodyPr/>
          <a:lstStyle/>
          <a:p>
            <a:fld id="{754E0B21-15B5-2D42-93D4-E23D4058B01A}" type="slidenum">
              <a:rPr lang="en-US" smtClean="0"/>
              <a:t>111</a:t>
            </a:fld>
            <a:endParaRPr lang="en-US" dirty="0"/>
          </a:p>
        </p:txBody>
      </p:sp>
      <p:sp>
        <p:nvSpPr>
          <p:cNvPr id="23" name="Rectangle: Rounded Corners 22"/>
          <p:cNvSpPr/>
          <p:nvPr/>
        </p:nvSpPr>
        <p:spPr>
          <a:xfrm>
            <a:off x="838986" y="1178351"/>
            <a:ext cx="7466029" cy="421849"/>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Cloud Based Infrastructure with SaaS based modules</a:t>
            </a:r>
          </a:p>
        </p:txBody>
      </p:sp>
    </p:spTree>
    <p:extLst>
      <p:ext uri="{BB962C8B-B14F-4D97-AF65-F5344CB8AC3E}">
        <p14:creationId xmlns:p14="http://schemas.microsoft.com/office/powerpoint/2010/main" val="19113584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Realize This Vision: Project Plan</a:t>
            </a:r>
          </a:p>
        </p:txBody>
      </p:sp>
      <p:sp>
        <p:nvSpPr>
          <p:cNvPr id="8" name="Slide Number Placeholder 7"/>
          <p:cNvSpPr>
            <a:spLocks noGrp="1"/>
          </p:cNvSpPr>
          <p:nvPr>
            <p:ph type="sldNum" sz="quarter" idx="12"/>
          </p:nvPr>
        </p:nvSpPr>
        <p:spPr/>
        <p:txBody>
          <a:bodyPr/>
          <a:lstStyle/>
          <a:p>
            <a:fld id="{754E0B21-15B5-2D42-93D4-E23D4058B01A}" type="slidenum">
              <a:rPr lang="en-US" smtClean="0"/>
              <a:t>112</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800520" y="4009326"/>
              <a:ext cx="3543021"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Project Plan</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3470024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chor="t"/>
          <a:lstStyle/>
          <a:p>
            <a:r>
              <a:rPr lang="en-US" dirty="0"/>
              <a:t>Project Plan</a:t>
            </a:r>
          </a:p>
        </p:txBody>
      </p:sp>
      <p:sp>
        <p:nvSpPr>
          <p:cNvPr id="4" name="Slide Number Placeholder 3"/>
          <p:cNvSpPr>
            <a:spLocks noGrp="1"/>
          </p:cNvSpPr>
          <p:nvPr>
            <p:ph type="sldNum" sz="quarter" idx="12"/>
          </p:nvPr>
        </p:nvSpPr>
        <p:spPr/>
        <p:txBody>
          <a:bodyPr/>
          <a:lstStyle/>
          <a:p>
            <a:fld id="{754E0B21-15B5-2D42-93D4-E23D4058B01A}" type="slidenum">
              <a:rPr lang="en-US" smtClean="0"/>
              <a:t>113</a:t>
            </a:fld>
            <a:endParaRPr lang="en-US" dirty="0"/>
          </a:p>
        </p:txBody>
      </p:sp>
      <p:sp>
        <p:nvSpPr>
          <p:cNvPr id="8" name="Arrow: Chevron 7">
            <a:extLst>
              <a:ext uri="{FF2B5EF4-FFF2-40B4-BE49-F238E27FC236}">
                <a16:creationId xmlns:a16="http://schemas.microsoft.com/office/drawing/2014/main" id="{134E16A6-275B-484C-9774-A1091BEAECBA}"/>
              </a:ext>
            </a:extLst>
          </p:cNvPr>
          <p:cNvSpPr/>
          <p:nvPr/>
        </p:nvSpPr>
        <p:spPr>
          <a:xfrm>
            <a:off x="197961" y="1947410"/>
            <a:ext cx="2045618" cy="829634"/>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Identify the Technology Transformation Team</a:t>
            </a:r>
          </a:p>
        </p:txBody>
      </p:sp>
      <p:sp>
        <p:nvSpPr>
          <p:cNvPr id="12" name="Rectangle 11">
            <a:extLst>
              <a:ext uri="{FF2B5EF4-FFF2-40B4-BE49-F238E27FC236}">
                <a16:creationId xmlns:a16="http://schemas.microsoft.com/office/drawing/2014/main" id="{1BC8C489-597C-4FEA-B8F7-C42272A8BF7A}"/>
              </a:ext>
            </a:extLst>
          </p:cNvPr>
          <p:cNvSpPr/>
          <p:nvPr/>
        </p:nvSpPr>
        <p:spPr>
          <a:xfrm>
            <a:off x="61274" y="1074656"/>
            <a:ext cx="9021452" cy="5646819"/>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B11C241-632C-4E6F-9E89-A77DF7B00293}"/>
              </a:ext>
            </a:extLst>
          </p:cNvPr>
          <p:cNvSpPr/>
          <p:nvPr/>
        </p:nvSpPr>
        <p:spPr>
          <a:xfrm>
            <a:off x="61274" y="1074653"/>
            <a:ext cx="9021452" cy="2692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20" name="Arrow: Chevron 19">
            <a:extLst>
              <a:ext uri="{FF2B5EF4-FFF2-40B4-BE49-F238E27FC236}">
                <a16:creationId xmlns:a16="http://schemas.microsoft.com/office/drawing/2014/main" id="{B09F044F-D524-42B6-9B60-6C1D762FB52B}"/>
              </a:ext>
            </a:extLst>
          </p:cNvPr>
          <p:cNvSpPr/>
          <p:nvPr/>
        </p:nvSpPr>
        <p:spPr>
          <a:xfrm>
            <a:off x="153147" y="1387475"/>
            <a:ext cx="8710369" cy="431898"/>
          </a:xfrm>
          <a:prstGeom prst="chevron">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Weekly Reporting on Program Status</a:t>
            </a:r>
          </a:p>
        </p:txBody>
      </p:sp>
      <p:sp>
        <p:nvSpPr>
          <p:cNvPr id="24" name="Arrow: Chevron 23">
            <a:extLst>
              <a:ext uri="{FF2B5EF4-FFF2-40B4-BE49-F238E27FC236}">
                <a16:creationId xmlns:a16="http://schemas.microsoft.com/office/drawing/2014/main" id="{F6657597-648A-4359-94DB-8819D86705FA}"/>
              </a:ext>
            </a:extLst>
          </p:cNvPr>
          <p:cNvSpPr/>
          <p:nvPr/>
        </p:nvSpPr>
        <p:spPr>
          <a:xfrm>
            <a:off x="1814705" y="2973515"/>
            <a:ext cx="2057758" cy="1338591"/>
          </a:xfrm>
          <a:prstGeom prst="chevron">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Vendor Design Process</a:t>
            </a:r>
          </a:p>
        </p:txBody>
      </p:sp>
      <p:cxnSp>
        <p:nvCxnSpPr>
          <p:cNvPr id="27" name="Straight Connector 26">
            <a:extLst>
              <a:ext uri="{FF2B5EF4-FFF2-40B4-BE49-F238E27FC236}">
                <a16:creationId xmlns:a16="http://schemas.microsoft.com/office/drawing/2014/main" id="{958DA9B7-B2E1-47FF-9FA6-FE1CFE046F7D}"/>
              </a:ext>
            </a:extLst>
          </p:cNvPr>
          <p:cNvCxnSpPr>
            <a:cxnSpLocks/>
          </p:cNvCxnSpPr>
          <p:nvPr/>
        </p:nvCxnSpPr>
        <p:spPr>
          <a:xfrm flipH="1">
            <a:off x="6163037" y="1074656"/>
            <a:ext cx="22520" cy="5646819"/>
          </a:xfrm>
          <a:prstGeom prst="line">
            <a:avLst/>
          </a:prstGeom>
          <a:ln w="38100">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A78CF59-824C-4CDA-9C64-7C6468A6EC9D}"/>
              </a:ext>
            </a:extLst>
          </p:cNvPr>
          <p:cNvCxnSpPr>
            <a:cxnSpLocks/>
          </p:cNvCxnSpPr>
          <p:nvPr/>
        </p:nvCxnSpPr>
        <p:spPr>
          <a:xfrm>
            <a:off x="3056241" y="1074656"/>
            <a:ext cx="0" cy="5646819"/>
          </a:xfrm>
          <a:prstGeom prst="line">
            <a:avLst/>
          </a:prstGeom>
          <a:ln w="38100">
            <a:solidFill>
              <a:schemeClr val="tx1"/>
            </a:solidFill>
            <a:prstDash val="lgDashDot"/>
          </a:ln>
        </p:spPr>
        <p:style>
          <a:lnRef idx="2">
            <a:schemeClr val="accent1"/>
          </a:lnRef>
          <a:fillRef idx="0">
            <a:schemeClr val="accent1"/>
          </a:fillRef>
          <a:effectRef idx="1">
            <a:schemeClr val="accent1"/>
          </a:effectRef>
          <a:fontRef idx="minor">
            <a:schemeClr val="tx1"/>
          </a:fontRef>
        </p:style>
      </p:cxnSp>
      <p:sp>
        <p:nvSpPr>
          <p:cNvPr id="33" name="Arrow: Chevron 21">
            <a:extLst>
              <a:ext uri="{FF2B5EF4-FFF2-40B4-BE49-F238E27FC236}">
                <a16:creationId xmlns:a16="http://schemas.microsoft.com/office/drawing/2014/main" id="{2D3185C9-EF8D-4EB4-9701-1BDDF2DFE8EE}"/>
              </a:ext>
            </a:extLst>
          </p:cNvPr>
          <p:cNvSpPr/>
          <p:nvPr/>
        </p:nvSpPr>
        <p:spPr>
          <a:xfrm>
            <a:off x="61274" y="2905081"/>
            <a:ext cx="2182305" cy="1407025"/>
          </a:xfrm>
          <a:prstGeom prst="chevron">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RFP Process for Vendor Services</a:t>
            </a:r>
          </a:p>
        </p:txBody>
      </p:sp>
      <p:sp>
        <p:nvSpPr>
          <p:cNvPr id="35" name="Arrow: Chevron 23">
            <a:extLst>
              <a:ext uri="{FF2B5EF4-FFF2-40B4-BE49-F238E27FC236}">
                <a16:creationId xmlns:a16="http://schemas.microsoft.com/office/drawing/2014/main" id="{F6657597-648A-4359-94DB-8819D86705FA}"/>
              </a:ext>
            </a:extLst>
          </p:cNvPr>
          <p:cNvSpPr/>
          <p:nvPr/>
        </p:nvSpPr>
        <p:spPr>
          <a:xfrm>
            <a:off x="3959258" y="4440143"/>
            <a:ext cx="4727542" cy="723817"/>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Staff Training on the New Technology</a:t>
            </a:r>
          </a:p>
        </p:txBody>
      </p:sp>
      <p:sp>
        <p:nvSpPr>
          <p:cNvPr id="54" name="Rectangle 53">
            <a:extLst>
              <a:ext uri="{FF2B5EF4-FFF2-40B4-BE49-F238E27FC236}">
                <a16:creationId xmlns:a16="http://schemas.microsoft.com/office/drawing/2014/main" id="{A633FDC8-3270-4D8D-A227-0A909F6C9488}"/>
              </a:ext>
            </a:extLst>
          </p:cNvPr>
          <p:cNvSpPr/>
          <p:nvPr/>
        </p:nvSpPr>
        <p:spPr>
          <a:xfrm>
            <a:off x="61274" y="1066874"/>
            <a:ext cx="1052019" cy="276999"/>
          </a:xfrm>
          <a:prstGeom prst="rect">
            <a:avLst/>
          </a:prstGeom>
        </p:spPr>
        <p:txBody>
          <a:bodyPr wrap="none">
            <a:spAutoFit/>
          </a:bodyPr>
          <a:lstStyle/>
          <a:p>
            <a:r>
              <a:rPr lang="en-US" sz="1200" b="1" dirty="0"/>
              <a:t>October 2017</a:t>
            </a:r>
            <a:endParaRPr lang="en-US" sz="1200" dirty="0"/>
          </a:p>
        </p:txBody>
      </p:sp>
      <p:sp>
        <p:nvSpPr>
          <p:cNvPr id="55" name="Rectangle 54">
            <a:extLst>
              <a:ext uri="{FF2B5EF4-FFF2-40B4-BE49-F238E27FC236}">
                <a16:creationId xmlns:a16="http://schemas.microsoft.com/office/drawing/2014/main" id="{DC9EE7E6-C2A1-4667-976E-F259EC27350F}"/>
              </a:ext>
            </a:extLst>
          </p:cNvPr>
          <p:cNvSpPr/>
          <p:nvPr/>
        </p:nvSpPr>
        <p:spPr>
          <a:xfrm>
            <a:off x="1594220" y="1066874"/>
            <a:ext cx="1205523" cy="276999"/>
          </a:xfrm>
          <a:prstGeom prst="rect">
            <a:avLst/>
          </a:prstGeom>
        </p:spPr>
        <p:txBody>
          <a:bodyPr wrap="none">
            <a:spAutoFit/>
          </a:bodyPr>
          <a:lstStyle/>
          <a:p>
            <a:r>
              <a:rPr lang="en-US" sz="1200" b="1" dirty="0"/>
              <a:t>November 2017</a:t>
            </a:r>
            <a:endParaRPr lang="en-US" sz="1200" dirty="0"/>
          </a:p>
        </p:txBody>
      </p:sp>
      <p:sp>
        <p:nvSpPr>
          <p:cNvPr id="56" name="Rectangle 55">
            <a:extLst>
              <a:ext uri="{FF2B5EF4-FFF2-40B4-BE49-F238E27FC236}">
                <a16:creationId xmlns:a16="http://schemas.microsoft.com/office/drawing/2014/main" id="{F9BF6DB3-9040-4A48-99D9-329227B719F9}"/>
              </a:ext>
            </a:extLst>
          </p:cNvPr>
          <p:cNvSpPr/>
          <p:nvPr/>
        </p:nvSpPr>
        <p:spPr>
          <a:xfrm>
            <a:off x="3280670" y="1066874"/>
            <a:ext cx="1189749" cy="276999"/>
          </a:xfrm>
          <a:prstGeom prst="rect">
            <a:avLst/>
          </a:prstGeom>
        </p:spPr>
        <p:txBody>
          <a:bodyPr wrap="none">
            <a:spAutoFit/>
          </a:bodyPr>
          <a:lstStyle/>
          <a:p>
            <a:r>
              <a:rPr lang="en-US" sz="1200" b="1" dirty="0"/>
              <a:t>December 2017</a:t>
            </a:r>
            <a:endParaRPr lang="en-US" sz="1200" dirty="0"/>
          </a:p>
        </p:txBody>
      </p:sp>
      <p:sp>
        <p:nvSpPr>
          <p:cNvPr id="57" name="Rectangle 56">
            <a:extLst>
              <a:ext uri="{FF2B5EF4-FFF2-40B4-BE49-F238E27FC236}">
                <a16:creationId xmlns:a16="http://schemas.microsoft.com/office/drawing/2014/main" id="{A4A71D0D-CD8B-4AFF-AB61-9DC22CD1E769}"/>
              </a:ext>
            </a:extLst>
          </p:cNvPr>
          <p:cNvSpPr/>
          <p:nvPr/>
        </p:nvSpPr>
        <p:spPr>
          <a:xfrm>
            <a:off x="4951346" y="1066874"/>
            <a:ext cx="1030154" cy="276999"/>
          </a:xfrm>
          <a:prstGeom prst="rect">
            <a:avLst/>
          </a:prstGeom>
        </p:spPr>
        <p:txBody>
          <a:bodyPr wrap="none">
            <a:spAutoFit/>
          </a:bodyPr>
          <a:lstStyle/>
          <a:p>
            <a:r>
              <a:rPr lang="en-US" sz="1200" b="1" dirty="0"/>
              <a:t>January 2018</a:t>
            </a:r>
            <a:endParaRPr lang="en-US" sz="1200" dirty="0"/>
          </a:p>
        </p:txBody>
      </p:sp>
      <p:sp>
        <p:nvSpPr>
          <p:cNvPr id="58" name="Rectangle 57">
            <a:extLst>
              <a:ext uri="{FF2B5EF4-FFF2-40B4-BE49-F238E27FC236}">
                <a16:creationId xmlns:a16="http://schemas.microsoft.com/office/drawing/2014/main" id="{FD8E72C1-8927-402B-9CEF-F3D874F53070}"/>
              </a:ext>
            </a:extLst>
          </p:cNvPr>
          <p:cNvSpPr/>
          <p:nvPr/>
        </p:nvSpPr>
        <p:spPr>
          <a:xfrm>
            <a:off x="6462427" y="1066874"/>
            <a:ext cx="1103251" cy="276999"/>
          </a:xfrm>
          <a:prstGeom prst="rect">
            <a:avLst/>
          </a:prstGeom>
        </p:spPr>
        <p:txBody>
          <a:bodyPr wrap="none">
            <a:spAutoFit/>
          </a:bodyPr>
          <a:lstStyle/>
          <a:p>
            <a:r>
              <a:rPr lang="en-US" sz="1200" b="1" dirty="0"/>
              <a:t>February 2018</a:t>
            </a:r>
            <a:endParaRPr lang="en-US" sz="1200" dirty="0"/>
          </a:p>
        </p:txBody>
      </p:sp>
      <p:sp>
        <p:nvSpPr>
          <p:cNvPr id="62" name="Rectangle 61">
            <a:extLst>
              <a:ext uri="{FF2B5EF4-FFF2-40B4-BE49-F238E27FC236}">
                <a16:creationId xmlns:a16="http://schemas.microsoft.com/office/drawing/2014/main" id="{14A173E3-02E7-487E-A62B-0F8F4B4F953A}"/>
              </a:ext>
            </a:extLst>
          </p:cNvPr>
          <p:cNvSpPr/>
          <p:nvPr/>
        </p:nvSpPr>
        <p:spPr>
          <a:xfrm>
            <a:off x="8046603" y="1066874"/>
            <a:ext cx="943913" cy="276999"/>
          </a:xfrm>
          <a:prstGeom prst="rect">
            <a:avLst/>
          </a:prstGeom>
        </p:spPr>
        <p:txBody>
          <a:bodyPr wrap="none">
            <a:spAutoFit/>
          </a:bodyPr>
          <a:lstStyle/>
          <a:p>
            <a:r>
              <a:rPr lang="en-US" sz="1200" b="1" dirty="0"/>
              <a:t>March 2018</a:t>
            </a:r>
            <a:endParaRPr lang="en-US" sz="1200" dirty="0"/>
          </a:p>
        </p:txBody>
      </p:sp>
      <p:sp>
        <p:nvSpPr>
          <p:cNvPr id="71" name="Arrow: Chevron 70">
            <a:extLst>
              <a:ext uri="{FF2B5EF4-FFF2-40B4-BE49-F238E27FC236}">
                <a16:creationId xmlns:a16="http://schemas.microsoft.com/office/drawing/2014/main" id="{03DDEE1A-9152-40ED-9D2D-FB7A835B60A5}"/>
              </a:ext>
            </a:extLst>
          </p:cNvPr>
          <p:cNvSpPr/>
          <p:nvPr/>
        </p:nvSpPr>
        <p:spPr>
          <a:xfrm>
            <a:off x="1963016" y="1947410"/>
            <a:ext cx="6968332" cy="829634"/>
          </a:xfrm>
          <a:prstGeom prst="chevron">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Implement a Program Management Office</a:t>
            </a:r>
          </a:p>
        </p:txBody>
      </p:sp>
      <p:sp>
        <p:nvSpPr>
          <p:cNvPr id="40" name="Arrow: Chevron 39">
            <a:extLst>
              <a:ext uri="{FF2B5EF4-FFF2-40B4-BE49-F238E27FC236}">
                <a16:creationId xmlns:a16="http://schemas.microsoft.com/office/drawing/2014/main" id="{668413AD-F4A3-4D35-9952-5F2A68626FD2}"/>
              </a:ext>
            </a:extLst>
          </p:cNvPr>
          <p:cNvSpPr/>
          <p:nvPr/>
        </p:nvSpPr>
        <p:spPr>
          <a:xfrm>
            <a:off x="216816" y="6080291"/>
            <a:ext cx="8773700" cy="371178"/>
          </a:xfrm>
          <a:prstGeom prst="chevron">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Change Management Occurs From Project Start Until Steady State “Run” Mode</a:t>
            </a:r>
          </a:p>
        </p:txBody>
      </p:sp>
      <p:sp>
        <p:nvSpPr>
          <p:cNvPr id="42" name="Arrow: Chevron 23">
            <a:extLst>
              <a:ext uri="{FF2B5EF4-FFF2-40B4-BE49-F238E27FC236}">
                <a16:creationId xmlns:a16="http://schemas.microsoft.com/office/drawing/2014/main" id="{99B3152E-357D-4447-A29E-C11E1F24BB1C}"/>
              </a:ext>
            </a:extLst>
          </p:cNvPr>
          <p:cNvSpPr/>
          <p:nvPr/>
        </p:nvSpPr>
        <p:spPr>
          <a:xfrm>
            <a:off x="197961" y="5291997"/>
            <a:ext cx="8578394" cy="660258"/>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Development and Implement Policies and Standard Operating Procedures</a:t>
            </a:r>
          </a:p>
        </p:txBody>
      </p:sp>
      <p:sp>
        <p:nvSpPr>
          <p:cNvPr id="43" name="Arrow: Chevron 42">
            <a:extLst>
              <a:ext uri="{FF2B5EF4-FFF2-40B4-BE49-F238E27FC236}">
                <a16:creationId xmlns:a16="http://schemas.microsoft.com/office/drawing/2014/main" id="{B7DD2003-2BAA-471F-98F6-A4D8F65B10FB}"/>
              </a:ext>
            </a:extLst>
          </p:cNvPr>
          <p:cNvSpPr/>
          <p:nvPr/>
        </p:nvSpPr>
        <p:spPr>
          <a:xfrm>
            <a:off x="3443589" y="2973515"/>
            <a:ext cx="2052333" cy="1338591"/>
          </a:xfrm>
          <a:prstGeom prst="chevron">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Vendor Build Process</a:t>
            </a:r>
          </a:p>
        </p:txBody>
      </p:sp>
      <p:sp>
        <p:nvSpPr>
          <p:cNvPr id="44" name="Arrow: Chevron 43">
            <a:extLst>
              <a:ext uri="{FF2B5EF4-FFF2-40B4-BE49-F238E27FC236}">
                <a16:creationId xmlns:a16="http://schemas.microsoft.com/office/drawing/2014/main" id="{EE04FE00-0C07-45BC-A940-090AFCDD9E5D}"/>
              </a:ext>
            </a:extLst>
          </p:cNvPr>
          <p:cNvSpPr/>
          <p:nvPr/>
        </p:nvSpPr>
        <p:spPr>
          <a:xfrm>
            <a:off x="5067048" y="2973515"/>
            <a:ext cx="2230131" cy="1338591"/>
          </a:xfrm>
          <a:prstGeom prst="chevron">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Vendor Transition to New System</a:t>
            </a:r>
          </a:p>
        </p:txBody>
      </p:sp>
      <p:sp>
        <p:nvSpPr>
          <p:cNvPr id="45" name="Arrow: Chevron 44">
            <a:extLst>
              <a:ext uri="{FF2B5EF4-FFF2-40B4-BE49-F238E27FC236}">
                <a16:creationId xmlns:a16="http://schemas.microsoft.com/office/drawing/2014/main" id="{A81BC16F-B8CF-4285-ABA7-792D5B671A43}"/>
              </a:ext>
            </a:extLst>
          </p:cNvPr>
          <p:cNvSpPr/>
          <p:nvPr/>
        </p:nvSpPr>
        <p:spPr>
          <a:xfrm>
            <a:off x="6868306" y="2973515"/>
            <a:ext cx="2230131" cy="1338591"/>
          </a:xfrm>
          <a:prstGeom prst="chevron">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Vendor Hosting of New System</a:t>
            </a:r>
          </a:p>
        </p:txBody>
      </p:sp>
      <p:sp>
        <p:nvSpPr>
          <p:cNvPr id="46" name="TextBox 45">
            <a:extLst>
              <a:ext uri="{FF2B5EF4-FFF2-40B4-BE49-F238E27FC236}">
                <a16:creationId xmlns:a16="http://schemas.microsoft.com/office/drawing/2014/main" id="{A14A0B8B-179C-4B87-8385-B7C92BD21EFD}"/>
              </a:ext>
            </a:extLst>
          </p:cNvPr>
          <p:cNvSpPr txBox="1"/>
          <p:nvPr/>
        </p:nvSpPr>
        <p:spPr>
          <a:xfrm>
            <a:off x="848675" y="853002"/>
            <a:ext cx="1329179" cy="276999"/>
          </a:xfrm>
          <a:prstGeom prst="rect">
            <a:avLst/>
          </a:prstGeom>
          <a:solidFill>
            <a:srgbClr val="FFC000"/>
          </a:solidFill>
        </p:spPr>
        <p:txBody>
          <a:bodyPr wrap="square" rtlCol="0" anchor="ctr">
            <a:spAutoFit/>
          </a:bodyPr>
          <a:lstStyle/>
          <a:p>
            <a:pPr algn="ctr"/>
            <a:r>
              <a:rPr lang="en-US" sz="1200" b="1" dirty="0"/>
              <a:t>STAGE 1</a:t>
            </a:r>
          </a:p>
        </p:txBody>
      </p:sp>
      <p:sp>
        <p:nvSpPr>
          <p:cNvPr id="47" name="TextBox 46">
            <a:extLst>
              <a:ext uri="{FF2B5EF4-FFF2-40B4-BE49-F238E27FC236}">
                <a16:creationId xmlns:a16="http://schemas.microsoft.com/office/drawing/2014/main" id="{78FC3097-9F31-487E-B2BB-DF1EFC8A80C6}"/>
              </a:ext>
            </a:extLst>
          </p:cNvPr>
          <p:cNvSpPr txBox="1"/>
          <p:nvPr/>
        </p:nvSpPr>
        <p:spPr>
          <a:xfrm>
            <a:off x="7297179" y="853002"/>
            <a:ext cx="1329179" cy="276999"/>
          </a:xfrm>
          <a:prstGeom prst="rect">
            <a:avLst/>
          </a:prstGeom>
          <a:solidFill>
            <a:srgbClr val="FFC000"/>
          </a:solidFill>
        </p:spPr>
        <p:txBody>
          <a:bodyPr wrap="square" rtlCol="0" anchor="ctr">
            <a:spAutoFit/>
          </a:bodyPr>
          <a:lstStyle/>
          <a:p>
            <a:pPr algn="ctr"/>
            <a:r>
              <a:rPr lang="en-US" sz="1200" b="1" dirty="0"/>
              <a:t>STAGE 3</a:t>
            </a:r>
          </a:p>
        </p:txBody>
      </p:sp>
      <p:sp>
        <p:nvSpPr>
          <p:cNvPr id="48" name="TextBox 47">
            <a:extLst>
              <a:ext uri="{FF2B5EF4-FFF2-40B4-BE49-F238E27FC236}">
                <a16:creationId xmlns:a16="http://schemas.microsoft.com/office/drawing/2014/main" id="{AEC6E6E6-1998-49B2-924F-D4FE60C8580A}"/>
              </a:ext>
            </a:extLst>
          </p:cNvPr>
          <p:cNvSpPr txBox="1"/>
          <p:nvPr/>
        </p:nvSpPr>
        <p:spPr>
          <a:xfrm>
            <a:off x="4072927" y="853002"/>
            <a:ext cx="1329179" cy="276999"/>
          </a:xfrm>
          <a:prstGeom prst="rect">
            <a:avLst/>
          </a:prstGeom>
          <a:solidFill>
            <a:srgbClr val="FFC000"/>
          </a:solidFill>
        </p:spPr>
        <p:txBody>
          <a:bodyPr wrap="square" rtlCol="0" anchor="ctr">
            <a:spAutoFit/>
          </a:bodyPr>
          <a:lstStyle/>
          <a:p>
            <a:pPr algn="ctr"/>
            <a:r>
              <a:rPr lang="en-US" sz="1200" b="1" dirty="0"/>
              <a:t>STAGE 2</a:t>
            </a:r>
          </a:p>
        </p:txBody>
      </p:sp>
    </p:spTree>
    <p:extLst>
      <p:ext uri="{BB962C8B-B14F-4D97-AF65-F5344CB8AC3E}">
        <p14:creationId xmlns:p14="http://schemas.microsoft.com/office/powerpoint/2010/main" val="13671625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Technology Architecture – Target State</a:t>
            </a:r>
          </a:p>
        </p:txBody>
      </p:sp>
      <p:sp>
        <p:nvSpPr>
          <p:cNvPr id="8" name="Slide Number Placeholder 7"/>
          <p:cNvSpPr>
            <a:spLocks noGrp="1"/>
          </p:cNvSpPr>
          <p:nvPr>
            <p:ph type="sldNum" sz="quarter" idx="12"/>
          </p:nvPr>
        </p:nvSpPr>
        <p:spPr/>
        <p:txBody>
          <a:bodyPr/>
          <a:lstStyle/>
          <a:p>
            <a:fld id="{754E0B21-15B5-2D42-93D4-E23D4058B01A}" type="slidenum">
              <a:rPr lang="en-US" smtClean="0"/>
              <a:t>114</a:t>
            </a:fld>
            <a:endParaRPr lang="en-US" dirty="0"/>
          </a:p>
        </p:txBody>
      </p:sp>
      <p:sp>
        <p:nvSpPr>
          <p:cNvPr id="3" name="Flowchart: Magnetic Disk 2"/>
          <p:cNvSpPr/>
          <p:nvPr/>
        </p:nvSpPr>
        <p:spPr>
          <a:xfrm>
            <a:off x="1034569" y="3690374"/>
            <a:ext cx="2488677" cy="1357460"/>
          </a:xfrm>
          <a:prstGeom prst="flowChartMagneticDisk">
            <a:avLst/>
          </a:prstGeom>
          <a:solidFill>
            <a:srgbClr val="00206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AS-400</a:t>
            </a:r>
          </a:p>
          <a:p>
            <a:pPr algn="ctr"/>
            <a:r>
              <a:rPr lang="en-US" b="1" dirty="0"/>
              <a:t>BRIGHT SYSTEM</a:t>
            </a:r>
          </a:p>
        </p:txBody>
      </p:sp>
      <p:cxnSp>
        <p:nvCxnSpPr>
          <p:cNvPr id="10" name="Straight Arrow Connector 9"/>
          <p:cNvCxnSpPr>
            <a:stCxn id="3" idx="1"/>
            <a:endCxn id="4" idx="2"/>
          </p:cNvCxnSpPr>
          <p:nvPr/>
        </p:nvCxnSpPr>
        <p:spPr>
          <a:xfrm flipV="1">
            <a:off x="2278908" y="2370030"/>
            <a:ext cx="2100417" cy="1320344"/>
          </a:xfrm>
          <a:prstGeom prst="straightConnector1">
            <a:avLst/>
          </a:prstGeom>
          <a:ln w="762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705872" y="5454075"/>
            <a:ext cx="3381496" cy="726830"/>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AS-400 is the financial system of record for the City.  It is responsible for General Ledger, Payroll, Treasure, Utilities.</a:t>
            </a:r>
          </a:p>
        </p:txBody>
      </p:sp>
      <p:sp>
        <p:nvSpPr>
          <p:cNvPr id="28" name="Rounded Rectangle 27"/>
          <p:cNvSpPr/>
          <p:nvPr/>
        </p:nvSpPr>
        <p:spPr>
          <a:xfrm>
            <a:off x="5165096" y="5454075"/>
            <a:ext cx="3381496" cy="726830"/>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100% Transition to Cloud Infrastructure.   This means off site hosting of all finance related systems.  The advantage</a:t>
            </a:r>
          </a:p>
        </p:txBody>
      </p:sp>
      <p:sp>
        <p:nvSpPr>
          <p:cNvPr id="4" name="Cloud 3"/>
          <p:cNvSpPr/>
          <p:nvPr/>
        </p:nvSpPr>
        <p:spPr>
          <a:xfrm>
            <a:off x="4366652" y="1290674"/>
            <a:ext cx="4085672" cy="2158711"/>
          </a:xfrm>
          <a:prstGeom prst="cloud">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SYSTEM IN THE CLOUD</a:t>
            </a:r>
          </a:p>
        </p:txBody>
      </p:sp>
      <p:sp>
        <p:nvSpPr>
          <p:cNvPr id="17" name="Rounded Rectangle 16"/>
          <p:cNvSpPr/>
          <p:nvPr/>
        </p:nvSpPr>
        <p:spPr>
          <a:xfrm>
            <a:off x="781286" y="1290674"/>
            <a:ext cx="3140264" cy="1110253"/>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Phased Transition from AS-400 to the cloud.  Security, risk and infrastructure requirements are managed by the cloud hosting provider.</a:t>
            </a:r>
          </a:p>
        </p:txBody>
      </p:sp>
      <p:pic>
        <p:nvPicPr>
          <p:cNvPr id="21" name="Picture 10" descr="Image result for open g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460" y="2403785"/>
            <a:ext cx="1058956" cy="5400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Flowchart: Magnetic Disk 21"/>
          <p:cNvSpPr/>
          <p:nvPr/>
        </p:nvSpPr>
        <p:spPr>
          <a:xfrm>
            <a:off x="5449039" y="3612728"/>
            <a:ext cx="2488677" cy="1732264"/>
          </a:xfrm>
          <a:prstGeom prst="flowChartMagneticDisk">
            <a:avLst/>
          </a:prstGeom>
          <a:solidFill>
            <a:srgbClr val="00206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t>GIS CITY ASSET</a:t>
            </a:r>
          </a:p>
          <a:p>
            <a:pPr algn="ctr"/>
            <a:r>
              <a:rPr lang="en-US" b="1" dirty="0"/>
              <a:t>MANAGEMENT</a:t>
            </a:r>
          </a:p>
        </p:txBody>
      </p:sp>
      <p:pic>
        <p:nvPicPr>
          <p:cNvPr id="26" name="Picture 8" descr="http://www.cityworks.com/wp-content/uploads/2016/09/WebsiteLogoHead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952" y="2400927"/>
            <a:ext cx="1466850" cy="5429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9" name="Straight Arrow Connector 28"/>
          <p:cNvCxnSpPr>
            <a:endCxn id="26" idx="2"/>
          </p:cNvCxnSpPr>
          <p:nvPr/>
        </p:nvCxnSpPr>
        <p:spPr>
          <a:xfrm flipH="1" flipV="1">
            <a:off x="6693377" y="2943853"/>
            <a:ext cx="1" cy="668875"/>
          </a:xfrm>
          <a:prstGeom prst="straightConnector1">
            <a:avLst/>
          </a:prstGeom>
          <a:ln w="762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C79AA85B-B4C3-40D0-8F8F-60D6F8BA5486}"/>
              </a:ext>
            </a:extLst>
          </p:cNvPr>
          <p:cNvSpPr/>
          <p:nvPr/>
        </p:nvSpPr>
        <p:spPr>
          <a:xfrm>
            <a:off x="2243580" y="1"/>
            <a:ext cx="4656841" cy="27463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Transition State: Some Systems in the Cloud</a:t>
            </a:r>
          </a:p>
        </p:txBody>
      </p:sp>
      <p:sp>
        <p:nvSpPr>
          <p:cNvPr id="5" name="TextBox 4">
            <a:extLst>
              <a:ext uri="{FF2B5EF4-FFF2-40B4-BE49-F238E27FC236}">
                <a16:creationId xmlns:a16="http://schemas.microsoft.com/office/drawing/2014/main" id="{6B32F88C-825F-413B-8A46-9104FDC853CC}"/>
              </a:ext>
            </a:extLst>
          </p:cNvPr>
          <p:cNvSpPr txBox="1"/>
          <p:nvPr/>
        </p:nvSpPr>
        <p:spPr>
          <a:xfrm>
            <a:off x="7814821" y="0"/>
            <a:ext cx="1329179" cy="369332"/>
          </a:xfrm>
          <a:prstGeom prst="rect">
            <a:avLst/>
          </a:prstGeom>
          <a:solidFill>
            <a:srgbClr val="FFC000"/>
          </a:solidFill>
        </p:spPr>
        <p:txBody>
          <a:bodyPr wrap="square" rtlCol="0" anchor="ctr">
            <a:spAutoFit/>
          </a:bodyPr>
          <a:lstStyle/>
          <a:p>
            <a:pPr algn="ctr"/>
            <a:r>
              <a:rPr lang="en-US" b="1" dirty="0"/>
              <a:t>STAGE 1</a:t>
            </a:r>
          </a:p>
        </p:txBody>
      </p:sp>
      <p:cxnSp>
        <p:nvCxnSpPr>
          <p:cNvPr id="20" name="Straight Arrow Connector 19">
            <a:extLst>
              <a:ext uri="{FF2B5EF4-FFF2-40B4-BE49-F238E27FC236}">
                <a16:creationId xmlns:a16="http://schemas.microsoft.com/office/drawing/2014/main" id="{4A974F19-B37F-4844-981D-2C39726FA991}"/>
              </a:ext>
            </a:extLst>
          </p:cNvPr>
          <p:cNvCxnSpPr/>
          <p:nvPr/>
        </p:nvCxnSpPr>
        <p:spPr>
          <a:xfrm>
            <a:off x="311085" y="6356350"/>
            <a:ext cx="8375715"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086E299-C97D-4674-B52C-ED99A3EDEC9C}"/>
              </a:ext>
            </a:extLst>
          </p:cNvPr>
          <p:cNvSpPr txBox="1"/>
          <p:nvPr/>
        </p:nvSpPr>
        <p:spPr>
          <a:xfrm>
            <a:off x="141402" y="6356350"/>
            <a:ext cx="1659118" cy="369332"/>
          </a:xfrm>
          <a:prstGeom prst="rect">
            <a:avLst/>
          </a:prstGeom>
          <a:noFill/>
        </p:spPr>
        <p:txBody>
          <a:bodyPr wrap="square" rtlCol="0" anchor="ctr">
            <a:spAutoFit/>
          </a:bodyPr>
          <a:lstStyle/>
          <a:p>
            <a:pPr algn="ctr"/>
            <a:r>
              <a:rPr lang="en-US" b="1" dirty="0"/>
              <a:t>OCTOBER 2017</a:t>
            </a:r>
          </a:p>
        </p:txBody>
      </p:sp>
      <p:sp>
        <p:nvSpPr>
          <p:cNvPr id="24" name="TextBox 23">
            <a:extLst>
              <a:ext uri="{FF2B5EF4-FFF2-40B4-BE49-F238E27FC236}">
                <a16:creationId xmlns:a16="http://schemas.microsoft.com/office/drawing/2014/main" id="{764F06C3-48F8-4B73-900E-A5291CAFC57F}"/>
              </a:ext>
            </a:extLst>
          </p:cNvPr>
          <p:cNvSpPr txBox="1"/>
          <p:nvPr/>
        </p:nvSpPr>
        <p:spPr>
          <a:xfrm>
            <a:off x="6833586" y="6356350"/>
            <a:ext cx="1853214" cy="369332"/>
          </a:xfrm>
          <a:prstGeom prst="rect">
            <a:avLst/>
          </a:prstGeom>
          <a:noFill/>
        </p:spPr>
        <p:txBody>
          <a:bodyPr wrap="square" rtlCol="0" anchor="ctr">
            <a:spAutoFit/>
          </a:bodyPr>
          <a:lstStyle/>
          <a:p>
            <a:pPr algn="ctr"/>
            <a:r>
              <a:rPr lang="en-US" b="1" dirty="0"/>
              <a:t>NOVEMBER 2017</a:t>
            </a:r>
          </a:p>
        </p:txBody>
      </p:sp>
    </p:spTree>
    <p:extLst>
      <p:ext uri="{BB962C8B-B14F-4D97-AF65-F5344CB8AC3E}">
        <p14:creationId xmlns:p14="http://schemas.microsoft.com/office/powerpoint/2010/main" val="32183797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AS-400 Target State:  Cloud Based Infrastructure with SaaS based modules</a:t>
            </a:r>
          </a:p>
        </p:txBody>
      </p:sp>
      <p:sp>
        <p:nvSpPr>
          <p:cNvPr id="8" name="Slide Number Placeholder 7"/>
          <p:cNvSpPr>
            <a:spLocks noGrp="1"/>
          </p:cNvSpPr>
          <p:nvPr>
            <p:ph type="sldNum" sz="quarter" idx="12"/>
          </p:nvPr>
        </p:nvSpPr>
        <p:spPr/>
        <p:txBody>
          <a:bodyPr/>
          <a:lstStyle/>
          <a:p>
            <a:fld id="{754E0B21-15B5-2D42-93D4-E23D4058B01A}" type="slidenum">
              <a:rPr lang="en-US" smtClean="0"/>
              <a:t>115</a:t>
            </a:fld>
            <a:endParaRPr lang="en-US" dirty="0"/>
          </a:p>
        </p:txBody>
      </p:sp>
      <p:sp>
        <p:nvSpPr>
          <p:cNvPr id="3" name="Flowchart: Magnetic Disk 2"/>
          <p:cNvSpPr/>
          <p:nvPr/>
        </p:nvSpPr>
        <p:spPr>
          <a:xfrm>
            <a:off x="705872" y="3891111"/>
            <a:ext cx="3381496" cy="954270"/>
          </a:xfrm>
          <a:prstGeom prst="flowChartMagneticDisk">
            <a:avLst/>
          </a:prstGeom>
          <a:solidFill>
            <a:srgbClr val="00206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AS-400</a:t>
            </a:r>
          </a:p>
          <a:p>
            <a:pPr algn="ctr"/>
            <a:r>
              <a:rPr lang="en-US" b="1" dirty="0"/>
              <a:t>BRIGHT SYSTEM</a:t>
            </a:r>
          </a:p>
        </p:txBody>
      </p:sp>
      <p:cxnSp>
        <p:nvCxnSpPr>
          <p:cNvPr id="10" name="Straight Arrow Connector 9"/>
          <p:cNvCxnSpPr>
            <a:stCxn id="3" idx="1"/>
            <a:endCxn id="21" idx="2"/>
          </p:cNvCxnSpPr>
          <p:nvPr/>
        </p:nvCxnSpPr>
        <p:spPr>
          <a:xfrm flipV="1">
            <a:off x="2396620" y="3070412"/>
            <a:ext cx="1160635" cy="820699"/>
          </a:xfrm>
          <a:prstGeom prst="straightConnector1">
            <a:avLst/>
          </a:prstGeom>
          <a:ln w="762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705872" y="4907324"/>
            <a:ext cx="3381496" cy="726830"/>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AS-400 is the financial system of record for the City.  It is responsible for General Ledger, Payroll, Treasure, Utilities.</a:t>
            </a:r>
          </a:p>
        </p:txBody>
      </p:sp>
      <p:sp>
        <p:nvSpPr>
          <p:cNvPr id="28" name="Rounded Rectangle 27"/>
          <p:cNvSpPr/>
          <p:nvPr/>
        </p:nvSpPr>
        <p:spPr>
          <a:xfrm>
            <a:off x="5165096" y="4907324"/>
            <a:ext cx="3381496" cy="726830"/>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100% Transition to Cloud Infrastructure.   This means off site hosting of all finance related systems.</a:t>
            </a:r>
          </a:p>
        </p:txBody>
      </p:sp>
      <p:sp>
        <p:nvSpPr>
          <p:cNvPr id="4" name="Cloud 3"/>
          <p:cNvSpPr/>
          <p:nvPr/>
        </p:nvSpPr>
        <p:spPr>
          <a:xfrm>
            <a:off x="2376945" y="1290674"/>
            <a:ext cx="4390110" cy="1982224"/>
          </a:xfrm>
          <a:prstGeom prst="cloud">
            <a:avLst/>
          </a:prstGeom>
          <a:solidFill>
            <a:schemeClr val="tx2">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FINANCIAL SYSTEM DATABASE HOSTED “IN THE CLOUD”</a:t>
            </a:r>
          </a:p>
          <a:p>
            <a:pPr algn="ctr"/>
            <a:r>
              <a:rPr lang="en-US" sz="1600" b="1" dirty="0">
                <a:solidFill>
                  <a:schemeClr val="tx1"/>
                </a:solidFill>
              </a:rPr>
              <a:t> (e.g., Amazon Web Services )</a:t>
            </a:r>
          </a:p>
        </p:txBody>
      </p:sp>
      <p:sp>
        <p:nvSpPr>
          <p:cNvPr id="17" name="Rounded Rectangle 16"/>
          <p:cNvSpPr/>
          <p:nvPr/>
        </p:nvSpPr>
        <p:spPr>
          <a:xfrm>
            <a:off x="311084" y="5825762"/>
            <a:ext cx="8235507" cy="447246"/>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Phased Transition from AS-400 to the cloud.  Security, risk and infrastructure requirements are managed by the cloud hosting provider.</a:t>
            </a:r>
          </a:p>
        </p:txBody>
      </p:sp>
      <p:pic>
        <p:nvPicPr>
          <p:cNvPr id="21" name="Picture 10" descr="Image result for open g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223" y="2665440"/>
            <a:ext cx="794063" cy="4049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Flowchart: Magnetic Disk 21"/>
          <p:cNvSpPr/>
          <p:nvPr/>
        </p:nvSpPr>
        <p:spPr>
          <a:xfrm>
            <a:off x="5165096" y="3891111"/>
            <a:ext cx="3381496" cy="954270"/>
          </a:xfrm>
          <a:prstGeom prst="flowChartMagneticDisk">
            <a:avLst/>
          </a:prstGeom>
          <a:solidFill>
            <a:srgbClr val="00206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t>GIS CITY ASSET</a:t>
            </a:r>
          </a:p>
          <a:p>
            <a:pPr algn="ctr"/>
            <a:r>
              <a:rPr lang="en-US" b="1" dirty="0"/>
              <a:t>MANAGEMENT</a:t>
            </a:r>
          </a:p>
        </p:txBody>
      </p:sp>
      <p:pic>
        <p:nvPicPr>
          <p:cNvPr id="26" name="Picture 8" descr="http://www.cityworks.com/wp-content/uploads/2016/09/WebsiteLogoHead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191" y="2577296"/>
            <a:ext cx="1099924" cy="4071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9" name="Straight Arrow Connector 28"/>
          <p:cNvCxnSpPr>
            <a:stCxn id="22" idx="1"/>
            <a:endCxn id="26" idx="2"/>
          </p:cNvCxnSpPr>
          <p:nvPr/>
        </p:nvCxnSpPr>
        <p:spPr>
          <a:xfrm flipH="1" flipV="1">
            <a:off x="5276153" y="2984411"/>
            <a:ext cx="1579691" cy="906700"/>
          </a:xfrm>
          <a:prstGeom prst="straightConnector1">
            <a:avLst/>
          </a:prstGeom>
          <a:ln w="76200">
            <a:solidFill>
              <a:schemeClr val="tx1"/>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11085" y="6356350"/>
            <a:ext cx="8375715"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41401" y="6356350"/>
            <a:ext cx="1932495" cy="369332"/>
          </a:xfrm>
          <a:prstGeom prst="rect">
            <a:avLst/>
          </a:prstGeom>
          <a:noFill/>
        </p:spPr>
        <p:txBody>
          <a:bodyPr wrap="square" rtlCol="0" anchor="ctr">
            <a:spAutoFit/>
          </a:bodyPr>
          <a:lstStyle/>
          <a:p>
            <a:pPr algn="ctr"/>
            <a:r>
              <a:rPr lang="en-US" b="1" dirty="0"/>
              <a:t>DECEMBER 2017</a:t>
            </a:r>
          </a:p>
        </p:txBody>
      </p:sp>
      <p:sp>
        <p:nvSpPr>
          <p:cNvPr id="18" name="TextBox 17"/>
          <p:cNvSpPr txBox="1"/>
          <p:nvPr/>
        </p:nvSpPr>
        <p:spPr>
          <a:xfrm>
            <a:off x="6833586" y="6356350"/>
            <a:ext cx="1853214" cy="369332"/>
          </a:xfrm>
          <a:prstGeom prst="rect">
            <a:avLst/>
          </a:prstGeom>
          <a:noFill/>
        </p:spPr>
        <p:txBody>
          <a:bodyPr wrap="square" rtlCol="0" anchor="ctr">
            <a:spAutoFit/>
          </a:bodyPr>
          <a:lstStyle/>
          <a:p>
            <a:pPr algn="ctr"/>
            <a:r>
              <a:rPr lang="en-US" b="1" dirty="0"/>
              <a:t>JANUARY 2017</a:t>
            </a:r>
          </a:p>
        </p:txBody>
      </p:sp>
      <p:sp>
        <p:nvSpPr>
          <p:cNvPr id="19" name="Rounded Rectangle 16"/>
          <p:cNvSpPr/>
          <p:nvPr/>
        </p:nvSpPr>
        <p:spPr>
          <a:xfrm>
            <a:off x="188536" y="1764556"/>
            <a:ext cx="2036190" cy="1508342"/>
          </a:xfrm>
          <a:prstGeom prst="round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Assumptions: Each module in AS-400 can be migrated to a SaaS based system that can interface via API to the cloud based database.</a:t>
            </a:r>
          </a:p>
        </p:txBody>
      </p:sp>
      <p:sp>
        <p:nvSpPr>
          <p:cNvPr id="43" name="Flowchart: Magnetic Disk 42"/>
          <p:cNvSpPr/>
          <p:nvPr/>
        </p:nvSpPr>
        <p:spPr>
          <a:xfrm>
            <a:off x="3379464" y="3987534"/>
            <a:ext cx="709390"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General Ledger</a:t>
            </a:r>
          </a:p>
        </p:txBody>
      </p:sp>
      <p:sp>
        <p:nvSpPr>
          <p:cNvPr id="44" name="Flowchart: Magnetic Disk 43"/>
          <p:cNvSpPr/>
          <p:nvPr/>
        </p:nvSpPr>
        <p:spPr>
          <a:xfrm>
            <a:off x="728587" y="3987534"/>
            <a:ext cx="709390"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Payroll</a:t>
            </a:r>
          </a:p>
        </p:txBody>
      </p:sp>
      <p:sp>
        <p:nvSpPr>
          <p:cNvPr id="45" name="Flowchart: Magnetic Disk 44"/>
          <p:cNvSpPr/>
          <p:nvPr/>
        </p:nvSpPr>
        <p:spPr>
          <a:xfrm>
            <a:off x="728587" y="4447339"/>
            <a:ext cx="782817"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Treasury</a:t>
            </a:r>
          </a:p>
        </p:txBody>
      </p:sp>
      <p:sp>
        <p:nvSpPr>
          <p:cNvPr id="46" name="Flowchart: Magnetic Disk 45"/>
          <p:cNvSpPr/>
          <p:nvPr/>
        </p:nvSpPr>
        <p:spPr>
          <a:xfrm>
            <a:off x="3379464" y="4447339"/>
            <a:ext cx="709390" cy="299631"/>
          </a:xfrm>
          <a:prstGeom prst="flowChartMagneticDisk">
            <a:avLst/>
          </a:prstGeom>
          <a:solidFill>
            <a:srgbClr val="FFC00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Utilities</a:t>
            </a:r>
          </a:p>
        </p:txBody>
      </p:sp>
      <p:sp>
        <p:nvSpPr>
          <p:cNvPr id="23" name="Rectangle 22">
            <a:extLst>
              <a:ext uri="{FF2B5EF4-FFF2-40B4-BE49-F238E27FC236}">
                <a16:creationId xmlns:a16="http://schemas.microsoft.com/office/drawing/2014/main" id="{371AB33A-C001-452B-BF36-B5F75D7D16F0}"/>
              </a:ext>
            </a:extLst>
          </p:cNvPr>
          <p:cNvSpPr/>
          <p:nvPr/>
        </p:nvSpPr>
        <p:spPr>
          <a:xfrm>
            <a:off x="2243580" y="1"/>
            <a:ext cx="4656841" cy="27463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Target State: All Systems in the Cloud</a:t>
            </a:r>
          </a:p>
        </p:txBody>
      </p:sp>
      <p:sp>
        <p:nvSpPr>
          <p:cNvPr id="24" name="TextBox 23">
            <a:extLst>
              <a:ext uri="{FF2B5EF4-FFF2-40B4-BE49-F238E27FC236}">
                <a16:creationId xmlns:a16="http://schemas.microsoft.com/office/drawing/2014/main" id="{5A4F85F8-BAC3-4866-B562-837DD0F3DD70}"/>
              </a:ext>
            </a:extLst>
          </p:cNvPr>
          <p:cNvSpPr txBox="1"/>
          <p:nvPr/>
        </p:nvSpPr>
        <p:spPr>
          <a:xfrm>
            <a:off x="7814821" y="0"/>
            <a:ext cx="1329179" cy="369332"/>
          </a:xfrm>
          <a:prstGeom prst="rect">
            <a:avLst/>
          </a:prstGeom>
          <a:solidFill>
            <a:srgbClr val="FFC000"/>
          </a:solidFill>
        </p:spPr>
        <p:txBody>
          <a:bodyPr wrap="square" rtlCol="0" anchor="ctr">
            <a:spAutoFit/>
          </a:bodyPr>
          <a:lstStyle/>
          <a:p>
            <a:pPr algn="ctr"/>
            <a:r>
              <a:rPr lang="en-US" b="1" dirty="0"/>
              <a:t>STAGE 2</a:t>
            </a:r>
          </a:p>
        </p:txBody>
      </p:sp>
    </p:spTree>
    <p:extLst>
      <p:ext uri="{BB962C8B-B14F-4D97-AF65-F5344CB8AC3E}">
        <p14:creationId xmlns:p14="http://schemas.microsoft.com/office/powerpoint/2010/main" val="30898010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Flexible Architecture: “System of Systems”</a:t>
            </a:r>
          </a:p>
        </p:txBody>
      </p:sp>
      <p:sp>
        <p:nvSpPr>
          <p:cNvPr id="8" name="Slide Number Placeholder 7"/>
          <p:cNvSpPr>
            <a:spLocks noGrp="1"/>
          </p:cNvSpPr>
          <p:nvPr>
            <p:ph type="sldNum" sz="quarter" idx="12"/>
          </p:nvPr>
        </p:nvSpPr>
        <p:spPr/>
        <p:txBody>
          <a:bodyPr/>
          <a:lstStyle/>
          <a:p>
            <a:fld id="{754E0B21-15B5-2D42-93D4-E23D4058B01A}" type="slidenum">
              <a:rPr lang="en-US" smtClean="0"/>
              <a:t>116</a:t>
            </a:fld>
            <a:endParaRPr lang="en-US" dirty="0"/>
          </a:p>
        </p:txBody>
      </p:sp>
      <p:cxnSp>
        <p:nvCxnSpPr>
          <p:cNvPr id="6" name="Straight Arrow Connector 5"/>
          <p:cNvCxnSpPr/>
          <p:nvPr/>
        </p:nvCxnSpPr>
        <p:spPr>
          <a:xfrm>
            <a:off x="311085" y="6356350"/>
            <a:ext cx="8375715"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41402" y="6356350"/>
            <a:ext cx="2102178" cy="369332"/>
          </a:xfrm>
          <a:prstGeom prst="rect">
            <a:avLst/>
          </a:prstGeom>
          <a:noFill/>
        </p:spPr>
        <p:txBody>
          <a:bodyPr wrap="square" rtlCol="0" anchor="ctr">
            <a:spAutoFit/>
          </a:bodyPr>
          <a:lstStyle/>
          <a:p>
            <a:pPr algn="ctr"/>
            <a:r>
              <a:rPr lang="en-US" b="1" dirty="0"/>
              <a:t>FEBRUARY 2018</a:t>
            </a:r>
          </a:p>
        </p:txBody>
      </p:sp>
      <p:sp>
        <p:nvSpPr>
          <p:cNvPr id="18" name="TextBox 17"/>
          <p:cNvSpPr txBox="1"/>
          <p:nvPr/>
        </p:nvSpPr>
        <p:spPr>
          <a:xfrm>
            <a:off x="6833586" y="6356350"/>
            <a:ext cx="1853214" cy="369332"/>
          </a:xfrm>
          <a:prstGeom prst="rect">
            <a:avLst/>
          </a:prstGeom>
          <a:noFill/>
        </p:spPr>
        <p:txBody>
          <a:bodyPr wrap="square" rtlCol="0" anchor="ctr">
            <a:spAutoFit/>
          </a:bodyPr>
          <a:lstStyle/>
          <a:p>
            <a:pPr algn="ctr"/>
            <a:r>
              <a:rPr lang="en-US" b="1" dirty="0"/>
              <a:t>MARCH 2018</a:t>
            </a:r>
          </a:p>
        </p:txBody>
      </p:sp>
      <p:sp>
        <p:nvSpPr>
          <p:cNvPr id="23" name="Rectangle 22">
            <a:extLst>
              <a:ext uri="{FF2B5EF4-FFF2-40B4-BE49-F238E27FC236}">
                <a16:creationId xmlns:a16="http://schemas.microsoft.com/office/drawing/2014/main" id="{371AB33A-C001-452B-BF36-B5F75D7D16F0}"/>
              </a:ext>
            </a:extLst>
          </p:cNvPr>
          <p:cNvSpPr/>
          <p:nvPr/>
        </p:nvSpPr>
        <p:spPr>
          <a:xfrm>
            <a:off x="2243580" y="1"/>
            <a:ext cx="4656841" cy="27463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Target State: All Systems in the Cloud</a:t>
            </a:r>
          </a:p>
        </p:txBody>
      </p:sp>
      <p:sp>
        <p:nvSpPr>
          <p:cNvPr id="24" name="TextBox 23">
            <a:extLst>
              <a:ext uri="{FF2B5EF4-FFF2-40B4-BE49-F238E27FC236}">
                <a16:creationId xmlns:a16="http://schemas.microsoft.com/office/drawing/2014/main" id="{516AB36A-9216-4393-8B8B-A68E7B079BC5}"/>
              </a:ext>
            </a:extLst>
          </p:cNvPr>
          <p:cNvSpPr txBox="1"/>
          <p:nvPr/>
        </p:nvSpPr>
        <p:spPr>
          <a:xfrm>
            <a:off x="7814821" y="0"/>
            <a:ext cx="1329179" cy="369332"/>
          </a:xfrm>
          <a:prstGeom prst="rect">
            <a:avLst/>
          </a:prstGeom>
          <a:solidFill>
            <a:srgbClr val="FFC000"/>
          </a:solidFill>
        </p:spPr>
        <p:txBody>
          <a:bodyPr wrap="square" rtlCol="0" anchor="ctr">
            <a:spAutoFit/>
          </a:bodyPr>
          <a:lstStyle/>
          <a:p>
            <a:pPr algn="ctr"/>
            <a:r>
              <a:rPr lang="en-US" b="1" dirty="0"/>
              <a:t>STAGE 3</a:t>
            </a:r>
          </a:p>
        </p:txBody>
      </p:sp>
      <p:sp>
        <p:nvSpPr>
          <p:cNvPr id="42" name="Rectangle 41">
            <a:extLst>
              <a:ext uri="{FF2B5EF4-FFF2-40B4-BE49-F238E27FC236}">
                <a16:creationId xmlns:a16="http://schemas.microsoft.com/office/drawing/2014/main" id="{79BEB81D-35DA-413F-9F35-1DA1AE7CCBBE}"/>
              </a:ext>
            </a:extLst>
          </p:cNvPr>
          <p:cNvSpPr/>
          <p:nvPr/>
        </p:nvSpPr>
        <p:spPr>
          <a:xfrm>
            <a:off x="351149" y="1875649"/>
            <a:ext cx="8295587" cy="4524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Data Transformation Layer:  Individual Application Data is extracted, </a:t>
            </a:r>
          </a:p>
          <a:p>
            <a:pPr algn="ctr"/>
            <a:r>
              <a:rPr lang="en-US" b="1" dirty="0">
                <a:solidFill>
                  <a:schemeClr val="tx1"/>
                </a:solidFill>
              </a:rPr>
              <a:t>transformed and loaded in this layer</a:t>
            </a:r>
          </a:p>
        </p:txBody>
      </p:sp>
      <p:grpSp>
        <p:nvGrpSpPr>
          <p:cNvPr id="51" name="Group 50">
            <a:extLst>
              <a:ext uri="{FF2B5EF4-FFF2-40B4-BE49-F238E27FC236}">
                <a16:creationId xmlns:a16="http://schemas.microsoft.com/office/drawing/2014/main" id="{16119FF7-79EB-41EA-8080-E44730EDE775}"/>
              </a:ext>
            </a:extLst>
          </p:cNvPr>
          <p:cNvGrpSpPr/>
          <p:nvPr/>
        </p:nvGrpSpPr>
        <p:grpSpPr>
          <a:xfrm>
            <a:off x="351149" y="2412686"/>
            <a:ext cx="8295587" cy="3263932"/>
            <a:chOff x="311085" y="2420434"/>
            <a:chExt cx="8295587" cy="3263932"/>
          </a:xfrm>
        </p:grpSpPr>
        <p:grpSp>
          <p:nvGrpSpPr>
            <p:cNvPr id="11" name="Group 10">
              <a:extLst>
                <a:ext uri="{FF2B5EF4-FFF2-40B4-BE49-F238E27FC236}">
                  <a16:creationId xmlns:a16="http://schemas.microsoft.com/office/drawing/2014/main" id="{BA891BE1-680C-44A9-A349-0AAF6F84055D}"/>
                </a:ext>
              </a:extLst>
            </p:cNvPr>
            <p:cNvGrpSpPr/>
            <p:nvPr/>
          </p:nvGrpSpPr>
          <p:grpSpPr>
            <a:xfrm>
              <a:off x="588299" y="2420434"/>
              <a:ext cx="4572000" cy="3168204"/>
              <a:chOff x="-276588" y="1369191"/>
              <a:chExt cx="4572000" cy="3168204"/>
            </a:xfrm>
          </p:grpSpPr>
          <p:sp>
            <p:nvSpPr>
              <p:cNvPr id="33" name="Cloud 32">
                <a:extLst>
                  <a:ext uri="{FF2B5EF4-FFF2-40B4-BE49-F238E27FC236}">
                    <a16:creationId xmlns:a16="http://schemas.microsoft.com/office/drawing/2014/main" id="{4955BA21-AF9B-4245-AA84-5C229E233AD2}"/>
                  </a:ext>
                </a:extLst>
              </p:cNvPr>
              <p:cNvSpPr/>
              <p:nvPr/>
            </p:nvSpPr>
            <p:spPr>
              <a:xfrm>
                <a:off x="0" y="1369191"/>
                <a:ext cx="3968685" cy="3168204"/>
              </a:xfrm>
              <a:prstGeom prst="cloud">
                <a:avLst/>
              </a:prstGeom>
              <a:solidFill>
                <a:schemeClr val="tx2">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5" name="Rectangle 4">
                <a:extLst>
                  <a:ext uri="{FF2B5EF4-FFF2-40B4-BE49-F238E27FC236}">
                    <a16:creationId xmlns:a16="http://schemas.microsoft.com/office/drawing/2014/main" id="{C32F5AC4-3512-4A08-98C7-56FD9DF0298A}"/>
                  </a:ext>
                </a:extLst>
              </p:cNvPr>
              <p:cNvSpPr/>
              <p:nvPr/>
            </p:nvSpPr>
            <p:spPr>
              <a:xfrm>
                <a:off x="-276588" y="1751277"/>
                <a:ext cx="4572000" cy="523220"/>
              </a:xfrm>
              <a:prstGeom prst="rect">
                <a:avLst/>
              </a:prstGeom>
            </p:spPr>
            <p:txBody>
              <a:bodyPr>
                <a:spAutoFit/>
              </a:bodyPr>
              <a:lstStyle/>
              <a:p>
                <a:pPr algn="ctr"/>
                <a:r>
                  <a:rPr lang="en-US" sz="1400" b="1" dirty="0"/>
                  <a:t>Cloud Hosted Infrastructure</a:t>
                </a:r>
              </a:p>
              <a:p>
                <a:pPr algn="ctr"/>
                <a:r>
                  <a:rPr lang="en-US" sz="1400" b="1" dirty="0"/>
                  <a:t> (e.g., Amazon Web Services )</a:t>
                </a:r>
              </a:p>
            </p:txBody>
          </p:sp>
          <p:sp>
            <p:nvSpPr>
              <p:cNvPr id="34" name="Flowchart: Magnetic Disk 33">
                <a:extLst>
                  <a:ext uri="{FF2B5EF4-FFF2-40B4-BE49-F238E27FC236}">
                    <a16:creationId xmlns:a16="http://schemas.microsoft.com/office/drawing/2014/main" id="{8A31BFEB-4D26-44DB-9A52-1C2CD7E5A263}"/>
                  </a:ext>
                </a:extLst>
              </p:cNvPr>
              <p:cNvSpPr/>
              <p:nvPr/>
            </p:nvSpPr>
            <p:spPr>
              <a:xfrm>
                <a:off x="457200" y="2364337"/>
                <a:ext cx="1430495" cy="588956"/>
              </a:xfrm>
              <a:prstGeom prst="flowChartMagneticDisk">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Treasury</a:t>
                </a:r>
              </a:p>
            </p:txBody>
          </p:sp>
          <p:sp>
            <p:nvSpPr>
              <p:cNvPr id="35" name="Flowchart: Magnetic Disk 34">
                <a:extLst>
                  <a:ext uri="{FF2B5EF4-FFF2-40B4-BE49-F238E27FC236}">
                    <a16:creationId xmlns:a16="http://schemas.microsoft.com/office/drawing/2014/main" id="{5F7D6B43-4ED4-4447-8082-300F4C75DA12}"/>
                  </a:ext>
                </a:extLst>
              </p:cNvPr>
              <p:cNvSpPr/>
              <p:nvPr/>
            </p:nvSpPr>
            <p:spPr>
              <a:xfrm>
                <a:off x="457200" y="3137268"/>
                <a:ext cx="1430495" cy="588956"/>
              </a:xfrm>
              <a:prstGeom prst="flowChartMagneticDisk">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Utilities</a:t>
                </a:r>
              </a:p>
            </p:txBody>
          </p:sp>
          <p:sp>
            <p:nvSpPr>
              <p:cNvPr id="36" name="Flowchart: Magnetic Disk 35">
                <a:extLst>
                  <a:ext uri="{FF2B5EF4-FFF2-40B4-BE49-F238E27FC236}">
                    <a16:creationId xmlns:a16="http://schemas.microsoft.com/office/drawing/2014/main" id="{E317C26A-B6D5-4478-98E4-2B313A651DDD}"/>
                  </a:ext>
                </a:extLst>
              </p:cNvPr>
              <p:cNvSpPr/>
              <p:nvPr/>
            </p:nvSpPr>
            <p:spPr>
              <a:xfrm>
                <a:off x="2009412" y="2364337"/>
                <a:ext cx="1430495" cy="588956"/>
              </a:xfrm>
              <a:prstGeom prst="flowChartMagneticDisk">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General Ledger</a:t>
                </a:r>
              </a:p>
            </p:txBody>
          </p:sp>
          <p:sp>
            <p:nvSpPr>
              <p:cNvPr id="37" name="Flowchart: Magnetic Disk 36">
                <a:extLst>
                  <a:ext uri="{FF2B5EF4-FFF2-40B4-BE49-F238E27FC236}">
                    <a16:creationId xmlns:a16="http://schemas.microsoft.com/office/drawing/2014/main" id="{B27C3081-C162-4895-B20B-76BC2C11C125}"/>
                  </a:ext>
                </a:extLst>
              </p:cNvPr>
              <p:cNvSpPr/>
              <p:nvPr/>
            </p:nvSpPr>
            <p:spPr>
              <a:xfrm>
                <a:off x="2009412" y="3137268"/>
                <a:ext cx="1430495" cy="588956"/>
              </a:xfrm>
              <a:prstGeom prst="flowChartMagneticDisk">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Payroll</a:t>
                </a:r>
              </a:p>
            </p:txBody>
          </p:sp>
        </p:grpSp>
        <p:grpSp>
          <p:nvGrpSpPr>
            <p:cNvPr id="9" name="Group 8">
              <a:extLst>
                <a:ext uri="{FF2B5EF4-FFF2-40B4-BE49-F238E27FC236}">
                  <a16:creationId xmlns:a16="http://schemas.microsoft.com/office/drawing/2014/main" id="{4B443886-DBF6-43CF-93D2-A853888C9E99}"/>
                </a:ext>
              </a:extLst>
            </p:cNvPr>
            <p:cNvGrpSpPr/>
            <p:nvPr/>
          </p:nvGrpSpPr>
          <p:grpSpPr>
            <a:xfrm>
              <a:off x="5817909" y="3240965"/>
              <a:ext cx="2196446" cy="1527142"/>
              <a:chOff x="6042581" y="2989210"/>
              <a:chExt cx="2196446" cy="1527142"/>
            </a:xfrm>
          </p:grpSpPr>
          <p:sp>
            <p:nvSpPr>
              <p:cNvPr id="39" name="Cloud 38">
                <a:extLst>
                  <a:ext uri="{FF2B5EF4-FFF2-40B4-BE49-F238E27FC236}">
                    <a16:creationId xmlns:a16="http://schemas.microsoft.com/office/drawing/2014/main" id="{46AAEFAD-5965-4A8B-A361-16CEEF6A0F11}"/>
                  </a:ext>
                </a:extLst>
              </p:cNvPr>
              <p:cNvSpPr/>
              <p:nvPr/>
            </p:nvSpPr>
            <p:spPr>
              <a:xfrm>
                <a:off x="6042581" y="2989210"/>
                <a:ext cx="2196446" cy="1527142"/>
              </a:xfrm>
              <a:prstGeom prst="cloud">
                <a:avLst/>
              </a:prstGeom>
              <a:solidFill>
                <a:schemeClr val="tx2">
                  <a:lumMod val="20000"/>
                  <a:lumOff val="80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40" name="Flowchart: Magnetic Disk 39">
                <a:extLst>
                  <a:ext uri="{FF2B5EF4-FFF2-40B4-BE49-F238E27FC236}">
                    <a16:creationId xmlns:a16="http://schemas.microsoft.com/office/drawing/2014/main" id="{C0D0ACDC-5611-4D65-88F7-292C91F6F527}"/>
                  </a:ext>
                </a:extLst>
              </p:cNvPr>
              <p:cNvSpPr/>
              <p:nvPr/>
            </p:nvSpPr>
            <p:spPr>
              <a:xfrm>
                <a:off x="6363440" y="3198170"/>
                <a:ext cx="1554728" cy="1109222"/>
              </a:xfrm>
              <a:prstGeom prst="flowChartMagneticDisk">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GIS (hosted by Timmons)</a:t>
                </a:r>
              </a:p>
            </p:txBody>
          </p:sp>
        </p:grpSp>
        <p:grpSp>
          <p:nvGrpSpPr>
            <p:cNvPr id="13" name="Group 12">
              <a:extLst>
                <a:ext uri="{FF2B5EF4-FFF2-40B4-BE49-F238E27FC236}">
                  <a16:creationId xmlns:a16="http://schemas.microsoft.com/office/drawing/2014/main" id="{7CA384D1-9256-419F-98D3-259BCA274179}"/>
                </a:ext>
              </a:extLst>
            </p:cNvPr>
            <p:cNvGrpSpPr/>
            <p:nvPr/>
          </p:nvGrpSpPr>
          <p:grpSpPr>
            <a:xfrm>
              <a:off x="5013051" y="3508057"/>
              <a:ext cx="593889" cy="992958"/>
              <a:chOff x="5590095" y="2757272"/>
              <a:chExt cx="593889" cy="992958"/>
            </a:xfrm>
          </p:grpSpPr>
          <p:sp>
            <p:nvSpPr>
              <p:cNvPr id="12" name="Arrow: Right 11">
                <a:extLst>
                  <a:ext uri="{FF2B5EF4-FFF2-40B4-BE49-F238E27FC236}">
                    <a16:creationId xmlns:a16="http://schemas.microsoft.com/office/drawing/2014/main" id="{672D8DDD-B824-4208-8675-BF3F8FF20CF9}"/>
                  </a:ext>
                </a:extLst>
              </p:cNvPr>
              <p:cNvSpPr/>
              <p:nvPr/>
            </p:nvSpPr>
            <p:spPr>
              <a:xfrm>
                <a:off x="5590095" y="2757272"/>
                <a:ext cx="593889" cy="4855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Arrow: Right 40">
                <a:extLst>
                  <a:ext uri="{FF2B5EF4-FFF2-40B4-BE49-F238E27FC236}">
                    <a16:creationId xmlns:a16="http://schemas.microsoft.com/office/drawing/2014/main" id="{A44402C0-BBD2-460B-9F7E-CD07C6E5687E}"/>
                  </a:ext>
                </a:extLst>
              </p:cNvPr>
              <p:cNvSpPr/>
              <p:nvPr/>
            </p:nvSpPr>
            <p:spPr>
              <a:xfrm rot="10800000">
                <a:off x="5590095" y="3264681"/>
                <a:ext cx="593889" cy="48554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8" name="Rectangle 47">
              <a:extLst>
                <a:ext uri="{FF2B5EF4-FFF2-40B4-BE49-F238E27FC236}">
                  <a16:creationId xmlns:a16="http://schemas.microsoft.com/office/drawing/2014/main" id="{99F37A7A-5D49-4AA4-844A-3F974CC95319}"/>
                </a:ext>
              </a:extLst>
            </p:cNvPr>
            <p:cNvSpPr/>
            <p:nvPr/>
          </p:nvSpPr>
          <p:spPr>
            <a:xfrm>
              <a:off x="311085" y="2420434"/>
              <a:ext cx="8295587" cy="3263932"/>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9" name="Rectangle: Rounded Corners 48">
            <a:extLst>
              <a:ext uri="{FF2B5EF4-FFF2-40B4-BE49-F238E27FC236}">
                <a16:creationId xmlns:a16="http://schemas.microsoft.com/office/drawing/2014/main" id="{69D3B22B-A46E-45DF-B473-8B17A2A79758}"/>
              </a:ext>
            </a:extLst>
          </p:cNvPr>
          <p:cNvSpPr/>
          <p:nvPr/>
        </p:nvSpPr>
        <p:spPr>
          <a:xfrm>
            <a:off x="351149" y="1266814"/>
            <a:ext cx="8295587" cy="52428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Business &amp; Customer User Access Layer: Dashboard for Reporting, Data Analytics Interface</a:t>
            </a:r>
          </a:p>
        </p:txBody>
      </p:sp>
      <p:sp>
        <p:nvSpPr>
          <p:cNvPr id="50" name="Rectangle: Rounded Corners 49">
            <a:extLst>
              <a:ext uri="{FF2B5EF4-FFF2-40B4-BE49-F238E27FC236}">
                <a16:creationId xmlns:a16="http://schemas.microsoft.com/office/drawing/2014/main" id="{642DEAC3-BA63-4E4E-99D5-69CC09B7DC1A}"/>
              </a:ext>
            </a:extLst>
          </p:cNvPr>
          <p:cNvSpPr/>
          <p:nvPr/>
        </p:nvSpPr>
        <p:spPr>
          <a:xfrm>
            <a:off x="351149" y="5761169"/>
            <a:ext cx="8295587" cy="51062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Mobile Applications for Customers to Pay Bills, Analyze Utility Consumption, Create a Service Ticket</a:t>
            </a:r>
          </a:p>
        </p:txBody>
      </p:sp>
      <p:sp>
        <p:nvSpPr>
          <p:cNvPr id="52" name="Rectangle 51">
            <a:extLst>
              <a:ext uri="{FF2B5EF4-FFF2-40B4-BE49-F238E27FC236}">
                <a16:creationId xmlns:a16="http://schemas.microsoft.com/office/drawing/2014/main" id="{90FFF71D-0B69-4305-B771-0A089E82AE60}"/>
              </a:ext>
            </a:extLst>
          </p:cNvPr>
          <p:cNvSpPr/>
          <p:nvPr/>
        </p:nvSpPr>
        <p:spPr>
          <a:xfrm>
            <a:off x="4164291" y="2627484"/>
            <a:ext cx="2388909" cy="60573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Controls &amp; Governance System</a:t>
            </a:r>
          </a:p>
        </p:txBody>
      </p:sp>
      <p:sp>
        <p:nvSpPr>
          <p:cNvPr id="53" name="Rectangle 52">
            <a:extLst>
              <a:ext uri="{FF2B5EF4-FFF2-40B4-BE49-F238E27FC236}">
                <a16:creationId xmlns:a16="http://schemas.microsoft.com/office/drawing/2014/main" id="{EFAEF14E-70CD-4407-9134-211B83922DC4}"/>
              </a:ext>
            </a:extLst>
          </p:cNvPr>
          <p:cNvSpPr/>
          <p:nvPr/>
        </p:nvSpPr>
        <p:spPr>
          <a:xfrm>
            <a:off x="1849123" y="4996327"/>
            <a:ext cx="2130479" cy="490073"/>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Audit &amp; Compliance System</a:t>
            </a:r>
          </a:p>
        </p:txBody>
      </p:sp>
      <p:pic>
        <p:nvPicPr>
          <p:cNvPr id="57" name="Graphic 56" descr="Call center">
            <a:extLst>
              <a:ext uri="{FF2B5EF4-FFF2-40B4-BE49-F238E27FC236}">
                <a16:creationId xmlns:a16="http://schemas.microsoft.com/office/drawing/2014/main" id="{742CCEA9-D146-45FA-9954-E26AFCF1E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149" y="2527777"/>
            <a:ext cx="914400" cy="914400"/>
          </a:xfrm>
          <a:prstGeom prst="rect">
            <a:avLst/>
          </a:prstGeom>
        </p:spPr>
      </p:pic>
      <p:pic>
        <p:nvPicPr>
          <p:cNvPr id="59" name="Graphic 58" descr="Map with pin">
            <a:extLst>
              <a:ext uri="{FF2B5EF4-FFF2-40B4-BE49-F238E27FC236}">
                <a16:creationId xmlns:a16="http://schemas.microsoft.com/office/drawing/2014/main" id="{16B1F175-F5C7-421D-8C18-D07195F19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3560" y="3407832"/>
            <a:ext cx="914400" cy="914400"/>
          </a:xfrm>
          <a:prstGeom prst="rect">
            <a:avLst/>
          </a:prstGeom>
        </p:spPr>
      </p:pic>
      <p:pic>
        <p:nvPicPr>
          <p:cNvPr id="61" name="Graphic 60" descr="Smart Phone">
            <a:extLst>
              <a:ext uri="{FF2B5EF4-FFF2-40B4-BE49-F238E27FC236}">
                <a16:creationId xmlns:a16="http://schemas.microsoft.com/office/drawing/2014/main" id="{CC66A4DC-7068-4F46-A40C-EFCA0F3758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2336" y="4760359"/>
            <a:ext cx="914400" cy="914400"/>
          </a:xfrm>
          <a:prstGeom prst="rect">
            <a:avLst/>
          </a:prstGeom>
        </p:spPr>
      </p:pic>
      <p:pic>
        <p:nvPicPr>
          <p:cNvPr id="63" name="Graphic 62" descr="Group">
            <a:extLst>
              <a:ext uri="{FF2B5EF4-FFF2-40B4-BE49-F238E27FC236}">
                <a16:creationId xmlns:a16="http://schemas.microsoft.com/office/drawing/2014/main" id="{DB335311-1C99-4610-8EE8-F656071EE3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3163" y="4760359"/>
            <a:ext cx="914400" cy="914400"/>
          </a:xfrm>
          <a:prstGeom prst="rect">
            <a:avLst/>
          </a:prstGeom>
        </p:spPr>
      </p:pic>
    </p:spTree>
    <p:extLst>
      <p:ext uri="{BB962C8B-B14F-4D97-AF65-F5344CB8AC3E}">
        <p14:creationId xmlns:p14="http://schemas.microsoft.com/office/powerpoint/2010/main" val="4406716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Target State: 21</a:t>
            </a:r>
            <a:r>
              <a:rPr lang="en-US" sz="3600" baseline="30000" dirty="0"/>
              <a:t>st</a:t>
            </a:r>
            <a:r>
              <a:rPr lang="en-US" sz="3600" dirty="0"/>
              <a:t> Century Ecosystem</a:t>
            </a:r>
          </a:p>
        </p:txBody>
      </p:sp>
      <p:sp>
        <p:nvSpPr>
          <p:cNvPr id="6" name="Content Placeholder 5">
            <a:extLst>
              <a:ext uri="{FF2B5EF4-FFF2-40B4-BE49-F238E27FC236}">
                <a16:creationId xmlns:a16="http://schemas.microsoft.com/office/drawing/2014/main" id="{ECBD78BB-6F59-49DF-920D-9F406476D8C7}"/>
              </a:ext>
            </a:extLst>
          </p:cNvPr>
          <p:cNvSpPr>
            <a:spLocks noGrp="1"/>
          </p:cNvSpPr>
          <p:nvPr>
            <p:ph idx="1"/>
          </p:nvPr>
        </p:nvSpPr>
        <p:spPr/>
        <p:txBody>
          <a:bodyPr>
            <a:normAutofit/>
          </a:bodyPr>
          <a:lstStyle/>
          <a:p>
            <a:r>
              <a:rPr lang="en-US" sz="2000" dirty="0"/>
              <a:t>The architecture to replace AS400 is a system of systems to avoid dependency on a single vendor.  Single vendor would customize and then manage creating a similar AS400 situation years from now.  The "system of systems" model is based in the cloud, has no critical dependency on a vendor, but would need a managed hosting service.</a:t>
            </a:r>
          </a:p>
          <a:p>
            <a:r>
              <a:rPr lang="en-US" sz="2000" dirty="0"/>
              <a:t>Target State: system of systems plugged together using APIs, with a unifying data transformation layer that pulls from all the systems and allows Dashboard reporting. </a:t>
            </a:r>
          </a:p>
          <a:p>
            <a:r>
              <a:rPr lang="en-US" sz="2000" dirty="0"/>
              <a:t>Advantage: as processes mature, as the business evolves, they can add or remove financial applications, GIS applications, Police/Fire applications</a:t>
            </a:r>
          </a:p>
          <a:p>
            <a:r>
              <a:rPr lang="en-US" sz="2000" dirty="0"/>
              <a:t>The Dashboard Level is the Business User and the Customer Level.  They can view data, slice and dice, run analytics, etc., but never interact with the "Production" Data level (the guts of the systems). </a:t>
            </a:r>
          </a:p>
        </p:txBody>
      </p:sp>
      <p:sp>
        <p:nvSpPr>
          <p:cNvPr id="8" name="Slide Number Placeholder 7"/>
          <p:cNvSpPr>
            <a:spLocks noGrp="1"/>
          </p:cNvSpPr>
          <p:nvPr>
            <p:ph type="sldNum" sz="quarter" idx="12"/>
          </p:nvPr>
        </p:nvSpPr>
        <p:spPr/>
        <p:txBody>
          <a:bodyPr/>
          <a:lstStyle/>
          <a:p>
            <a:fld id="{754E0B21-15B5-2D42-93D4-E23D4058B01A}" type="slidenum">
              <a:rPr lang="en-US" smtClean="0"/>
              <a:t>117</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5" name="Rectangle 14">
            <a:extLst>
              <a:ext uri="{FF2B5EF4-FFF2-40B4-BE49-F238E27FC236}">
                <a16:creationId xmlns:a16="http://schemas.microsoft.com/office/drawing/2014/main" id="{895889C9-D2DF-4125-A4D7-9529252C1D06}"/>
              </a:ext>
            </a:extLst>
          </p:cNvPr>
          <p:cNvSpPr/>
          <p:nvPr/>
        </p:nvSpPr>
        <p:spPr>
          <a:xfrm>
            <a:off x="900260" y="5969199"/>
            <a:ext cx="7343480" cy="646331"/>
          </a:xfrm>
          <a:prstGeom prst="rect">
            <a:avLst/>
          </a:prstGeom>
          <a:solidFill>
            <a:srgbClr val="002060"/>
          </a:solidFill>
        </p:spPr>
        <p:txBody>
          <a:bodyPr wrap="square">
            <a:spAutoFit/>
          </a:bodyPr>
          <a:lstStyle/>
          <a:p>
            <a:pPr algn="ctr"/>
            <a:r>
              <a:rPr lang="en-US" b="1" dirty="0">
                <a:solidFill>
                  <a:schemeClr val="bg1"/>
                </a:solidFill>
              </a:rPr>
              <a:t>The new Technology Ecosystem will usher in a new age of transparency and accountability increasing access to all staff and customers.</a:t>
            </a:r>
          </a:p>
        </p:txBody>
      </p:sp>
    </p:spTree>
    <p:extLst>
      <p:ext uri="{BB962C8B-B14F-4D97-AF65-F5344CB8AC3E}">
        <p14:creationId xmlns:p14="http://schemas.microsoft.com/office/powerpoint/2010/main" val="22151097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Issue an RFP for a new System</a:t>
            </a:r>
          </a:p>
        </p:txBody>
      </p:sp>
      <p:sp>
        <p:nvSpPr>
          <p:cNvPr id="5" name="Content Placeholder 4"/>
          <p:cNvSpPr>
            <a:spLocks noGrp="1"/>
          </p:cNvSpPr>
          <p:nvPr>
            <p:ph idx="1"/>
          </p:nvPr>
        </p:nvSpPr>
        <p:spPr/>
        <p:txBody>
          <a:bodyPr>
            <a:normAutofit fontScale="85000" lnSpcReduction="10000"/>
          </a:bodyPr>
          <a:lstStyle/>
          <a:p>
            <a:r>
              <a:rPr lang="en-US" b="1" dirty="0"/>
              <a:t>Invest in Technology Infrastructure. </a:t>
            </a:r>
            <a:r>
              <a:rPr lang="en-US" dirty="0"/>
              <a:t>While the City’s AS-400 (or BAI) system is functional, it is not user friendly and impedes the City’s ability to analyze key functional areas like billing and collections. </a:t>
            </a:r>
          </a:p>
          <a:p>
            <a:r>
              <a:rPr lang="en-US" dirty="0"/>
              <a:t>The City, once it stabilizes its staffing under the portfolio of the Chief Financial Officer, should pursue the use of a new financial system. </a:t>
            </a:r>
          </a:p>
          <a:p>
            <a:r>
              <a:rPr lang="en-US" dirty="0"/>
              <a:t>However, in the interim, continued exploration of platforms such as OpenGov that can ease in the collection and dissemination of data from the mainframe system is necessary and should continue. </a:t>
            </a:r>
          </a:p>
          <a:p>
            <a:endParaRPr lang="en-US" dirty="0"/>
          </a:p>
        </p:txBody>
      </p:sp>
      <p:sp>
        <p:nvSpPr>
          <p:cNvPr id="8" name="Slide Number Placeholder 7"/>
          <p:cNvSpPr>
            <a:spLocks noGrp="1"/>
          </p:cNvSpPr>
          <p:nvPr>
            <p:ph type="sldNum" sz="quarter" idx="12"/>
          </p:nvPr>
        </p:nvSpPr>
        <p:spPr/>
        <p:txBody>
          <a:bodyPr/>
          <a:lstStyle/>
          <a:p>
            <a:fld id="{754E0B21-15B5-2D42-93D4-E23D4058B01A}" type="slidenum">
              <a:rPr lang="en-US" smtClean="0"/>
              <a:t>118</a:t>
            </a:fld>
            <a:endParaRPr lang="en-US" dirty="0"/>
          </a:p>
        </p:txBody>
      </p:sp>
      <p:sp>
        <p:nvSpPr>
          <p:cNvPr id="10" name="TextBox 9">
            <a:extLst>
              <a:ext uri="{FF2B5EF4-FFF2-40B4-BE49-F238E27FC236}">
                <a16:creationId xmlns:a16="http://schemas.microsoft.com/office/drawing/2014/main" id="{DCC7AD4C-2333-4F28-8C60-D0195AD10035}"/>
              </a:ext>
            </a:extLst>
          </p:cNvPr>
          <p:cNvSpPr txBox="1"/>
          <p:nvPr/>
        </p:nvSpPr>
        <p:spPr>
          <a:xfrm>
            <a:off x="3315879" y="-15389"/>
            <a:ext cx="2512243" cy="400110"/>
          </a:xfrm>
          <a:prstGeom prst="rect">
            <a:avLst/>
          </a:prstGeom>
          <a:solidFill>
            <a:srgbClr val="FF0000"/>
          </a:solidFill>
        </p:spPr>
        <p:txBody>
          <a:bodyPr wrap="square" rtlCol="0" anchor="ctr">
            <a:spAutoFit/>
          </a:bodyPr>
          <a:lstStyle/>
          <a:p>
            <a:pPr algn="ctr"/>
            <a:r>
              <a:rPr lang="en-US" sz="2000" b="1" dirty="0"/>
              <a:t>Key Recommendation</a:t>
            </a:r>
          </a:p>
        </p:txBody>
      </p:sp>
    </p:spTree>
    <p:extLst>
      <p:ext uri="{BB962C8B-B14F-4D97-AF65-F5344CB8AC3E}">
        <p14:creationId xmlns:p14="http://schemas.microsoft.com/office/powerpoint/2010/main" val="6001528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Opportunities for the City</a:t>
            </a:r>
          </a:p>
        </p:txBody>
      </p:sp>
      <p:sp>
        <p:nvSpPr>
          <p:cNvPr id="8" name="Slide Number Placeholder 7"/>
          <p:cNvSpPr>
            <a:spLocks noGrp="1"/>
          </p:cNvSpPr>
          <p:nvPr>
            <p:ph type="sldNum" sz="quarter" idx="12"/>
          </p:nvPr>
        </p:nvSpPr>
        <p:spPr/>
        <p:txBody>
          <a:bodyPr/>
          <a:lstStyle/>
          <a:p>
            <a:fld id="{754E0B21-15B5-2D42-93D4-E23D4058B01A}" type="slidenum">
              <a:rPr lang="en-US" smtClean="0"/>
              <a:t>119</a:t>
            </a:fld>
            <a:endParaRPr lang="en-US" dirty="0"/>
          </a:p>
        </p:txBody>
      </p:sp>
      <p:sp>
        <p:nvSpPr>
          <p:cNvPr id="9" name="Rounded Rectangle 8"/>
          <p:cNvSpPr/>
          <p:nvPr/>
        </p:nvSpPr>
        <p:spPr>
          <a:xfrm>
            <a:off x="339365" y="2381693"/>
            <a:ext cx="8465271" cy="158425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509924" y="2712154"/>
            <a:ext cx="8124152" cy="923330"/>
          </a:xfrm>
          <a:prstGeom prst="rect">
            <a:avLst/>
          </a:prstGeom>
          <a:solidFill>
            <a:srgbClr val="002060"/>
          </a:solid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Opportunities for the City</a:t>
            </a:r>
          </a:p>
        </p:txBody>
      </p:sp>
    </p:spTree>
    <p:extLst>
      <p:ext uri="{BB962C8B-B14F-4D97-AF65-F5344CB8AC3E}">
        <p14:creationId xmlns:p14="http://schemas.microsoft.com/office/powerpoint/2010/main" val="2729728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Financial Operations – What We Did</a:t>
            </a:r>
            <a:endParaRPr lang="en-US" sz="1200" dirty="0"/>
          </a:p>
        </p:txBody>
      </p:sp>
      <p:sp>
        <p:nvSpPr>
          <p:cNvPr id="7" name="TextBox 6"/>
          <p:cNvSpPr txBox="1"/>
          <p:nvPr/>
        </p:nvSpPr>
        <p:spPr>
          <a:xfrm>
            <a:off x="973865" y="6334780"/>
            <a:ext cx="7196270" cy="523220"/>
          </a:xfrm>
          <a:prstGeom prst="rect">
            <a:avLst/>
          </a:prstGeom>
          <a:noFill/>
        </p:spPr>
        <p:txBody>
          <a:bodyPr wrap="square" rtlCol="0">
            <a:spAutoFit/>
          </a:bodyPr>
          <a:lstStyle/>
          <a:p>
            <a:pPr algn="ctr"/>
            <a:r>
              <a:rPr lang="en-US" sz="1400" b="1" i="1" dirty="0"/>
              <a:t>RBG developed a vendor repayment plan to repay outstanding obligations over the next 12 months (starting in March 2017). </a:t>
            </a:r>
          </a:p>
        </p:txBody>
      </p:sp>
      <p:sp>
        <p:nvSpPr>
          <p:cNvPr id="3" name="Slide Number Placeholder 2"/>
          <p:cNvSpPr>
            <a:spLocks noGrp="1"/>
          </p:cNvSpPr>
          <p:nvPr>
            <p:ph type="sldNum" sz="quarter" idx="12"/>
          </p:nvPr>
        </p:nvSpPr>
        <p:spPr/>
        <p:txBody>
          <a:bodyPr/>
          <a:lstStyle/>
          <a:p>
            <a:fld id="{754E0B21-15B5-2D42-93D4-E23D4058B01A}" type="slidenum">
              <a:rPr lang="en-US" smtClean="0"/>
              <a:t>12</a:t>
            </a:fld>
            <a:endParaRPr lang="en-US" dirty="0"/>
          </a:p>
        </p:txBody>
      </p:sp>
      <p:sp>
        <p:nvSpPr>
          <p:cNvPr id="8" name="Rounded Rectangle 7"/>
          <p:cNvSpPr/>
          <p:nvPr/>
        </p:nvSpPr>
        <p:spPr>
          <a:xfrm>
            <a:off x="580313" y="1412200"/>
            <a:ext cx="7983374" cy="852535"/>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RBG instituted a weekly process to review batches of invoices and determine what checks are to be paid, while validating the availability of cash. This must be signed off by Interim DCM/Finance Director.  The result is that there are no more checks in the drawer waiting to go out!</a:t>
            </a:r>
          </a:p>
        </p:txBody>
      </p:sp>
      <p:pic>
        <p:nvPicPr>
          <p:cNvPr id="4" name="Picture 3"/>
          <p:cNvPicPr>
            <a:picLocks noChangeAspect="1"/>
          </p:cNvPicPr>
          <p:nvPr/>
        </p:nvPicPr>
        <p:blipFill>
          <a:blip r:embed="rId2"/>
          <a:stretch>
            <a:fillRect/>
          </a:stretch>
        </p:blipFill>
        <p:spPr>
          <a:xfrm>
            <a:off x="580314" y="2414681"/>
            <a:ext cx="7983374" cy="39416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7332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Future Opportunities for Immediate Focus</a:t>
            </a:r>
          </a:p>
        </p:txBody>
      </p:sp>
      <p:sp>
        <p:nvSpPr>
          <p:cNvPr id="4" name="Content Placeholder 3">
            <a:extLst>
              <a:ext uri="{FF2B5EF4-FFF2-40B4-BE49-F238E27FC236}">
                <a16:creationId xmlns:a16="http://schemas.microsoft.com/office/drawing/2014/main" id="{38DF16FA-1281-4112-B7A4-1987EF8748DA}"/>
              </a:ext>
            </a:extLst>
          </p:cNvPr>
          <p:cNvSpPr>
            <a:spLocks noGrp="1"/>
          </p:cNvSpPr>
          <p:nvPr>
            <p:ph idx="1"/>
          </p:nvPr>
        </p:nvSpPr>
        <p:spPr>
          <a:xfrm>
            <a:off x="457200" y="1600200"/>
            <a:ext cx="8229600" cy="5002619"/>
          </a:xfrm>
        </p:spPr>
        <p:txBody>
          <a:bodyPr>
            <a:normAutofit/>
          </a:bodyPr>
          <a:lstStyle/>
          <a:p>
            <a:pPr marL="514350" indent="-514350">
              <a:buFont typeface="+mj-lt"/>
              <a:buAutoNum type="arabicPeriod"/>
            </a:pPr>
            <a:r>
              <a:rPr lang="en-US" dirty="0"/>
              <a:t>VSU Gateway</a:t>
            </a:r>
          </a:p>
          <a:p>
            <a:pPr marL="514350" indent="-514350">
              <a:buFont typeface="+mj-lt"/>
              <a:buAutoNum type="arabicPeriod"/>
            </a:pPr>
            <a:r>
              <a:rPr lang="en-US" dirty="0"/>
              <a:t>Parking garage</a:t>
            </a:r>
          </a:p>
          <a:p>
            <a:pPr marL="514350" indent="-514350">
              <a:buFont typeface="+mj-lt"/>
              <a:buAutoNum type="arabicPeriod"/>
            </a:pPr>
            <a:r>
              <a:rPr lang="en-US" dirty="0"/>
              <a:t>Dominion Ops Center</a:t>
            </a:r>
          </a:p>
          <a:p>
            <a:r>
              <a:rPr lang="en-US" dirty="0"/>
              <a:t>Each is a multi-million opportunity where we are tapping grants or private contributions to do something important for the city.  </a:t>
            </a:r>
          </a:p>
          <a:p>
            <a:r>
              <a:rPr lang="en-US" dirty="0"/>
              <a:t>Each one requires a driver that will push the project to completion.  </a:t>
            </a:r>
          </a:p>
          <a:p>
            <a:r>
              <a:rPr lang="en-US" b="1" dirty="0"/>
              <a:t>None require significant city tax dollars. </a:t>
            </a:r>
          </a:p>
        </p:txBody>
      </p:sp>
      <p:sp>
        <p:nvSpPr>
          <p:cNvPr id="8" name="Slide Number Placeholder 7"/>
          <p:cNvSpPr>
            <a:spLocks noGrp="1"/>
          </p:cNvSpPr>
          <p:nvPr>
            <p:ph type="sldNum" sz="quarter" idx="12"/>
          </p:nvPr>
        </p:nvSpPr>
        <p:spPr/>
        <p:txBody>
          <a:bodyPr/>
          <a:lstStyle/>
          <a:p>
            <a:fld id="{754E0B21-15B5-2D42-93D4-E23D4058B01A}" type="slidenum">
              <a:rPr lang="en-US" smtClean="0"/>
              <a:t>120</a:t>
            </a:fld>
            <a:endParaRPr lang="en-US" dirty="0"/>
          </a:p>
        </p:txBody>
      </p:sp>
    </p:spTree>
    <p:extLst>
      <p:ext uri="{BB962C8B-B14F-4D97-AF65-F5344CB8AC3E}">
        <p14:creationId xmlns:p14="http://schemas.microsoft.com/office/powerpoint/2010/main" val="3671325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Closing Statement</a:t>
            </a:r>
          </a:p>
        </p:txBody>
      </p:sp>
      <p:sp>
        <p:nvSpPr>
          <p:cNvPr id="8" name="Slide Number Placeholder 7"/>
          <p:cNvSpPr>
            <a:spLocks noGrp="1"/>
          </p:cNvSpPr>
          <p:nvPr>
            <p:ph type="sldNum" sz="quarter" idx="12"/>
          </p:nvPr>
        </p:nvSpPr>
        <p:spPr/>
        <p:txBody>
          <a:bodyPr/>
          <a:lstStyle/>
          <a:p>
            <a:fld id="{754E0B21-15B5-2D42-93D4-E23D4058B01A}" type="slidenum">
              <a:rPr lang="en-US" smtClean="0"/>
              <a:t>121</a:t>
            </a:fld>
            <a:endParaRPr lang="en-US" dirty="0"/>
          </a:p>
        </p:txBody>
      </p:sp>
      <p:sp>
        <p:nvSpPr>
          <p:cNvPr id="9" name="Rounded Rectangle 8"/>
          <p:cNvSpPr/>
          <p:nvPr/>
        </p:nvSpPr>
        <p:spPr>
          <a:xfrm>
            <a:off x="339365" y="2381693"/>
            <a:ext cx="8465271" cy="158425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509924" y="2712154"/>
            <a:ext cx="8124152" cy="923330"/>
          </a:xfrm>
          <a:prstGeom prst="rect">
            <a:avLst/>
          </a:prstGeom>
          <a:solidFill>
            <a:srgbClr val="002060"/>
          </a:solid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Closing Statement</a:t>
            </a:r>
          </a:p>
        </p:txBody>
      </p:sp>
    </p:spTree>
    <p:extLst>
      <p:ext uri="{BB962C8B-B14F-4D97-AF65-F5344CB8AC3E}">
        <p14:creationId xmlns:p14="http://schemas.microsoft.com/office/powerpoint/2010/main" val="6732779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Needs to Happen Next</a:t>
            </a:r>
          </a:p>
        </p:txBody>
      </p:sp>
      <p:sp>
        <p:nvSpPr>
          <p:cNvPr id="4" name="Content Placeholder 3">
            <a:extLst>
              <a:ext uri="{FF2B5EF4-FFF2-40B4-BE49-F238E27FC236}">
                <a16:creationId xmlns:a16="http://schemas.microsoft.com/office/drawing/2014/main" id="{291536C7-3C3C-43F1-AFCA-6988D823DB9E}"/>
              </a:ext>
            </a:extLst>
          </p:cNvPr>
          <p:cNvSpPr>
            <a:spLocks noGrp="1"/>
          </p:cNvSpPr>
          <p:nvPr>
            <p:ph idx="1"/>
          </p:nvPr>
        </p:nvSpPr>
        <p:spPr>
          <a:xfrm>
            <a:off x="457200" y="1600200"/>
            <a:ext cx="8229600" cy="5257800"/>
          </a:xfrm>
        </p:spPr>
        <p:txBody>
          <a:bodyPr>
            <a:normAutofit lnSpcReduction="10000"/>
          </a:bodyPr>
          <a:lstStyle/>
          <a:p>
            <a:pPr marL="457200" indent="-457200">
              <a:buFont typeface="+mj-lt"/>
              <a:buAutoNum type="arabicPeriod"/>
            </a:pPr>
            <a:r>
              <a:rPr lang="en-US" sz="2000" dirty="0"/>
              <a:t>ACT With Urgency: Don't take the foot off the gas pedal, keep driving and building to a future state where City has a strong Fund Balance, sound financial policies and controls and sound billing and collections processes</a:t>
            </a:r>
          </a:p>
          <a:p>
            <a:pPr marL="457200" indent="-457200">
              <a:buFont typeface="+mj-lt"/>
              <a:buAutoNum type="arabicPeriod"/>
            </a:pPr>
            <a:endParaRPr lang="en-US" sz="2000" dirty="0"/>
          </a:p>
          <a:p>
            <a:pPr marL="457200" indent="-457200">
              <a:buFont typeface="+mj-lt"/>
              <a:buAutoNum type="arabicPeriod"/>
            </a:pPr>
            <a:r>
              <a:rPr lang="en-US" sz="2000" dirty="0"/>
              <a:t>ACT Because Failure is Not an Option:  the residents, the City's Youth, the Region, the State...depend on you to sustain the improvements we have made</a:t>
            </a:r>
          </a:p>
          <a:p>
            <a:pPr marL="457200" indent="-457200">
              <a:buFont typeface="+mj-lt"/>
              <a:buAutoNum type="arabicPeriod"/>
            </a:pPr>
            <a:endParaRPr lang="en-US" sz="2000" dirty="0"/>
          </a:p>
          <a:p>
            <a:pPr marL="457200" indent="-457200">
              <a:buFont typeface="+mj-lt"/>
              <a:buAutoNum type="arabicPeriod"/>
            </a:pPr>
            <a:r>
              <a:rPr lang="en-US" sz="2000" dirty="0"/>
              <a:t>ACT so that Financial Operations Remain Stable: </a:t>
            </a:r>
          </a:p>
          <a:p>
            <a:pPr lvl="1"/>
            <a:r>
              <a:rPr lang="en-US" sz="1600" dirty="0"/>
              <a:t>Develop a Structurally Balanced Budget for FY 2019</a:t>
            </a:r>
          </a:p>
          <a:p>
            <a:pPr lvl="1"/>
            <a:r>
              <a:rPr lang="en-US" sz="1600" dirty="0"/>
              <a:t>Implement Standard Operating Procedures</a:t>
            </a:r>
          </a:p>
          <a:p>
            <a:pPr lvl="1"/>
            <a:r>
              <a:rPr lang="en-US" sz="1600" dirty="0"/>
              <a:t>Continue to maintain stable financial operations to maintain the City’s Bond Rating</a:t>
            </a:r>
          </a:p>
          <a:p>
            <a:endParaRPr lang="en-US" sz="2000" dirty="0"/>
          </a:p>
          <a:p>
            <a:pPr marL="0" indent="0" algn="ctr">
              <a:buNone/>
            </a:pPr>
            <a:r>
              <a:rPr lang="en-US" sz="2000" i="1" dirty="0"/>
              <a:t>Petersburg has been alive for 300+ years and it will continue.  Show the region and the state that the City, despite its high poverty, and the past financial troubles, it can grow and be a City on a Hill.</a:t>
            </a:r>
          </a:p>
        </p:txBody>
      </p:sp>
      <p:sp>
        <p:nvSpPr>
          <p:cNvPr id="8" name="Slide Number Placeholder 7"/>
          <p:cNvSpPr>
            <a:spLocks noGrp="1"/>
          </p:cNvSpPr>
          <p:nvPr>
            <p:ph type="sldNum" sz="quarter" idx="12"/>
          </p:nvPr>
        </p:nvSpPr>
        <p:spPr/>
        <p:txBody>
          <a:bodyPr/>
          <a:lstStyle/>
          <a:p>
            <a:fld id="{754E0B21-15B5-2D42-93D4-E23D4058B01A}" type="slidenum">
              <a:rPr lang="en-US" smtClean="0"/>
              <a:t>122</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4890827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a:t>
            </a:r>
          </a:p>
        </p:txBody>
      </p:sp>
      <p:sp>
        <p:nvSpPr>
          <p:cNvPr id="3" name="Content Placeholder 2"/>
          <p:cNvSpPr>
            <a:spLocks noGrp="1"/>
          </p:cNvSpPr>
          <p:nvPr>
            <p:ph idx="1"/>
          </p:nvPr>
        </p:nvSpPr>
        <p:spPr/>
        <p:txBody>
          <a:bodyPr>
            <a:normAutofit/>
          </a:bodyPr>
          <a:lstStyle/>
          <a:p>
            <a:r>
              <a:rPr lang="en-US" sz="2000" dirty="0"/>
              <a:t>All RBG presentations are available on the City’s website:</a:t>
            </a:r>
          </a:p>
          <a:p>
            <a:pPr marL="0" indent="0" algn="ctr">
              <a:buNone/>
            </a:pPr>
            <a:r>
              <a:rPr lang="en-US" sz="1600" dirty="0">
                <a:hlinkClick r:id="rId2"/>
              </a:rPr>
              <a:t>http://www.petersburgva.gov/index.aspx?NID=846</a:t>
            </a:r>
            <a:endParaRPr lang="en-US" sz="1600" dirty="0"/>
          </a:p>
          <a:p>
            <a:pPr marL="514350" indent="-514350">
              <a:buFont typeface="+mj-lt"/>
              <a:buAutoNum type="arabicPeriod"/>
            </a:pPr>
            <a:r>
              <a:rPr lang="en-US" sz="1800" dirty="0"/>
              <a:t>The following reports must be added to the City’s website:</a:t>
            </a:r>
          </a:p>
          <a:p>
            <a:pPr marL="514350" indent="-514350">
              <a:buFont typeface="+mj-lt"/>
              <a:buAutoNum type="arabicPeriod"/>
            </a:pPr>
            <a:r>
              <a:rPr lang="en-US" sz="1800" b="1" dirty="0"/>
              <a:t>Standard &amp; Poor’s July 2017 Credit Rating Report</a:t>
            </a:r>
          </a:p>
          <a:p>
            <a:pPr marL="514350" indent="-514350">
              <a:buFont typeface="+mj-lt"/>
              <a:buAutoNum type="arabicPeriod"/>
            </a:pPr>
            <a:r>
              <a:rPr lang="en-US" sz="1800" b="1" dirty="0"/>
              <a:t>City Collector Transition Plan</a:t>
            </a:r>
          </a:p>
          <a:p>
            <a:pPr marL="514350" indent="-514350">
              <a:buFont typeface="+mj-lt"/>
              <a:buAutoNum type="arabicPeriod"/>
            </a:pPr>
            <a:r>
              <a:rPr lang="en-US" sz="1800" b="1" dirty="0"/>
              <a:t>38 Point Action Plan for Remedying the Utility System</a:t>
            </a:r>
          </a:p>
          <a:p>
            <a:pPr marL="514350" indent="-514350">
              <a:buFont typeface="+mj-lt"/>
              <a:buAutoNum type="arabicPeriod"/>
            </a:pPr>
            <a:r>
              <a:rPr lang="en-US" sz="1800" b="1" dirty="0"/>
              <a:t>Severn Trent Final Report on Utility Billing</a:t>
            </a:r>
          </a:p>
          <a:p>
            <a:pPr marL="514350" indent="-514350">
              <a:buFont typeface="+mj-lt"/>
              <a:buAutoNum type="arabicPeriod"/>
            </a:pPr>
            <a:r>
              <a:rPr lang="en-US" sz="1800" b="1" dirty="0"/>
              <a:t>CAFR Audit Findings &amp; Recommendations for Remediation</a:t>
            </a:r>
          </a:p>
          <a:p>
            <a:pPr marL="514350" indent="-514350">
              <a:buFont typeface="+mj-lt"/>
              <a:buAutoNum type="arabicPeriod"/>
            </a:pPr>
            <a:r>
              <a:rPr lang="en-US" sz="1800" b="1" dirty="0"/>
              <a:t>Forensic Audit Report and Findings:</a:t>
            </a:r>
            <a:r>
              <a:rPr lang="en-US" sz="1800" dirty="0">
                <a:hlinkClick r:id="rId3"/>
              </a:rPr>
              <a:t> http://www.petersburgva.gov/DocumentCenter/View/2882</a:t>
            </a:r>
            <a:endParaRPr lang="en-US" sz="1800" b="1" dirty="0"/>
          </a:p>
          <a:p>
            <a:pPr marL="514350" indent="-514350">
              <a:buFont typeface="+mj-lt"/>
              <a:buAutoNum type="arabicPeriod"/>
            </a:pPr>
            <a:r>
              <a:rPr lang="en-US" sz="1800" b="1" dirty="0"/>
              <a:t>Letter from VRA about non-compliance</a:t>
            </a:r>
          </a:p>
          <a:p>
            <a:pPr marL="514350" indent="-514350">
              <a:buFont typeface="+mj-lt"/>
              <a:buAutoNum type="arabicPeriod"/>
            </a:pPr>
            <a:r>
              <a:rPr lang="en-US" sz="1800" b="1" dirty="0"/>
              <a:t>Utility System Rate Study</a:t>
            </a:r>
          </a:p>
          <a:p>
            <a:endParaRPr lang="en-US" sz="2000" dirty="0"/>
          </a:p>
        </p:txBody>
      </p:sp>
      <p:sp>
        <p:nvSpPr>
          <p:cNvPr id="4" name="Slide Number Placeholder 3"/>
          <p:cNvSpPr>
            <a:spLocks noGrp="1"/>
          </p:cNvSpPr>
          <p:nvPr>
            <p:ph type="sldNum" sz="quarter" idx="12"/>
          </p:nvPr>
        </p:nvSpPr>
        <p:spPr/>
        <p:txBody>
          <a:bodyPr/>
          <a:lstStyle/>
          <a:p>
            <a:fld id="{754E0B21-15B5-2D42-93D4-E23D4058B01A}" type="slidenum">
              <a:rPr lang="en-US" smtClean="0"/>
              <a:t>123</a:t>
            </a:fld>
            <a:endParaRPr lang="en-US" dirty="0"/>
          </a:p>
        </p:txBody>
      </p:sp>
      <p:sp>
        <p:nvSpPr>
          <p:cNvPr id="5" name="TextBox 4">
            <a:extLst>
              <a:ext uri="{FF2B5EF4-FFF2-40B4-BE49-F238E27FC236}">
                <a16:creationId xmlns:a16="http://schemas.microsoft.com/office/drawing/2014/main" id="{2BD6649E-08C3-4AA9-BA22-D8ED82894D2B}"/>
              </a:ext>
            </a:extLst>
          </p:cNvPr>
          <p:cNvSpPr txBox="1"/>
          <p:nvPr/>
        </p:nvSpPr>
        <p:spPr>
          <a:xfrm>
            <a:off x="1343687" y="5926648"/>
            <a:ext cx="6456627" cy="646331"/>
          </a:xfrm>
          <a:prstGeom prst="rect">
            <a:avLst/>
          </a:prstGeom>
          <a:solidFill>
            <a:srgbClr val="FF0000"/>
          </a:solidFill>
          <a:ln>
            <a:solidFill>
              <a:schemeClr val="tx1"/>
            </a:solidFill>
          </a:ln>
        </p:spPr>
        <p:txBody>
          <a:bodyPr wrap="square" rtlCol="0" anchor="ctr">
            <a:spAutoFit/>
          </a:bodyPr>
          <a:lstStyle/>
          <a:p>
            <a:pPr algn="ctr"/>
            <a:r>
              <a:rPr lang="en-US" b="1" dirty="0">
                <a:solidFill>
                  <a:schemeClr val="bg1"/>
                </a:solidFill>
              </a:rPr>
              <a:t>All of these Reports have been developed and handed over are included in the City of Petersburg’s Data Room stored on Dropbox </a:t>
            </a:r>
          </a:p>
        </p:txBody>
      </p:sp>
    </p:spTree>
    <p:extLst>
      <p:ext uri="{BB962C8B-B14F-4D97-AF65-F5344CB8AC3E}">
        <p14:creationId xmlns:p14="http://schemas.microsoft.com/office/powerpoint/2010/main" val="1294487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Report on Deliverables Completion</a:t>
            </a:r>
          </a:p>
        </p:txBody>
      </p:sp>
      <p:sp>
        <p:nvSpPr>
          <p:cNvPr id="4" name="Content Placeholder 3">
            <a:extLst>
              <a:ext uri="{FF2B5EF4-FFF2-40B4-BE49-F238E27FC236}">
                <a16:creationId xmlns:a16="http://schemas.microsoft.com/office/drawing/2014/main" id="{291536C7-3C3C-43F1-AFCA-6988D823DB9E}"/>
              </a:ext>
            </a:extLst>
          </p:cNvPr>
          <p:cNvSpPr>
            <a:spLocks noGrp="1"/>
          </p:cNvSpPr>
          <p:nvPr>
            <p:ph idx="1"/>
          </p:nvPr>
        </p:nvSpPr>
        <p:spPr>
          <a:xfrm>
            <a:off x="457200" y="1146876"/>
            <a:ext cx="8229600" cy="5574600"/>
          </a:xfrm>
        </p:spPr>
        <p:txBody>
          <a:bodyPr>
            <a:noAutofit/>
          </a:bodyPr>
          <a:lstStyle/>
          <a:p>
            <a:r>
              <a:rPr lang="en-US" sz="2000" b="1" dirty="0"/>
              <a:t>Since Day 1, we delivered 20+ Council Presentations.</a:t>
            </a:r>
          </a:p>
          <a:p>
            <a:endParaRPr lang="en-US" sz="2000" b="1" dirty="0"/>
          </a:p>
          <a:p>
            <a:r>
              <a:rPr lang="en-US" sz="2000" b="1" dirty="0"/>
              <a:t>We committed to full transparency from the very beginning.  All of our reports can be found at: </a:t>
            </a:r>
            <a:r>
              <a:rPr lang="en-US" sz="1800" b="1" dirty="0">
                <a:hlinkClick r:id="rId2"/>
              </a:rPr>
              <a:t>http://www.petersburgva.gov/index.aspx?NID=846</a:t>
            </a:r>
            <a:endParaRPr lang="en-US" sz="1800" b="1" dirty="0"/>
          </a:p>
          <a:p>
            <a:endParaRPr lang="en-US" sz="2000" b="1" dirty="0"/>
          </a:p>
          <a:p>
            <a:r>
              <a:rPr lang="en-US" sz="2000" dirty="0"/>
              <a:t>All RBG deliverables, presentations and data analysis are posted to the City's Dropbox account titled "City of Petersburg - Data Room."  The folder is titled "The Robert Bobb Group, LLC Deliverables.“</a:t>
            </a:r>
          </a:p>
          <a:p>
            <a:endParaRPr lang="en-US" sz="2000" dirty="0"/>
          </a:p>
          <a:p>
            <a:r>
              <a:rPr lang="en-US" sz="2000" b="1" dirty="0"/>
              <a:t>Those reports, including tonight’s presentation, should be archived as part of the City’s permanent record.  </a:t>
            </a:r>
          </a:p>
          <a:p>
            <a:endParaRPr lang="en-US" sz="2000" dirty="0"/>
          </a:p>
          <a:p>
            <a:r>
              <a:rPr lang="en-US" sz="2000" dirty="0"/>
              <a:t>Tonight we present our deliverable reports.  These reports state our contractual list of deliverables and include additional deliverables we provided to the City.  </a:t>
            </a:r>
          </a:p>
        </p:txBody>
      </p:sp>
      <p:sp>
        <p:nvSpPr>
          <p:cNvPr id="8" name="Slide Number Placeholder 7"/>
          <p:cNvSpPr>
            <a:spLocks noGrp="1"/>
          </p:cNvSpPr>
          <p:nvPr>
            <p:ph type="sldNum" sz="quarter" idx="12"/>
          </p:nvPr>
        </p:nvSpPr>
        <p:spPr/>
        <p:txBody>
          <a:bodyPr/>
          <a:lstStyle/>
          <a:p>
            <a:fld id="{754E0B21-15B5-2D42-93D4-E23D4058B01A}" type="slidenum">
              <a:rPr lang="en-US" smtClean="0"/>
              <a:t>13</a:t>
            </a:fld>
            <a:endParaRPr lang="en-US" dirty="0"/>
          </a:p>
        </p:txBody>
      </p:sp>
      <p:pic>
        <p:nvPicPr>
          <p:cNvPr id="7" name="Picture 6"/>
          <p:cNvPicPr>
            <a:picLocks noChangeAspect="1"/>
          </p:cNvPicPr>
          <p:nvPr/>
        </p:nvPicPr>
        <p:blipFill>
          <a:blip r:embed="rId3"/>
          <a:stretch>
            <a:fillRect/>
          </a:stretch>
        </p:blipFill>
        <p:spPr>
          <a:xfrm>
            <a:off x="0" y="0"/>
            <a:ext cx="2159000" cy="698500"/>
          </a:xfrm>
          <a:prstGeom prst="rect">
            <a:avLst/>
          </a:prstGeom>
        </p:spPr>
      </p:pic>
    </p:spTree>
    <p:extLst>
      <p:ext uri="{BB962C8B-B14F-4D97-AF65-F5344CB8AC3E}">
        <p14:creationId xmlns:p14="http://schemas.microsoft.com/office/powerpoint/2010/main" val="286125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RBG Key Accomplishments (1 of 2)</a:t>
            </a:r>
          </a:p>
        </p:txBody>
      </p:sp>
      <p:sp>
        <p:nvSpPr>
          <p:cNvPr id="4" name="Content Placeholder 3">
            <a:extLst>
              <a:ext uri="{FF2B5EF4-FFF2-40B4-BE49-F238E27FC236}">
                <a16:creationId xmlns:a16="http://schemas.microsoft.com/office/drawing/2014/main" id="{291536C7-3C3C-43F1-AFCA-6988D823DB9E}"/>
              </a:ext>
            </a:extLst>
          </p:cNvPr>
          <p:cNvSpPr>
            <a:spLocks noGrp="1"/>
          </p:cNvSpPr>
          <p:nvPr>
            <p:ph idx="1"/>
          </p:nvPr>
        </p:nvSpPr>
        <p:spPr>
          <a:xfrm>
            <a:off x="457200" y="1600200"/>
            <a:ext cx="8229600" cy="5121275"/>
          </a:xfrm>
        </p:spPr>
        <p:txBody>
          <a:bodyPr>
            <a:normAutofit/>
          </a:bodyPr>
          <a:lstStyle/>
          <a:p>
            <a:pPr marL="457200" indent="-457200">
              <a:buFont typeface="+mj-lt"/>
              <a:buAutoNum type="arabicPeriod"/>
            </a:pPr>
            <a:r>
              <a:rPr lang="en-US" sz="2200" dirty="0"/>
              <a:t>Cleared Hurdles that threatened Insolvency</a:t>
            </a:r>
          </a:p>
          <a:p>
            <a:pPr marL="457200" indent="-457200">
              <a:buFont typeface="+mj-lt"/>
              <a:buAutoNum type="arabicPeriod"/>
            </a:pPr>
            <a:r>
              <a:rPr lang="en-US" sz="2200" dirty="0"/>
              <a:t>Stabilized the financial situation by securing a cash flow note (RAN), Drew Capitalized Interest, Negotiated Settlements with Vendors and Authorities </a:t>
            </a:r>
          </a:p>
          <a:p>
            <a:pPr marL="457200" indent="-457200">
              <a:buFont typeface="+mj-lt"/>
              <a:buAutoNum type="arabicPeriod"/>
            </a:pPr>
            <a:r>
              <a:rPr lang="en-US" sz="2200" dirty="0"/>
              <a:t>Amended FY 2017 Budget for the 2</a:t>
            </a:r>
            <a:r>
              <a:rPr lang="en-US" sz="2200" baseline="30000" dirty="0"/>
              <a:t>nd</a:t>
            </a:r>
            <a:r>
              <a:rPr lang="en-US" sz="2200" dirty="0"/>
              <a:t> Time and Developed Structurally Balanced and Conservative Budget for FY 2018</a:t>
            </a:r>
          </a:p>
          <a:p>
            <a:pPr marL="457200" indent="-457200">
              <a:buFont typeface="+mj-lt"/>
              <a:buAutoNum type="arabicPeriod"/>
            </a:pPr>
            <a:r>
              <a:rPr lang="en-US" sz="2200" dirty="0"/>
              <a:t>Developed a Capital Budget and 5-Year Capital Improvement Plan that incorporated financing and funding mechanisms to enable implementation</a:t>
            </a:r>
          </a:p>
          <a:p>
            <a:pPr marL="457200" indent="-457200">
              <a:buFont typeface="+mj-lt"/>
              <a:buAutoNum type="arabicPeriod"/>
            </a:pPr>
            <a:r>
              <a:rPr lang="en-US" sz="2200" dirty="0"/>
              <a:t>Restructured Debt for Immediate Budgetary and Cash Flow Flexibility</a:t>
            </a:r>
          </a:p>
        </p:txBody>
      </p:sp>
      <p:sp>
        <p:nvSpPr>
          <p:cNvPr id="8" name="Slide Number Placeholder 7"/>
          <p:cNvSpPr>
            <a:spLocks noGrp="1"/>
          </p:cNvSpPr>
          <p:nvPr>
            <p:ph type="sldNum" sz="quarter" idx="12"/>
          </p:nvPr>
        </p:nvSpPr>
        <p:spPr/>
        <p:txBody>
          <a:bodyPr/>
          <a:lstStyle/>
          <a:p>
            <a:fld id="{754E0B21-15B5-2D42-93D4-E23D4058B01A}" type="slidenum">
              <a:rPr lang="en-US" smtClean="0"/>
              <a:t>14</a:t>
            </a:fld>
            <a:endParaRPr lang="en-US" dirty="0"/>
          </a:p>
        </p:txBody>
      </p:sp>
    </p:spTree>
    <p:extLst>
      <p:ext uri="{BB962C8B-B14F-4D97-AF65-F5344CB8AC3E}">
        <p14:creationId xmlns:p14="http://schemas.microsoft.com/office/powerpoint/2010/main" val="2897224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RBG Key Accomplishments (2 of 2)</a:t>
            </a:r>
          </a:p>
        </p:txBody>
      </p:sp>
      <p:sp>
        <p:nvSpPr>
          <p:cNvPr id="4" name="Content Placeholder 3">
            <a:extLst>
              <a:ext uri="{FF2B5EF4-FFF2-40B4-BE49-F238E27FC236}">
                <a16:creationId xmlns:a16="http://schemas.microsoft.com/office/drawing/2014/main" id="{291536C7-3C3C-43F1-AFCA-6988D823DB9E}"/>
              </a:ext>
            </a:extLst>
          </p:cNvPr>
          <p:cNvSpPr>
            <a:spLocks noGrp="1"/>
          </p:cNvSpPr>
          <p:nvPr>
            <p:ph idx="1"/>
          </p:nvPr>
        </p:nvSpPr>
        <p:spPr>
          <a:xfrm>
            <a:off x="457200" y="1600200"/>
            <a:ext cx="8229600" cy="5121275"/>
          </a:xfrm>
        </p:spPr>
        <p:txBody>
          <a:bodyPr>
            <a:normAutofit fontScale="92500"/>
          </a:bodyPr>
          <a:lstStyle/>
          <a:p>
            <a:pPr marL="457200" indent="-457200">
              <a:buAutoNum type="arabicPeriod" startAt="6"/>
            </a:pPr>
            <a:r>
              <a:rPr lang="en-US" sz="2400" dirty="0"/>
              <a:t>Improved Credit Rating Outlook from “Negative” to “Stable” which has already resulted in improvement interest rates and costs of short term borrowing (RAN)</a:t>
            </a:r>
          </a:p>
          <a:p>
            <a:pPr marL="457200" indent="-457200">
              <a:buAutoNum type="arabicPeriod" startAt="6"/>
            </a:pPr>
            <a:r>
              <a:rPr lang="en-US" sz="2400" dirty="0"/>
              <a:t>Secured financing for critical emergency vehicles</a:t>
            </a:r>
          </a:p>
          <a:p>
            <a:pPr marL="457200" indent="-457200">
              <a:buAutoNum type="arabicPeriod" startAt="6"/>
            </a:pPr>
            <a:r>
              <a:rPr lang="en-US" sz="2400" dirty="0"/>
              <a:t>Undertook a comprehensive evaluation of the City’s utility system to include a rate study, infrastructure plan, and billing &amp; collections strategies (which have increased collection rates from 70% to 86%)</a:t>
            </a:r>
          </a:p>
          <a:p>
            <a:pPr marL="457200" indent="-457200">
              <a:buAutoNum type="arabicPeriod" startAt="6"/>
            </a:pPr>
            <a:r>
              <a:rPr lang="en-US" sz="2400" dirty="0"/>
              <a:t>Provided a Plan with recommendations and alternatives for a significant liquidity event to bolster the City’s financing that would have increased reserves and enhance City’s bond rating in near term (i.e. PPEA process, selling excess water capacity, and a plan to accelerate sale of real estate to include over $4.0M in real estate transactions)</a:t>
            </a:r>
          </a:p>
          <a:p>
            <a:pPr marL="457200" indent="-457200">
              <a:buAutoNum type="arabicPeriod" startAt="6"/>
            </a:pPr>
            <a:r>
              <a:rPr lang="en-US" sz="2400" b="1" dirty="0"/>
              <a:t>One-Time Revenues or Cost Avoidances equal to $10.0M </a:t>
            </a:r>
          </a:p>
        </p:txBody>
      </p:sp>
      <p:sp>
        <p:nvSpPr>
          <p:cNvPr id="8" name="Slide Number Placeholder 7"/>
          <p:cNvSpPr>
            <a:spLocks noGrp="1"/>
          </p:cNvSpPr>
          <p:nvPr>
            <p:ph type="sldNum" sz="quarter" idx="12"/>
          </p:nvPr>
        </p:nvSpPr>
        <p:spPr/>
        <p:txBody>
          <a:bodyPr/>
          <a:lstStyle/>
          <a:p>
            <a:fld id="{754E0B21-15B5-2D42-93D4-E23D4058B01A}" type="slidenum">
              <a:rPr lang="en-US" smtClean="0"/>
              <a:t>15</a:t>
            </a:fld>
            <a:endParaRPr lang="en-US" dirty="0"/>
          </a:p>
        </p:txBody>
      </p:sp>
    </p:spTree>
    <p:extLst>
      <p:ext uri="{BB962C8B-B14F-4D97-AF65-F5344CB8AC3E}">
        <p14:creationId xmlns:p14="http://schemas.microsoft.com/office/powerpoint/2010/main" val="2331291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RBG Impact: Savings &amp; Cost </a:t>
            </a:r>
            <a:br>
              <a:rPr lang="en-US" sz="3600" dirty="0"/>
            </a:br>
            <a:r>
              <a:rPr lang="en-US" sz="3600" dirty="0"/>
              <a:t>Avoidance Over $10 Million</a:t>
            </a:r>
          </a:p>
        </p:txBody>
      </p:sp>
      <p:sp>
        <p:nvSpPr>
          <p:cNvPr id="8" name="Slide Number Placeholder 7"/>
          <p:cNvSpPr>
            <a:spLocks noGrp="1"/>
          </p:cNvSpPr>
          <p:nvPr>
            <p:ph type="sldNum" sz="quarter" idx="12"/>
          </p:nvPr>
        </p:nvSpPr>
        <p:spPr/>
        <p:txBody>
          <a:bodyPr/>
          <a:lstStyle/>
          <a:p>
            <a:fld id="{754E0B21-15B5-2D42-93D4-E23D4058B01A}" type="slidenum">
              <a:rPr lang="en-US" smtClean="0"/>
              <a:t>16</a:t>
            </a:fld>
            <a:endParaRPr lang="en-US" dirty="0"/>
          </a:p>
        </p:txBody>
      </p:sp>
      <p:graphicFrame>
        <p:nvGraphicFramePr>
          <p:cNvPr id="11" name="Table 10">
            <a:extLst>
              <a:ext uri="{FF2B5EF4-FFF2-40B4-BE49-F238E27FC236}">
                <a16:creationId xmlns:a16="http://schemas.microsoft.com/office/drawing/2014/main" id="{CAF290B3-ECFA-4437-B016-8BDC12D2EB33}"/>
              </a:ext>
            </a:extLst>
          </p:cNvPr>
          <p:cNvGraphicFramePr>
            <a:graphicFrameLocks noGrp="1"/>
          </p:cNvGraphicFramePr>
          <p:nvPr>
            <p:extLst>
              <p:ext uri="{D42A27DB-BD31-4B8C-83A1-F6EECF244321}">
                <p14:modId xmlns:p14="http://schemas.microsoft.com/office/powerpoint/2010/main" val="3324780790"/>
              </p:ext>
            </p:extLst>
          </p:nvPr>
        </p:nvGraphicFramePr>
        <p:xfrm>
          <a:off x="298383" y="1417638"/>
          <a:ext cx="8508733" cy="5045795"/>
        </p:xfrm>
        <a:graphic>
          <a:graphicData uri="http://schemas.openxmlformats.org/drawingml/2006/table">
            <a:tbl>
              <a:tblPr firstRow="1" bandRow="1">
                <a:tableStyleId>{5C22544A-7EE6-4342-B048-85BDC9FD1C3A}</a:tableStyleId>
              </a:tblPr>
              <a:tblGrid>
                <a:gridCol w="4466122">
                  <a:extLst>
                    <a:ext uri="{9D8B030D-6E8A-4147-A177-3AD203B41FA5}">
                      <a16:colId xmlns:a16="http://schemas.microsoft.com/office/drawing/2014/main" val="3447337167"/>
                    </a:ext>
                  </a:extLst>
                </a:gridCol>
                <a:gridCol w="4042611">
                  <a:extLst>
                    <a:ext uri="{9D8B030D-6E8A-4147-A177-3AD203B41FA5}">
                      <a16:colId xmlns:a16="http://schemas.microsoft.com/office/drawing/2014/main" val="3952809797"/>
                    </a:ext>
                  </a:extLst>
                </a:gridCol>
              </a:tblGrid>
              <a:tr h="303451">
                <a:tc>
                  <a:txBody>
                    <a:bodyPr/>
                    <a:lstStyle/>
                    <a:p>
                      <a:pPr algn="l" rtl="0" fontAlgn="ctr"/>
                      <a:r>
                        <a:rPr lang="en-US" sz="1800" b="1" i="0" u="none" strike="noStrike" dirty="0">
                          <a:solidFill>
                            <a:srgbClr val="000000"/>
                          </a:solidFill>
                          <a:effectLst/>
                          <a:latin typeface="+mn-lt"/>
                        </a:rPr>
                        <a:t>Item Description</a:t>
                      </a:r>
                    </a:p>
                  </a:txBody>
                  <a:tcPr marL="6350" marR="6350" marT="6350" marB="0" anchor="ctr"/>
                </a:tc>
                <a:tc>
                  <a:txBody>
                    <a:bodyPr/>
                    <a:lstStyle/>
                    <a:p>
                      <a:pPr algn="ctr" rtl="0" fontAlgn="ctr"/>
                      <a:r>
                        <a:rPr lang="en-US" sz="1800" b="1" i="0" u="none" strike="noStrike" dirty="0">
                          <a:solidFill>
                            <a:srgbClr val="000000"/>
                          </a:solidFill>
                          <a:effectLst/>
                          <a:latin typeface="+mn-lt"/>
                        </a:rPr>
                        <a:t>Amount</a:t>
                      </a:r>
                    </a:p>
                  </a:txBody>
                  <a:tcPr marL="6350" marR="6350" marT="6350" marB="0" anchor="ctr"/>
                </a:tc>
                <a:extLst>
                  <a:ext uri="{0D108BD9-81ED-4DB2-BD59-A6C34878D82A}">
                    <a16:rowId xmlns:a16="http://schemas.microsoft.com/office/drawing/2014/main" val="1467239373"/>
                  </a:ext>
                </a:extLst>
              </a:tr>
              <a:tr h="303451">
                <a:tc>
                  <a:txBody>
                    <a:bodyPr/>
                    <a:lstStyle/>
                    <a:p>
                      <a:pPr algn="l" rtl="0" fontAlgn="ctr"/>
                      <a:r>
                        <a:rPr lang="en-US" sz="1600" b="1" u="none" strike="noStrike" dirty="0">
                          <a:effectLst/>
                          <a:latin typeface="+mn-lt"/>
                        </a:rPr>
                        <a:t>VRA Capitalized Interest Returned to the City</a:t>
                      </a:r>
                      <a:endParaRPr lang="en-US" sz="1600" b="1" i="0" u="none" strike="noStrike" dirty="0">
                        <a:solidFill>
                          <a:srgbClr val="000000"/>
                        </a:solidFill>
                        <a:effectLst/>
                        <a:latin typeface="+mn-lt"/>
                      </a:endParaRPr>
                    </a:p>
                  </a:txBody>
                  <a:tcPr marL="6350" marR="6350" marT="6350" marB="0" anchor="ctr"/>
                </a:tc>
                <a:tc>
                  <a:txBody>
                    <a:bodyPr/>
                    <a:lstStyle/>
                    <a:p>
                      <a:pPr algn="ctr" rtl="0" fontAlgn="ctr"/>
                      <a:r>
                        <a:rPr lang="en-US" sz="1600" b="1" u="none" strike="noStrike" dirty="0">
                          <a:effectLst/>
                          <a:latin typeface="+mn-lt"/>
                        </a:rPr>
                        <a:t>$1,300,000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84893780"/>
                  </a:ext>
                </a:extLst>
              </a:tr>
              <a:tr h="303451">
                <a:tc>
                  <a:txBody>
                    <a:bodyPr/>
                    <a:lstStyle/>
                    <a:p>
                      <a:pPr algn="l" rtl="0" fontAlgn="ctr"/>
                      <a:r>
                        <a:rPr lang="en-US" sz="1600" b="1" u="none" strike="noStrike" dirty="0">
                          <a:effectLst/>
                          <a:latin typeface="+mn-lt"/>
                        </a:rPr>
                        <a:t>Department of Social Services State Reimbursement</a:t>
                      </a:r>
                      <a:endParaRPr lang="en-US" sz="1600" b="1" i="0" u="none" strike="noStrike" dirty="0">
                        <a:solidFill>
                          <a:srgbClr val="000000"/>
                        </a:solidFill>
                        <a:effectLst/>
                        <a:latin typeface="+mn-lt"/>
                      </a:endParaRPr>
                    </a:p>
                  </a:txBody>
                  <a:tcPr marL="6350" marR="6350" marT="6350" marB="0" anchor="ctr"/>
                </a:tc>
                <a:tc>
                  <a:txBody>
                    <a:bodyPr/>
                    <a:lstStyle/>
                    <a:p>
                      <a:pPr algn="ctr" rtl="0" fontAlgn="ctr"/>
                      <a:r>
                        <a:rPr lang="en-US" sz="1600" b="1" u="none" strike="noStrike" dirty="0">
                          <a:effectLst/>
                          <a:latin typeface="+mn-lt"/>
                        </a:rPr>
                        <a:t>$625,000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815514407"/>
                  </a:ext>
                </a:extLst>
              </a:tr>
              <a:tr h="303451">
                <a:tc>
                  <a:txBody>
                    <a:bodyPr/>
                    <a:lstStyle/>
                    <a:p>
                      <a:pPr algn="l" fontAlgn="ctr"/>
                      <a:r>
                        <a:rPr lang="en-US" sz="1600" b="1" u="none" strike="noStrike" dirty="0">
                          <a:effectLst/>
                          <a:latin typeface="+mn-lt"/>
                        </a:rPr>
                        <a:t>State Funding Assistance</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$420,210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992537402"/>
                  </a:ext>
                </a:extLst>
              </a:tr>
              <a:tr h="303451">
                <a:tc>
                  <a:txBody>
                    <a:bodyPr/>
                    <a:lstStyle/>
                    <a:p>
                      <a:pPr algn="l" fontAlgn="ctr"/>
                      <a:r>
                        <a:rPr lang="en-US" sz="1600" b="1" u="none" strike="noStrike" dirty="0">
                          <a:effectLst/>
                          <a:latin typeface="+mn-lt"/>
                        </a:rPr>
                        <a:t>DEQ Grant</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$200,000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313820595"/>
                  </a:ext>
                </a:extLst>
              </a:tr>
              <a:tr h="303451">
                <a:tc>
                  <a:txBody>
                    <a:bodyPr/>
                    <a:lstStyle/>
                    <a:p>
                      <a:pPr algn="l" fontAlgn="ctr"/>
                      <a:r>
                        <a:rPr lang="en-US" sz="1600" b="1" u="none" strike="noStrike" dirty="0">
                          <a:effectLst/>
                          <a:latin typeface="+mn-lt"/>
                        </a:rPr>
                        <a:t>Match Requirement Waived</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$3,300,000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4118829518"/>
                  </a:ext>
                </a:extLst>
              </a:tr>
              <a:tr h="303451">
                <a:tc>
                  <a:txBody>
                    <a:bodyPr/>
                    <a:lstStyle/>
                    <a:p>
                      <a:pPr algn="l" fontAlgn="ctr"/>
                      <a:r>
                        <a:rPr lang="en-US" sz="1600" b="1" u="none" strike="noStrike" dirty="0">
                          <a:effectLst/>
                          <a:latin typeface="+mn-lt"/>
                        </a:rPr>
                        <a:t>Regional Jail Penalty Waived</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$60,000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745772919"/>
                  </a:ext>
                </a:extLst>
              </a:tr>
              <a:tr h="303451">
                <a:tc>
                  <a:txBody>
                    <a:bodyPr/>
                    <a:lstStyle/>
                    <a:p>
                      <a:pPr algn="l" fontAlgn="ctr"/>
                      <a:r>
                        <a:rPr lang="en-US" sz="1600" b="1" u="none" strike="noStrike" dirty="0">
                          <a:effectLst/>
                          <a:latin typeface="+mn-lt"/>
                        </a:rPr>
                        <a:t>Debt Service Restructuring</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$2,000,000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880892698"/>
                  </a:ext>
                </a:extLst>
              </a:tr>
              <a:tr h="303451">
                <a:tc>
                  <a:txBody>
                    <a:bodyPr/>
                    <a:lstStyle/>
                    <a:p>
                      <a:pPr algn="l" fontAlgn="ctr"/>
                      <a:r>
                        <a:rPr lang="en-US" sz="1600" b="1" u="none" strike="noStrike" dirty="0">
                          <a:effectLst/>
                          <a:latin typeface="+mn-lt"/>
                        </a:rPr>
                        <a:t>Sale of Surplus Vehicles</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$60,000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928056444"/>
                  </a:ext>
                </a:extLst>
              </a:tr>
              <a:tr h="479523">
                <a:tc>
                  <a:txBody>
                    <a:bodyPr/>
                    <a:lstStyle/>
                    <a:p>
                      <a:pPr algn="l" fontAlgn="ctr"/>
                      <a:r>
                        <a:rPr lang="en-US" sz="1600" b="1" u="none" strike="noStrike" dirty="0">
                          <a:effectLst/>
                          <a:latin typeface="+mn-lt"/>
                        </a:rPr>
                        <a:t>Resolved Impasse over Fire Programs to Receive Funds</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$280,000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952453220"/>
                  </a:ext>
                </a:extLst>
              </a:tr>
              <a:tr h="606902">
                <a:tc>
                  <a:txBody>
                    <a:bodyPr/>
                    <a:lstStyle/>
                    <a:p>
                      <a:pPr algn="l" fontAlgn="ctr"/>
                      <a:r>
                        <a:rPr lang="en-US" sz="1600" b="1" u="none" strike="noStrike" dirty="0">
                          <a:effectLst/>
                          <a:latin typeface="+mn-lt"/>
                        </a:rPr>
                        <a:t>Additional Annualized Revenue from Increase in Utilities Billing Collections</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$1,500,000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877135649"/>
                  </a:ext>
                </a:extLst>
              </a:tr>
              <a:tr h="303451">
                <a:tc>
                  <a:txBody>
                    <a:bodyPr/>
                    <a:lstStyle/>
                    <a:p>
                      <a:pPr algn="l" fontAlgn="ctr"/>
                      <a:r>
                        <a:rPr lang="en-US" sz="1600" b="1" u="none" strike="noStrike" dirty="0">
                          <a:effectLst/>
                          <a:latin typeface="+mn-lt"/>
                        </a:rPr>
                        <a:t>Increase Landfill Revenues</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$30,000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12544587"/>
                  </a:ext>
                </a:extLst>
              </a:tr>
              <a:tr h="606902">
                <a:tc>
                  <a:txBody>
                    <a:bodyPr/>
                    <a:lstStyle/>
                    <a:p>
                      <a:pPr algn="l" fontAlgn="ctr"/>
                      <a:r>
                        <a:rPr lang="en-US" sz="1600" b="1" u="none" strike="noStrike" dirty="0">
                          <a:effectLst/>
                          <a:latin typeface="+mn-lt"/>
                        </a:rPr>
                        <a:t>Savings from Implementing New Health Care Plans in the FY 2018 Budget</a:t>
                      </a:r>
                      <a:endParaRPr lang="en-US" sz="1600" b="1" i="0" u="none" strike="noStrike" dirty="0">
                        <a:solidFill>
                          <a:srgbClr val="000000"/>
                        </a:solidFill>
                        <a:effectLst/>
                        <a:latin typeface="+mn-lt"/>
                      </a:endParaRPr>
                    </a:p>
                  </a:txBody>
                  <a:tcPr marL="6350" marR="6350" marT="6350" marB="0" anchor="ctr"/>
                </a:tc>
                <a:tc>
                  <a:txBody>
                    <a:bodyPr/>
                    <a:lstStyle/>
                    <a:p>
                      <a:pPr algn="ctr" fontAlgn="ctr"/>
                      <a:r>
                        <a:rPr lang="en-US" sz="1600" b="1" u="none" strike="noStrike" dirty="0">
                          <a:effectLst/>
                          <a:latin typeface="+mn-lt"/>
                        </a:rPr>
                        <a:t>$300,000</a:t>
                      </a:r>
                      <a:endParaRPr lang="en-US" sz="16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377307944"/>
                  </a:ext>
                </a:extLst>
              </a:tr>
              <a:tr h="303451">
                <a:tc>
                  <a:txBody>
                    <a:bodyPr/>
                    <a:lstStyle/>
                    <a:p>
                      <a:pPr algn="l" fontAlgn="ctr"/>
                      <a:r>
                        <a:rPr lang="en-US" sz="1800" b="1" u="none" strike="noStrike" dirty="0">
                          <a:effectLst/>
                          <a:latin typeface="+mn-lt"/>
                        </a:rPr>
                        <a:t>TOTAL RBG SAVINGS AND COST AVOIDANCE</a:t>
                      </a:r>
                      <a:endParaRPr lang="en-US" sz="1800" b="1" i="0" u="none" strike="noStrike" dirty="0">
                        <a:solidFill>
                          <a:srgbClr val="000000"/>
                        </a:solidFill>
                        <a:effectLst/>
                        <a:latin typeface="+mn-lt"/>
                      </a:endParaRPr>
                    </a:p>
                  </a:txBody>
                  <a:tcPr marL="6350" marR="6350" marT="6350" marB="0" anchor="ctr"/>
                </a:tc>
                <a:tc>
                  <a:txBody>
                    <a:bodyPr/>
                    <a:lstStyle/>
                    <a:p>
                      <a:pPr algn="ctr" fontAlgn="ctr"/>
                      <a:r>
                        <a:rPr lang="en-US" sz="1800" b="1" u="none" strike="noStrike" dirty="0">
                          <a:effectLst/>
                          <a:latin typeface="+mn-lt"/>
                        </a:rPr>
                        <a:t>$10,075,210</a:t>
                      </a:r>
                      <a:endParaRPr lang="en-US" sz="18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3236921122"/>
                  </a:ext>
                </a:extLst>
              </a:tr>
            </a:tbl>
          </a:graphicData>
        </a:graphic>
      </p:graphicFrame>
    </p:spTree>
    <p:extLst>
      <p:ext uri="{BB962C8B-B14F-4D97-AF65-F5344CB8AC3E}">
        <p14:creationId xmlns:p14="http://schemas.microsoft.com/office/powerpoint/2010/main" val="3244995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Phase 1 Deliverables</a:t>
            </a:r>
          </a:p>
        </p:txBody>
      </p:sp>
      <p:sp>
        <p:nvSpPr>
          <p:cNvPr id="8" name="Slide Number Placeholder 7"/>
          <p:cNvSpPr>
            <a:spLocks noGrp="1"/>
          </p:cNvSpPr>
          <p:nvPr>
            <p:ph type="sldNum" sz="quarter" idx="12"/>
          </p:nvPr>
        </p:nvSpPr>
        <p:spPr/>
        <p:txBody>
          <a:bodyPr/>
          <a:lstStyle/>
          <a:p>
            <a:fld id="{754E0B21-15B5-2D42-93D4-E23D4058B01A}" type="slidenum">
              <a:rPr lang="en-US" smtClean="0"/>
              <a:t>17</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pic>
        <p:nvPicPr>
          <p:cNvPr id="10" name="Picture 9">
            <a:extLst>
              <a:ext uri="{FF2B5EF4-FFF2-40B4-BE49-F238E27FC236}">
                <a16:creationId xmlns:a16="http://schemas.microsoft.com/office/drawing/2014/main" id="{A83070D8-B244-4C6E-BCC5-55D596E43278}"/>
              </a:ext>
            </a:extLst>
          </p:cNvPr>
          <p:cNvPicPr/>
          <p:nvPr/>
        </p:nvPicPr>
        <p:blipFill>
          <a:blip r:embed="rId3"/>
          <a:stretch>
            <a:fillRect/>
          </a:stretch>
        </p:blipFill>
        <p:spPr>
          <a:xfrm>
            <a:off x="281763" y="1212113"/>
            <a:ext cx="8405037" cy="52737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015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Phase 2 Deliverables – Contracted</a:t>
            </a:r>
          </a:p>
        </p:txBody>
      </p:sp>
      <p:sp>
        <p:nvSpPr>
          <p:cNvPr id="8" name="Slide Number Placeholder 7"/>
          <p:cNvSpPr>
            <a:spLocks noGrp="1"/>
          </p:cNvSpPr>
          <p:nvPr>
            <p:ph type="sldNum" sz="quarter" idx="12"/>
          </p:nvPr>
        </p:nvSpPr>
        <p:spPr/>
        <p:txBody>
          <a:bodyPr/>
          <a:lstStyle/>
          <a:p>
            <a:fld id="{754E0B21-15B5-2D42-93D4-E23D4058B01A}" type="slidenum">
              <a:rPr lang="en-US" smtClean="0"/>
              <a:t>18</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pic>
        <p:nvPicPr>
          <p:cNvPr id="10" name="Picture 9">
            <a:extLst>
              <a:ext uri="{FF2B5EF4-FFF2-40B4-BE49-F238E27FC236}">
                <a16:creationId xmlns:a16="http://schemas.microsoft.com/office/drawing/2014/main" id="{EE53D172-8EBD-42FE-995B-5053AC9D28EB}"/>
              </a:ext>
            </a:extLst>
          </p:cNvPr>
          <p:cNvPicPr/>
          <p:nvPr/>
        </p:nvPicPr>
        <p:blipFill>
          <a:blip r:embed="rId3"/>
          <a:stretch>
            <a:fillRect/>
          </a:stretch>
        </p:blipFill>
        <p:spPr>
          <a:xfrm>
            <a:off x="419986" y="1169581"/>
            <a:ext cx="8304028" cy="5284382"/>
          </a:xfrm>
          <a:prstGeom prst="rect">
            <a:avLst/>
          </a:prstGeom>
        </p:spPr>
      </p:pic>
    </p:spTree>
    <p:extLst>
      <p:ext uri="{BB962C8B-B14F-4D97-AF65-F5344CB8AC3E}">
        <p14:creationId xmlns:p14="http://schemas.microsoft.com/office/powerpoint/2010/main" val="71113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Phase 2 Deliverables – Delivered</a:t>
            </a:r>
          </a:p>
        </p:txBody>
      </p:sp>
      <p:sp>
        <p:nvSpPr>
          <p:cNvPr id="8" name="Slide Number Placeholder 7"/>
          <p:cNvSpPr>
            <a:spLocks noGrp="1"/>
          </p:cNvSpPr>
          <p:nvPr>
            <p:ph type="sldNum" sz="quarter" idx="12"/>
          </p:nvPr>
        </p:nvSpPr>
        <p:spPr/>
        <p:txBody>
          <a:bodyPr/>
          <a:lstStyle/>
          <a:p>
            <a:fld id="{754E0B21-15B5-2D42-93D4-E23D4058B01A}" type="slidenum">
              <a:rPr lang="en-US" smtClean="0"/>
              <a:t>19</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pic>
        <p:nvPicPr>
          <p:cNvPr id="6" name="Picture 5">
            <a:extLst>
              <a:ext uri="{FF2B5EF4-FFF2-40B4-BE49-F238E27FC236}">
                <a16:creationId xmlns:a16="http://schemas.microsoft.com/office/drawing/2014/main" id="{5DBA03DC-5B88-48BD-BE11-0B228BF604A7}"/>
              </a:ext>
            </a:extLst>
          </p:cNvPr>
          <p:cNvPicPr/>
          <p:nvPr/>
        </p:nvPicPr>
        <p:blipFill>
          <a:blip r:embed="rId3"/>
          <a:stretch>
            <a:fillRect/>
          </a:stretch>
        </p:blipFill>
        <p:spPr>
          <a:xfrm>
            <a:off x="478465" y="1158950"/>
            <a:ext cx="8187070" cy="55625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25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457200" y="1244004"/>
            <a:ext cx="8325293" cy="5560831"/>
          </a:xfrm>
        </p:spPr>
        <p:txBody>
          <a:bodyPr>
            <a:noAutofit/>
          </a:bodyPr>
          <a:lstStyle/>
          <a:p>
            <a:pPr marL="514350" indent="-514350">
              <a:buFont typeface="+mj-lt"/>
              <a:buAutoNum type="arabicPeriod"/>
            </a:pPr>
            <a:r>
              <a:rPr lang="en-US" sz="2800" dirty="0"/>
              <a:t>Forensic Audit Report – PB Mares, LLC</a:t>
            </a:r>
          </a:p>
          <a:p>
            <a:pPr marL="514350" indent="-514350">
              <a:buFont typeface="+mj-lt"/>
              <a:buAutoNum type="arabicPeriod"/>
            </a:pPr>
            <a:r>
              <a:rPr lang="en-US" sz="2800" dirty="0"/>
              <a:t>RBG Report on Deliverables Completion</a:t>
            </a:r>
          </a:p>
          <a:p>
            <a:pPr marL="514350" indent="-514350">
              <a:buFont typeface="+mj-lt"/>
              <a:buAutoNum type="arabicPeriod"/>
            </a:pPr>
            <a:r>
              <a:rPr lang="en-US" sz="2800" dirty="0"/>
              <a:t>5 Year Financial Plan</a:t>
            </a:r>
          </a:p>
          <a:p>
            <a:pPr marL="514350" indent="-514350">
              <a:buFont typeface="+mj-lt"/>
              <a:buAutoNum type="arabicPeriod"/>
            </a:pPr>
            <a:r>
              <a:rPr lang="en-US" sz="2800" dirty="0"/>
              <a:t>Internal Auditor</a:t>
            </a:r>
          </a:p>
          <a:p>
            <a:pPr marL="514350" indent="-514350">
              <a:buFont typeface="+mj-lt"/>
              <a:buAutoNum type="arabicPeriod"/>
            </a:pPr>
            <a:r>
              <a:rPr lang="en-US" sz="2800" dirty="0"/>
              <a:t>Collector Transition Plan</a:t>
            </a:r>
          </a:p>
          <a:p>
            <a:pPr marL="514350" indent="-514350">
              <a:buFont typeface="+mj-lt"/>
              <a:buAutoNum type="arabicPeriod"/>
            </a:pPr>
            <a:r>
              <a:rPr lang="en-US" sz="2800" dirty="0"/>
              <a:t>RBG Accomplishments</a:t>
            </a:r>
          </a:p>
          <a:p>
            <a:pPr marL="514350" indent="-514350">
              <a:buFont typeface="+mj-lt"/>
              <a:buAutoNum type="arabicPeriod"/>
            </a:pPr>
            <a:r>
              <a:rPr lang="en-US" sz="2800" dirty="0"/>
              <a:t>Technology Framework for the City</a:t>
            </a:r>
          </a:p>
          <a:p>
            <a:pPr marL="514350" indent="-514350">
              <a:buFont typeface="+mj-lt"/>
              <a:buAutoNum type="arabicPeriod"/>
            </a:pPr>
            <a:r>
              <a:rPr lang="en-US" sz="2800" dirty="0"/>
              <a:t>Opportunities for the City</a:t>
            </a:r>
          </a:p>
          <a:p>
            <a:pPr marL="514350" indent="-514350">
              <a:buFont typeface="+mj-lt"/>
              <a:buAutoNum type="arabicPeriod"/>
            </a:pPr>
            <a:r>
              <a:rPr lang="en-US" sz="2800" dirty="0"/>
              <a:t>Closing Statement</a:t>
            </a:r>
          </a:p>
          <a:p>
            <a:pPr marL="514350" indent="-514350">
              <a:buFont typeface="+mj-lt"/>
              <a:buAutoNum type="arabicPeriod"/>
            </a:pPr>
            <a:r>
              <a:rPr lang="en-US" sz="2800" dirty="0"/>
              <a:t>Transparency</a:t>
            </a:r>
          </a:p>
        </p:txBody>
      </p:sp>
      <p:sp>
        <p:nvSpPr>
          <p:cNvPr id="4" name="Slide Number Placeholder 3"/>
          <p:cNvSpPr>
            <a:spLocks noGrp="1"/>
          </p:cNvSpPr>
          <p:nvPr>
            <p:ph type="sldNum" sz="quarter" idx="12"/>
          </p:nvPr>
        </p:nvSpPr>
        <p:spPr/>
        <p:txBody>
          <a:bodyPr/>
          <a:lstStyle/>
          <a:p>
            <a:fld id="{754E0B21-15B5-2D42-93D4-E23D4058B01A}" type="slidenum">
              <a:rPr lang="en-US" smtClean="0"/>
              <a:t>2</a:t>
            </a:fld>
            <a:endParaRPr lang="en-US" dirty="0"/>
          </a:p>
        </p:txBody>
      </p:sp>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6" name="Rectangle 5">
            <a:extLst>
              <a:ext uri="{FF2B5EF4-FFF2-40B4-BE49-F238E27FC236}">
                <a16:creationId xmlns:a16="http://schemas.microsoft.com/office/drawing/2014/main" id="{2B986560-1576-45BE-B4E8-2DB6AF63BAE8}"/>
              </a:ext>
            </a:extLst>
          </p:cNvPr>
          <p:cNvSpPr/>
          <p:nvPr/>
        </p:nvSpPr>
        <p:spPr>
          <a:xfrm>
            <a:off x="186070" y="6550223"/>
            <a:ext cx="8771860" cy="307777"/>
          </a:xfrm>
          <a:prstGeom prst="rect">
            <a:avLst/>
          </a:prstGeom>
        </p:spPr>
        <p:txBody>
          <a:bodyPr wrap="square">
            <a:spAutoFit/>
          </a:bodyPr>
          <a:lstStyle/>
          <a:p>
            <a:pPr lvl="1"/>
            <a:r>
              <a:rPr lang="en-US" sz="1400" b="1" i="1" dirty="0"/>
              <a:t>All RBG Presentations are available on the City website: </a:t>
            </a:r>
            <a:r>
              <a:rPr lang="en-US" sz="1400" b="1" i="1" dirty="0">
                <a:hlinkClick r:id="rId3"/>
              </a:rPr>
              <a:t>http://www.petersburgva.gov/index.aspx?NID=846</a:t>
            </a:r>
            <a:endParaRPr lang="en-US" sz="1400" b="1" i="1" dirty="0"/>
          </a:p>
        </p:txBody>
      </p:sp>
    </p:spTree>
    <p:extLst>
      <p:ext uri="{BB962C8B-B14F-4D97-AF65-F5344CB8AC3E}">
        <p14:creationId xmlns:p14="http://schemas.microsoft.com/office/powerpoint/2010/main" val="2498102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Phase 3 Deliverables – Contracted</a:t>
            </a:r>
          </a:p>
        </p:txBody>
      </p:sp>
      <p:sp>
        <p:nvSpPr>
          <p:cNvPr id="8" name="Slide Number Placeholder 7"/>
          <p:cNvSpPr>
            <a:spLocks noGrp="1"/>
          </p:cNvSpPr>
          <p:nvPr>
            <p:ph type="sldNum" sz="quarter" idx="12"/>
          </p:nvPr>
        </p:nvSpPr>
        <p:spPr/>
        <p:txBody>
          <a:bodyPr/>
          <a:lstStyle/>
          <a:p>
            <a:fld id="{754E0B21-15B5-2D42-93D4-E23D4058B01A}" type="slidenum">
              <a:rPr lang="en-US" smtClean="0"/>
              <a:t>20</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pic>
        <p:nvPicPr>
          <p:cNvPr id="10" name="Picture 9">
            <a:extLst>
              <a:ext uri="{FF2B5EF4-FFF2-40B4-BE49-F238E27FC236}">
                <a16:creationId xmlns:a16="http://schemas.microsoft.com/office/drawing/2014/main" id="{B3EB676D-5886-4A94-9F15-4D3FA4ADA54F}"/>
              </a:ext>
            </a:extLst>
          </p:cNvPr>
          <p:cNvPicPr/>
          <p:nvPr/>
        </p:nvPicPr>
        <p:blipFill>
          <a:blip r:embed="rId3"/>
          <a:stretch>
            <a:fillRect/>
          </a:stretch>
        </p:blipFill>
        <p:spPr>
          <a:xfrm>
            <a:off x="281763" y="1330332"/>
            <a:ext cx="8580475" cy="4912678"/>
          </a:xfrm>
          <a:prstGeom prst="rect">
            <a:avLst/>
          </a:prstGeom>
        </p:spPr>
      </p:pic>
    </p:spTree>
    <p:extLst>
      <p:ext uri="{BB962C8B-B14F-4D97-AF65-F5344CB8AC3E}">
        <p14:creationId xmlns:p14="http://schemas.microsoft.com/office/powerpoint/2010/main" val="46971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Phase 3 Deliverables – Delivered</a:t>
            </a:r>
          </a:p>
        </p:txBody>
      </p:sp>
      <p:sp>
        <p:nvSpPr>
          <p:cNvPr id="8" name="Slide Number Placeholder 7"/>
          <p:cNvSpPr>
            <a:spLocks noGrp="1"/>
          </p:cNvSpPr>
          <p:nvPr>
            <p:ph type="sldNum" sz="quarter" idx="12"/>
          </p:nvPr>
        </p:nvSpPr>
        <p:spPr/>
        <p:txBody>
          <a:bodyPr/>
          <a:lstStyle/>
          <a:p>
            <a:fld id="{754E0B21-15B5-2D42-93D4-E23D4058B01A}" type="slidenum">
              <a:rPr lang="en-US" smtClean="0"/>
              <a:t>21</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pic>
        <p:nvPicPr>
          <p:cNvPr id="6" name="Picture 5">
            <a:extLst>
              <a:ext uri="{FF2B5EF4-FFF2-40B4-BE49-F238E27FC236}">
                <a16:creationId xmlns:a16="http://schemas.microsoft.com/office/drawing/2014/main" id="{12B2C2D4-D86B-4918-8396-B0D65A0FE96D}"/>
              </a:ext>
            </a:extLst>
          </p:cNvPr>
          <p:cNvPicPr/>
          <p:nvPr/>
        </p:nvPicPr>
        <p:blipFill>
          <a:blip r:embed="rId3"/>
          <a:stretch>
            <a:fillRect/>
          </a:stretch>
        </p:blipFill>
        <p:spPr>
          <a:xfrm>
            <a:off x="574158" y="1182086"/>
            <a:ext cx="7995684" cy="5282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1168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5 Year Financial Plan Executive Summary</a:t>
            </a:r>
          </a:p>
        </p:txBody>
      </p:sp>
      <p:sp>
        <p:nvSpPr>
          <p:cNvPr id="8" name="Slide Number Placeholder 7"/>
          <p:cNvSpPr>
            <a:spLocks noGrp="1"/>
          </p:cNvSpPr>
          <p:nvPr>
            <p:ph type="sldNum" sz="quarter" idx="12"/>
          </p:nvPr>
        </p:nvSpPr>
        <p:spPr/>
        <p:txBody>
          <a:bodyPr/>
          <a:lstStyle/>
          <a:p>
            <a:fld id="{754E0B21-15B5-2D42-93D4-E23D4058B01A}" type="slidenum">
              <a:rPr lang="en-US" smtClean="0"/>
              <a:t>22</a:t>
            </a:fld>
            <a:endParaRPr lang="en-US" dirty="0"/>
          </a:p>
        </p:txBody>
      </p:sp>
      <p:sp>
        <p:nvSpPr>
          <p:cNvPr id="9" name="Rounded Rectangle 8"/>
          <p:cNvSpPr/>
          <p:nvPr/>
        </p:nvSpPr>
        <p:spPr>
          <a:xfrm>
            <a:off x="339365" y="2381693"/>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541363" y="2551837"/>
            <a:ext cx="6061275" cy="1754326"/>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5 Year Financial Plan </a:t>
            </a:r>
          </a:p>
          <a:p>
            <a:pPr algn="ctr"/>
            <a:r>
              <a:rPr lang="en-US" sz="5400" dirty="0">
                <a:ln w="0"/>
                <a:solidFill>
                  <a:schemeClr val="bg1"/>
                </a:solidFill>
                <a:effectLst>
                  <a:outerShdw blurRad="38100" dist="19050" dir="2700000" algn="tl" rotWithShape="0">
                    <a:schemeClr val="dk1">
                      <a:alpha val="40000"/>
                    </a:schemeClr>
                  </a:outerShdw>
                </a:effectLst>
              </a:rPr>
              <a:t>Executive Summary</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3528285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5 Year Financial Plan: Overview</a:t>
            </a:r>
          </a:p>
        </p:txBody>
      </p:sp>
      <p:sp>
        <p:nvSpPr>
          <p:cNvPr id="4" name="Content Placeholder 3">
            <a:extLst>
              <a:ext uri="{FF2B5EF4-FFF2-40B4-BE49-F238E27FC236}">
                <a16:creationId xmlns:a16="http://schemas.microsoft.com/office/drawing/2014/main" id="{F0B8B93A-FCF7-4977-B8E2-E6DBF1FBEDBE}"/>
              </a:ext>
            </a:extLst>
          </p:cNvPr>
          <p:cNvSpPr>
            <a:spLocks noGrp="1"/>
          </p:cNvSpPr>
          <p:nvPr>
            <p:ph idx="1"/>
          </p:nvPr>
        </p:nvSpPr>
        <p:spPr/>
        <p:txBody>
          <a:bodyPr>
            <a:noAutofit/>
          </a:bodyPr>
          <a:lstStyle/>
          <a:p>
            <a:r>
              <a:rPr lang="en-US" sz="2400" b="1" dirty="0"/>
              <a:t>The purpose of this Five-Year Financial Action Plan is to provide areas of emphasis for the City of Petersburg’s leadership, including the City Council and City management, as they continue to improve the City’s financial condition and build on the work that was performed by the Robert Bobb Group (RBG). </a:t>
            </a:r>
          </a:p>
          <a:p>
            <a:endParaRPr lang="en-US" sz="2400" dirty="0"/>
          </a:p>
          <a:p>
            <a:r>
              <a:rPr lang="en-US" sz="2400" b="1" dirty="0"/>
              <a:t>The Five-Year Financial Action Plan is more than a financial forecasting exercise. It showcases the major policy decisions facing the City Council over the next few years. </a:t>
            </a:r>
            <a:r>
              <a:rPr lang="en-US" sz="2400" dirty="0"/>
              <a:t>The plan outlines the Top 15 actions the City must take to advance, as well as a financial review of each fund and goals and strategies for each fund to continue the success. </a:t>
            </a:r>
          </a:p>
        </p:txBody>
      </p:sp>
      <p:sp>
        <p:nvSpPr>
          <p:cNvPr id="8" name="Slide Number Placeholder 7"/>
          <p:cNvSpPr>
            <a:spLocks noGrp="1"/>
          </p:cNvSpPr>
          <p:nvPr>
            <p:ph type="sldNum" sz="quarter" idx="12"/>
          </p:nvPr>
        </p:nvSpPr>
        <p:spPr/>
        <p:txBody>
          <a:bodyPr/>
          <a:lstStyle/>
          <a:p>
            <a:fld id="{754E0B21-15B5-2D42-93D4-E23D4058B01A}" type="slidenum">
              <a:rPr lang="en-US" smtClean="0"/>
              <a:t>23</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249095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Top 15 Actions The City Must Take</a:t>
            </a:r>
          </a:p>
        </p:txBody>
      </p:sp>
      <p:sp>
        <p:nvSpPr>
          <p:cNvPr id="4" name="Content Placeholder 3">
            <a:extLst>
              <a:ext uri="{FF2B5EF4-FFF2-40B4-BE49-F238E27FC236}">
                <a16:creationId xmlns:a16="http://schemas.microsoft.com/office/drawing/2014/main" id="{F0B8B93A-FCF7-4977-B8E2-E6DBF1FBEDBE}"/>
              </a:ext>
            </a:extLst>
          </p:cNvPr>
          <p:cNvSpPr>
            <a:spLocks noGrp="1"/>
          </p:cNvSpPr>
          <p:nvPr>
            <p:ph idx="1"/>
          </p:nvPr>
        </p:nvSpPr>
        <p:spPr>
          <a:xfrm>
            <a:off x="457200" y="1297172"/>
            <a:ext cx="8229600" cy="4828991"/>
          </a:xfrm>
        </p:spPr>
        <p:txBody>
          <a:bodyPr>
            <a:noAutofit/>
          </a:bodyPr>
          <a:lstStyle/>
          <a:p>
            <a:pPr marL="514350" indent="-514350">
              <a:buFont typeface="+mj-lt"/>
              <a:buAutoNum type="arabicPeriod"/>
            </a:pPr>
            <a:r>
              <a:rPr lang="en-US" sz="2000" b="1" dirty="0"/>
              <a:t>Ensure Diligent Budget Management.</a:t>
            </a:r>
            <a:r>
              <a:rPr lang="en-US" sz="2000" dirty="0"/>
              <a:t> If the City leadership manages within the current appropriation for FY 2018, the City could experience as much as a $2.0 million surplus in the General Fund. </a:t>
            </a:r>
          </a:p>
          <a:p>
            <a:pPr marL="514350" indent="-514350">
              <a:buFont typeface="+mj-lt"/>
              <a:buAutoNum type="arabicPeriod"/>
            </a:pPr>
            <a:r>
              <a:rPr lang="en-US" sz="2000" b="1" dirty="0"/>
              <a:t>Establish a Financial Advisory Board.</a:t>
            </a:r>
            <a:r>
              <a:rPr lang="en-US" sz="2000" dirty="0"/>
              <a:t> There are too many authorities, bondholders and elected officials statewide that want to see a continuation of progress and not a retreat to past practices.  </a:t>
            </a:r>
            <a:r>
              <a:rPr lang="en-US" sz="2000" b="1" dirty="0"/>
              <a:t>This includes ensuring bond proceeds are used for the intended purpose. </a:t>
            </a:r>
          </a:p>
          <a:p>
            <a:pPr marL="514350" indent="-514350">
              <a:buFont typeface="+mj-lt"/>
              <a:buAutoNum type="arabicPeriod"/>
            </a:pPr>
            <a:r>
              <a:rPr lang="en-US" sz="2000" b="1" dirty="0"/>
              <a:t>Continue to improve the City’s bond rating by following recommendations laid out by Standard &amp; Poor’s. </a:t>
            </a:r>
            <a:r>
              <a:rPr lang="en-US" sz="2000" dirty="0"/>
              <a:t>While the movement from a ‘negative outlook’ to a ‘stable outlook’ was an incredible achievement in just nine short months, the City leadership should maintain a sense of urgency and diligence to move the City’s bond rating upward. </a:t>
            </a:r>
            <a:endParaRPr lang="en-US" sz="2000" b="1" dirty="0"/>
          </a:p>
          <a:p>
            <a:pPr marL="514350" indent="-514350">
              <a:buFont typeface="+mj-lt"/>
              <a:buAutoNum type="arabicPeriod"/>
            </a:pPr>
            <a:r>
              <a:rPr lang="en-US" sz="2000" b="1" dirty="0"/>
              <a:t>Achieve and Adhere to Adopted Finance Policies. </a:t>
            </a:r>
            <a:r>
              <a:rPr lang="en-US" sz="2000" dirty="0"/>
              <a:t>The City leadership, including the City Council</a:t>
            </a:r>
            <a:r>
              <a:rPr lang="en-US" sz="2000" b="1" dirty="0"/>
              <a:t>, </a:t>
            </a:r>
            <a:r>
              <a:rPr lang="en-US" sz="2000" dirty="0"/>
              <a:t>should monitor the City’s adherence to its adopted financial policies. </a:t>
            </a:r>
          </a:p>
        </p:txBody>
      </p:sp>
      <p:sp>
        <p:nvSpPr>
          <p:cNvPr id="8" name="Slide Number Placeholder 7"/>
          <p:cNvSpPr>
            <a:spLocks noGrp="1"/>
          </p:cNvSpPr>
          <p:nvPr>
            <p:ph type="sldNum" sz="quarter" idx="12"/>
          </p:nvPr>
        </p:nvSpPr>
        <p:spPr/>
        <p:txBody>
          <a:bodyPr/>
          <a:lstStyle/>
          <a:p>
            <a:fld id="{754E0B21-15B5-2D42-93D4-E23D4058B01A}" type="slidenum">
              <a:rPr lang="en-US" smtClean="0"/>
              <a:t>24</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628806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Top 15 Actions The City Must Take</a:t>
            </a:r>
          </a:p>
        </p:txBody>
      </p:sp>
      <p:sp>
        <p:nvSpPr>
          <p:cNvPr id="4" name="Content Placeholder 3">
            <a:extLst>
              <a:ext uri="{FF2B5EF4-FFF2-40B4-BE49-F238E27FC236}">
                <a16:creationId xmlns:a16="http://schemas.microsoft.com/office/drawing/2014/main" id="{F0B8B93A-FCF7-4977-B8E2-E6DBF1FBEDBE}"/>
              </a:ext>
            </a:extLst>
          </p:cNvPr>
          <p:cNvSpPr>
            <a:spLocks noGrp="1"/>
          </p:cNvSpPr>
          <p:nvPr>
            <p:ph idx="1"/>
          </p:nvPr>
        </p:nvSpPr>
        <p:spPr>
          <a:xfrm>
            <a:off x="457200" y="1137684"/>
            <a:ext cx="8229600" cy="4988479"/>
          </a:xfrm>
        </p:spPr>
        <p:txBody>
          <a:bodyPr>
            <a:noAutofit/>
          </a:bodyPr>
          <a:lstStyle/>
          <a:p>
            <a:pPr marL="457200" indent="-457200">
              <a:buAutoNum type="arabicPeriod" startAt="5"/>
            </a:pPr>
            <a:r>
              <a:rPr lang="en-US" sz="2000" b="1" dirty="0"/>
              <a:t>Effective Transition to City Collector. </a:t>
            </a:r>
            <a:r>
              <a:rPr lang="en-US" sz="2000" dirty="0"/>
              <a:t>At the request of City Council, the RBG has developed a transition plan to move from a City Treasurer-led collections function to a Council-approved City Collector—a circumstance where the collections function is the responsibility of the City Manager. </a:t>
            </a:r>
          </a:p>
          <a:p>
            <a:pPr marL="457200" indent="-457200">
              <a:buAutoNum type="arabicPeriod" startAt="5"/>
            </a:pPr>
            <a:r>
              <a:rPr lang="en-US" sz="2000" b="1" dirty="0"/>
              <a:t>Improve City-Wide Collection Efforts, including the Utility Fund</a:t>
            </a:r>
            <a:r>
              <a:rPr lang="en-US" sz="2000" dirty="0"/>
              <a:t>.  Per Council resolution, the Utility Fund must report a collection rate of at least 90 percent by January 2018 or the rate increase approved for FY 2018 is rescinded.</a:t>
            </a:r>
          </a:p>
          <a:p>
            <a:pPr marL="457200" indent="-457200">
              <a:buAutoNum type="arabicPeriod" startAt="5"/>
            </a:pPr>
            <a:r>
              <a:rPr lang="en-US" sz="2000" b="1" dirty="0"/>
              <a:t>Eliminate the need for Revenue Anticipate Notes (RANs) by increasing cash flow and improving fund balance. </a:t>
            </a:r>
            <a:r>
              <a:rPr lang="en-US" sz="2000" dirty="0"/>
              <a:t>Until the City is able to carry enough cash balances to pay its accounts payables in a timely fashion, it will need to rely on RANs.</a:t>
            </a:r>
          </a:p>
          <a:p>
            <a:pPr marL="457200" indent="-457200">
              <a:buAutoNum type="arabicPeriod" startAt="5"/>
            </a:pPr>
            <a:r>
              <a:rPr lang="en-US" sz="2000" b="1" dirty="0"/>
              <a:t>Pursue Liquidity</a:t>
            </a:r>
            <a:r>
              <a:rPr lang="en-US" sz="2000" dirty="0"/>
              <a:t>. Whether it is the sale of City-owned properties, the sale of its excess capacity of water, or privatizing the utility system, the City should continue to pursue one-time revenues that will help to restore the Fund Balance and provide the necessary cash flow to eliminate the need for a RAN and increase the City’s credit rating. The City owns in excess of 300 properties. </a:t>
            </a:r>
          </a:p>
        </p:txBody>
      </p:sp>
      <p:sp>
        <p:nvSpPr>
          <p:cNvPr id="8" name="Slide Number Placeholder 7"/>
          <p:cNvSpPr>
            <a:spLocks noGrp="1"/>
          </p:cNvSpPr>
          <p:nvPr>
            <p:ph type="sldNum" sz="quarter" idx="12"/>
          </p:nvPr>
        </p:nvSpPr>
        <p:spPr/>
        <p:txBody>
          <a:bodyPr/>
          <a:lstStyle/>
          <a:p>
            <a:fld id="{754E0B21-15B5-2D42-93D4-E23D4058B01A}" type="slidenum">
              <a:rPr lang="en-US" smtClean="0"/>
              <a:t>25</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65843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Top 15 Actions The City Must Take</a:t>
            </a:r>
          </a:p>
        </p:txBody>
      </p:sp>
      <p:sp>
        <p:nvSpPr>
          <p:cNvPr id="4" name="Content Placeholder 3">
            <a:extLst>
              <a:ext uri="{FF2B5EF4-FFF2-40B4-BE49-F238E27FC236}">
                <a16:creationId xmlns:a16="http://schemas.microsoft.com/office/drawing/2014/main" id="{F0B8B93A-FCF7-4977-B8E2-E6DBF1FBEDBE}"/>
              </a:ext>
            </a:extLst>
          </p:cNvPr>
          <p:cNvSpPr>
            <a:spLocks noGrp="1"/>
          </p:cNvSpPr>
          <p:nvPr>
            <p:ph idx="1"/>
          </p:nvPr>
        </p:nvSpPr>
        <p:spPr>
          <a:xfrm>
            <a:off x="457200" y="1265274"/>
            <a:ext cx="8229600" cy="4860889"/>
          </a:xfrm>
        </p:spPr>
        <p:txBody>
          <a:bodyPr>
            <a:noAutofit/>
          </a:bodyPr>
          <a:lstStyle/>
          <a:p>
            <a:pPr marL="457200" indent="-457200">
              <a:buAutoNum type="arabicPeriod" startAt="9"/>
            </a:pPr>
            <a:r>
              <a:rPr lang="en-US" sz="2000" b="1" dirty="0"/>
              <a:t>Keep Engaged with Regional Partners for Collaboration and Funding Opportunities. </a:t>
            </a:r>
            <a:r>
              <a:rPr lang="en-US" sz="2000" dirty="0"/>
              <a:t>A concern that was apparent upon the RBG’s arrival in October 2016 was the City’s failure to participate in regional meetings. </a:t>
            </a:r>
          </a:p>
          <a:p>
            <a:pPr marL="457200" indent="-457200">
              <a:buAutoNum type="arabicPeriod" startAt="9"/>
            </a:pPr>
            <a:r>
              <a:rPr lang="en-US" sz="2000" b="1" dirty="0"/>
              <a:t>Increase use of Data Analytics for Decision-Making and Invest in Technology Infrastructure. </a:t>
            </a:r>
            <a:r>
              <a:rPr lang="en-US" sz="2000" dirty="0"/>
              <a:t>The City did not and currently does not have the analytical power or tools to be able to think more strategically, effectively and efficiently. </a:t>
            </a:r>
          </a:p>
          <a:p>
            <a:pPr marL="457200" indent="-457200">
              <a:buAutoNum type="arabicPeriod" startAt="9"/>
            </a:pPr>
            <a:r>
              <a:rPr lang="en-US" sz="2000" b="1" dirty="0"/>
              <a:t>Remedy</a:t>
            </a:r>
            <a:r>
              <a:rPr lang="en-US" sz="2000" dirty="0"/>
              <a:t> </a:t>
            </a:r>
            <a:r>
              <a:rPr lang="en-US" sz="2000" b="1" dirty="0"/>
              <a:t>the CAFR Audit Findings; Eliminate the Qualified Opinion on the Utility Fund; and Address the Items Identified in the Forensic Audit. </a:t>
            </a:r>
            <a:r>
              <a:rPr lang="en-US" sz="2000" dirty="0"/>
              <a:t>City management needs to actively work the list of findings to reduce the number of findings in the future and eliminate the qualified audit opinion on the Utility Fund.</a:t>
            </a:r>
          </a:p>
          <a:p>
            <a:pPr marL="457200" indent="-457200">
              <a:buAutoNum type="arabicPeriod" startAt="9"/>
            </a:pPr>
            <a:r>
              <a:rPr lang="en-US" sz="2000" b="1" dirty="0"/>
              <a:t>Working with the contracted Internal Auditor, continue to develop solid financial and business policies, practices and procedures. </a:t>
            </a:r>
            <a:r>
              <a:rPr lang="en-US" sz="2000" dirty="0"/>
              <a:t>While the RBG did significant work in this area, particularly related to policy development for financial/budgetary, procurement, Accounts Payable and grant management, continued discipline is needed. </a:t>
            </a:r>
          </a:p>
        </p:txBody>
      </p:sp>
      <p:sp>
        <p:nvSpPr>
          <p:cNvPr id="8" name="Slide Number Placeholder 7"/>
          <p:cNvSpPr>
            <a:spLocks noGrp="1"/>
          </p:cNvSpPr>
          <p:nvPr>
            <p:ph type="sldNum" sz="quarter" idx="12"/>
          </p:nvPr>
        </p:nvSpPr>
        <p:spPr/>
        <p:txBody>
          <a:bodyPr/>
          <a:lstStyle/>
          <a:p>
            <a:fld id="{754E0B21-15B5-2D42-93D4-E23D4058B01A}" type="slidenum">
              <a:rPr lang="en-US" smtClean="0"/>
              <a:t>26</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4224940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Top 15 Actions The City Must Take</a:t>
            </a:r>
          </a:p>
        </p:txBody>
      </p:sp>
      <p:sp>
        <p:nvSpPr>
          <p:cNvPr id="4" name="Content Placeholder 3">
            <a:extLst>
              <a:ext uri="{FF2B5EF4-FFF2-40B4-BE49-F238E27FC236}">
                <a16:creationId xmlns:a16="http://schemas.microsoft.com/office/drawing/2014/main" id="{F0B8B93A-FCF7-4977-B8E2-E6DBF1FBEDBE}"/>
              </a:ext>
            </a:extLst>
          </p:cNvPr>
          <p:cNvSpPr>
            <a:spLocks noGrp="1"/>
          </p:cNvSpPr>
          <p:nvPr>
            <p:ph idx="1"/>
          </p:nvPr>
        </p:nvSpPr>
        <p:spPr>
          <a:xfrm>
            <a:off x="457200" y="1307806"/>
            <a:ext cx="8229600" cy="4818358"/>
          </a:xfrm>
        </p:spPr>
        <p:txBody>
          <a:bodyPr>
            <a:noAutofit/>
          </a:bodyPr>
          <a:lstStyle/>
          <a:p>
            <a:pPr marL="457200" indent="-457200">
              <a:buAutoNum type="arabicPeriod" startAt="13"/>
            </a:pPr>
            <a:r>
              <a:rPr lang="en-US" sz="2000" b="1" dirty="0"/>
              <a:t>Work to eliminate any outstanding payables and determine path forward for repaying misused urban allocation funds and inappropriate loans made from the Perpetual Care Fund. </a:t>
            </a:r>
            <a:r>
              <a:rPr lang="en-US" sz="2000" dirty="0"/>
              <a:t>The City management and City Council should determine the best path forward to repaying the dollars. </a:t>
            </a:r>
          </a:p>
          <a:p>
            <a:pPr marL="457200" indent="-457200">
              <a:buAutoNum type="arabicPeriod" startAt="13"/>
            </a:pPr>
            <a:r>
              <a:rPr lang="en-US" sz="2000" b="1" dirty="0"/>
              <a:t>Develop a structurally balanced FY 2019 Budget. </a:t>
            </a:r>
            <a:r>
              <a:rPr lang="en-US" sz="2000" dirty="0"/>
              <a:t>The largest challenge that will face the City in FY 2019 is addressing continued pay issues, aging infrastructure and a significant 45 percent requested increase to the Petersburg City Schools appropriation. </a:t>
            </a:r>
          </a:p>
          <a:p>
            <a:pPr marL="457200" indent="-457200">
              <a:buAutoNum type="arabicPeriod" startAt="13"/>
            </a:pPr>
            <a:r>
              <a:rPr lang="en-US" sz="2000" b="1" dirty="0"/>
              <a:t>Continue to invest in City Council training and professional development to ensure the City Council has the right tools to hold its direct reports accountable. </a:t>
            </a:r>
            <a:r>
              <a:rPr lang="en-US" sz="2000" dirty="0"/>
              <a:t>The City Council should ensure that it is represented annually at the Virginia Municipal League’s conference and should engage in ongoing professional development activities.  The City Council should hold and appropriately schedule annual performance reviews for its direct reports and tie pay increases to performance.</a:t>
            </a:r>
          </a:p>
        </p:txBody>
      </p:sp>
      <p:sp>
        <p:nvSpPr>
          <p:cNvPr id="8" name="Slide Number Placeholder 7"/>
          <p:cNvSpPr>
            <a:spLocks noGrp="1"/>
          </p:cNvSpPr>
          <p:nvPr>
            <p:ph type="sldNum" sz="quarter" idx="12"/>
          </p:nvPr>
        </p:nvSpPr>
        <p:spPr/>
        <p:txBody>
          <a:bodyPr/>
          <a:lstStyle/>
          <a:p>
            <a:fld id="{754E0B21-15B5-2D42-93D4-E23D4058B01A}" type="slidenum">
              <a:rPr lang="en-US" smtClean="0"/>
              <a:t>27</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04100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General Fund Forecast</a:t>
            </a:r>
          </a:p>
        </p:txBody>
      </p:sp>
      <p:sp>
        <p:nvSpPr>
          <p:cNvPr id="8" name="Slide Number Placeholder 7"/>
          <p:cNvSpPr>
            <a:spLocks noGrp="1"/>
          </p:cNvSpPr>
          <p:nvPr>
            <p:ph type="sldNum" sz="quarter" idx="12"/>
          </p:nvPr>
        </p:nvSpPr>
        <p:spPr/>
        <p:txBody>
          <a:bodyPr/>
          <a:lstStyle/>
          <a:p>
            <a:fld id="{754E0B21-15B5-2D42-93D4-E23D4058B01A}" type="slidenum">
              <a:rPr lang="en-US" smtClean="0"/>
              <a:t>28</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pic>
        <p:nvPicPr>
          <p:cNvPr id="3" name="Picture 2">
            <a:extLst>
              <a:ext uri="{FF2B5EF4-FFF2-40B4-BE49-F238E27FC236}">
                <a16:creationId xmlns:a16="http://schemas.microsoft.com/office/drawing/2014/main" id="{02B31213-DDE0-46B1-BB08-B344B9846CCC}"/>
              </a:ext>
            </a:extLst>
          </p:cNvPr>
          <p:cNvPicPr>
            <a:picLocks noChangeAspect="1"/>
          </p:cNvPicPr>
          <p:nvPr/>
        </p:nvPicPr>
        <p:blipFill>
          <a:blip r:embed="rId3"/>
          <a:stretch>
            <a:fillRect/>
          </a:stretch>
        </p:blipFill>
        <p:spPr>
          <a:xfrm>
            <a:off x="492536" y="1070483"/>
            <a:ext cx="4367593" cy="5650992"/>
          </a:xfrm>
          <a:prstGeom prst="rect">
            <a:avLst/>
          </a:prstGeom>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49A37F83-B8C9-4B98-A0D2-C9845E043BF6}"/>
              </a:ext>
            </a:extLst>
          </p:cNvPr>
          <p:cNvSpPr/>
          <p:nvPr/>
        </p:nvSpPr>
        <p:spPr>
          <a:xfrm>
            <a:off x="457200" y="5468112"/>
            <a:ext cx="2276856" cy="51206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76414633-D2C7-43B3-95CC-14F178ED5205}"/>
              </a:ext>
            </a:extLst>
          </p:cNvPr>
          <p:cNvCxnSpPr>
            <a:cxnSpLocks/>
            <a:stCxn id="10" idx="1"/>
            <a:endCxn id="5" idx="6"/>
          </p:cNvCxnSpPr>
          <p:nvPr/>
        </p:nvCxnSpPr>
        <p:spPr>
          <a:xfrm flipH="1">
            <a:off x="2734056" y="2838426"/>
            <a:ext cx="2816352" cy="288571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0D3C4EF-FDCB-4EE5-9683-21F47F8C17D9}"/>
              </a:ext>
            </a:extLst>
          </p:cNvPr>
          <p:cNvSpPr txBox="1"/>
          <p:nvPr/>
        </p:nvSpPr>
        <p:spPr>
          <a:xfrm>
            <a:off x="5550408" y="2099762"/>
            <a:ext cx="2953512" cy="1477328"/>
          </a:xfrm>
          <a:prstGeom prst="rect">
            <a:avLst/>
          </a:prstGeom>
          <a:solidFill>
            <a:srgbClr val="FFFF00"/>
          </a:solidFill>
          <a:ln>
            <a:solidFill>
              <a:schemeClr val="tx1"/>
            </a:solidFill>
          </a:ln>
        </p:spPr>
        <p:txBody>
          <a:bodyPr wrap="square" rtlCol="0">
            <a:spAutoFit/>
          </a:bodyPr>
          <a:lstStyle/>
          <a:p>
            <a:r>
              <a:rPr lang="en-US" b="1" dirty="0"/>
              <a:t>It is critical to Rebuild the Fund Balance.  FY 2018 will require diligence and very active management to get there.</a:t>
            </a:r>
          </a:p>
        </p:txBody>
      </p:sp>
      <p:sp>
        <p:nvSpPr>
          <p:cNvPr id="21" name="TextBox 20">
            <a:extLst>
              <a:ext uri="{FF2B5EF4-FFF2-40B4-BE49-F238E27FC236}">
                <a16:creationId xmlns:a16="http://schemas.microsoft.com/office/drawing/2014/main" id="{CD8B5BB7-FB45-4BF4-B079-86E87C9F715A}"/>
              </a:ext>
            </a:extLst>
          </p:cNvPr>
          <p:cNvSpPr txBox="1"/>
          <p:nvPr/>
        </p:nvSpPr>
        <p:spPr>
          <a:xfrm>
            <a:off x="5550408" y="4169771"/>
            <a:ext cx="2953512" cy="923330"/>
          </a:xfrm>
          <a:prstGeom prst="rect">
            <a:avLst/>
          </a:prstGeom>
          <a:solidFill>
            <a:schemeClr val="accent1">
              <a:lumMod val="50000"/>
            </a:schemeClr>
          </a:solidFill>
          <a:ln>
            <a:solidFill>
              <a:schemeClr val="tx1"/>
            </a:solidFill>
          </a:ln>
        </p:spPr>
        <p:txBody>
          <a:bodyPr wrap="square" rtlCol="0">
            <a:spAutoFit/>
          </a:bodyPr>
          <a:lstStyle/>
          <a:p>
            <a:r>
              <a:rPr lang="en-US" b="1" dirty="0">
                <a:solidFill>
                  <a:schemeClr val="bg1"/>
                </a:solidFill>
              </a:rPr>
              <a:t>See pgs. 16-19 for the Key Assumptions that make up the 5 Year Financial Plan</a:t>
            </a:r>
          </a:p>
        </p:txBody>
      </p:sp>
    </p:spTree>
    <p:extLst>
      <p:ext uri="{BB962C8B-B14F-4D97-AF65-F5344CB8AC3E}">
        <p14:creationId xmlns:p14="http://schemas.microsoft.com/office/powerpoint/2010/main" val="3944560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General Fund: Goals and Strategies</a:t>
            </a:r>
          </a:p>
        </p:txBody>
      </p:sp>
      <p:sp>
        <p:nvSpPr>
          <p:cNvPr id="4" name="Content Placeholder 3">
            <a:extLst>
              <a:ext uri="{FF2B5EF4-FFF2-40B4-BE49-F238E27FC236}">
                <a16:creationId xmlns:a16="http://schemas.microsoft.com/office/drawing/2014/main" id="{9686F904-241D-44F8-BC71-4E5A2268A373}"/>
              </a:ext>
            </a:extLst>
          </p:cNvPr>
          <p:cNvSpPr>
            <a:spLocks noGrp="1"/>
          </p:cNvSpPr>
          <p:nvPr>
            <p:ph idx="1"/>
          </p:nvPr>
        </p:nvSpPr>
        <p:spPr>
          <a:xfrm>
            <a:off x="457200" y="1280160"/>
            <a:ext cx="8229600" cy="4910328"/>
          </a:xfrm>
        </p:spPr>
        <p:txBody>
          <a:bodyPr>
            <a:noAutofit/>
          </a:bodyPr>
          <a:lstStyle/>
          <a:p>
            <a:pPr marL="514350" indent="-514350">
              <a:buFont typeface="+mj-lt"/>
              <a:buAutoNum type="arabicPeriod"/>
            </a:pPr>
            <a:r>
              <a:rPr lang="en-US" sz="1700" b="1" u="sng" dirty="0"/>
              <a:t>Real Property Tax Goal: </a:t>
            </a:r>
            <a:r>
              <a:rPr lang="en-US" sz="1700" dirty="0"/>
              <a:t>Reduce Real Estate Tax Rate to Statewide Average for Cities by 2030</a:t>
            </a:r>
          </a:p>
          <a:p>
            <a:pPr marL="514350" indent="-514350">
              <a:buFont typeface="+mj-lt"/>
              <a:buAutoNum type="arabicPeriod"/>
            </a:pPr>
            <a:r>
              <a:rPr lang="en-US" sz="1700" b="1" u="sng" dirty="0"/>
              <a:t>Salary and Benefits Goal: </a:t>
            </a:r>
            <a:r>
              <a:rPr lang="en-US" sz="1700" dirty="0"/>
              <a:t>Ensure salaries and benefits remain competitive regionally and statewide at all levels of government and qualified employees are recruited and retained</a:t>
            </a:r>
          </a:p>
          <a:p>
            <a:pPr marL="514350" indent="-514350">
              <a:buFont typeface="+mj-lt"/>
              <a:buAutoNum type="arabicPeriod"/>
            </a:pPr>
            <a:r>
              <a:rPr lang="en-US" sz="1700" b="1" u="sng" dirty="0"/>
              <a:t>Fleet Management Goal: </a:t>
            </a:r>
            <a:r>
              <a:rPr lang="en-US" sz="1700" dirty="0"/>
              <a:t>Develop a financing plan to replace emergency and non-emergency vehicles to maximize efficiency and provide quality service delivery</a:t>
            </a:r>
          </a:p>
          <a:p>
            <a:pPr marL="514350" indent="-514350">
              <a:buFont typeface="+mj-lt"/>
              <a:buAutoNum type="arabicPeriod"/>
            </a:pPr>
            <a:r>
              <a:rPr lang="en-US" sz="1700" b="1" u="sng" dirty="0"/>
              <a:t>School Investment Goal: </a:t>
            </a:r>
            <a:r>
              <a:rPr lang="en-US" sz="1700" dirty="0"/>
              <a:t>Invest in the Petersburg City Public Schools and look for opportunities for consolidation of resources</a:t>
            </a:r>
          </a:p>
          <a:p>
            <a:pPr marL="514350" indent="-514350">
              <a:buFont typeface="+mj-lt"/>
              <a:buAutoNum type="arabicPeriod"/>
            </a:pPr>
            <a:r>
              <a:rPr lang="en-US" sz="1700" b="1" u="sng" dirty="0"/>
              <a:t>Debt Service Goal: </a:t>
            </a:r>
            <a:r>
              <a:rPr lang="en-US" sz="1700" dirty="0"/>
              <a:t>Improve General Obligation rating to investment grade in order to have greater access to the capital markets to fund the City and PCPS capital needs. </a:t>
            </a:r>
          </a:p>
          <a:p>
            <a:pPr marL="514350" indent="-514350">
              <a:buFont typeface="+mj-lt"/>
              <a:buAutoNum type="arabicPeriod"/>
            </a:pPr>
            <a:r>
              <a:rPr lang="en-US" sz="1700" b="1" u="sng" dirty="0"/>
              <a:t>Fund Balance Goal: </a:t>
            </a:r>
            <a:r>
              <a:rPr lang="en-US" sz="1700" dirty="0"/>
              <a:t>Improve the Funds Balance to the Adopted Policy level of 10 percent of General Fund expenditures and School Fund (net of City’s local transfer)</a:t>
            </a:r>
          </a:p>
          <a:p>
            <a:pPr marL="514350" indent="-514350">
              <a:buFont typeface="+mj-lt"/>
              <a:buAutoNum type="arabicPeriod"/>
            </a:pPr>
            <a:r>
              <a:rPr lang="en-US" sz="1700" b="1" u="sng" dirty="0"/>
              <a:t>Risk Reduction Goal 1: </a:t>
            </a:r>
            <a:r>
              <a:rPr lang="en-US" sz="1700" dirty="0"/>
              <a:t>Implement and monitor claims to reduce costs to the City.  </a:t>
            </a:r>
            <a:r>
              <a:rPr lang="en-US" sz="1700" b="1" u="sng" dirty="0"/>
              <a:t>Goal 2: </a:t>
            </a:r>
            <a:r>
              <a:rPr lang="en-US" sz="1700" dirty="0"/>
              <a:t>Implement observations and findings from CAFR, Internal Audit reporting and the Forensic Auditor report. </a:t>
            </a:r>
            <a:r>
              <a:rPr lang="en-US" sz="1700" b="1" u="sng" dirty="0"/>
              <a:t>Goal 3: </a:t>
            </a:r>
            <a:r>
              <a:rPr lang="en-US" sz="1700" dirty="0"/>
              <a:t>Improve working conditions for employees.</a:t>
            </a:r>
          </a:p>
        </p:txBody>
      </p:sp>
      <p:sp>
        <p:nvSpPr>
          <p:cNvPr id="8" name="Slide Number Placeholder 7"/>
          <p:cNvSpPr>
            <a:spLocks noGrp="1"/>
          </p:cNvSpPr>
          <p:nvPr>
            <p:ph type="sldNum" sz="quarter" idx="12"/>
          </p:nvPr>
        </p:nvSpPr>
        <p:spPr/>
        <p:txBody>
          <a:bodyPr/>
          <a:lstStyle/>
          <a:p>
            <a:fld id="{754E0B21-15B5-2D42-93D4-E23D4058B01A}" type="slidenum">
              <a:rPr lang="en-US" smtClean="0"/>
              <a:t>29</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1" name="TextBox 10">
            <a:extLst>
              <a:ext uri="{FF2B5EF4-FFF2-40B4-BE49-F238E27FC236}">
                <a16:creationId xmlns:a16="http://schemas.microsoft.com/office/drawing/2014/main" id="{E57BFE87-0EBE-471D-8164-A768195F3481}"/>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20-25 for the General Fund Strategies aligned with these Goals in the 5 Year Financial Plan</a:t>
            </a:r>
          </a:p>
        </p:txBody>
      </p:sp>
    </p:spTree>
    <p:extLst>
      <p:ext uri="{BB962C8B-B14F-4D97-AF65-F5344CB8AC3E}">
        <p14:creationId xmlns:p14="http://schemas.microsoft.com/office/powerpoint/2010/main" val="3427829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Forensic Audit Executive Summary</a:t>
            </a:r>
          </a:p>
        </p:txBody>
      </p:sp>
      <p:sp>
        <p:nvSpPr>
          <p:cNvPr id="8" name="Slide Number Placeholder 7"/>
          <p:cNvSpPr>
            <a:spLocks noGrp="1"/>
          </p:cNvSpPr>
          <p:nvPr>
            <p:ph type="sldNum" sz="quarter" idx="12"/>
          </p:nvPr>
        </p:nvSpPr>
        <p:spPr/>
        <p:txBody>
          <a:bodyPr/>
          <a:lstStyle/>
          <a:p>
            <a:fld id="{754E0B21-15B5-2D42-93D4-E23D4058B01A}" type="slidenum">
              <a:rPr lang="en-US" smtClean="0"/>
              <a:t>3</a:t>
            </a:fld>
            <a:endParaRPr lang="en-US" dirty="0"/>
          </a:p>
        </p:txBody>
      </p:sp>
      <p:sp>
        <p:nvSpPr>
          <p:cNvPr id="9" name="Rounded Rectangle 8"/>
          <p:cNvSpPr/>
          <p:nvPr/>
        </p:nvSpPr>
        <p:spPr>
          <a:xfrm>
            <a:off x="339365" y="2381693"/>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054438" y="2551837"/>
            <a:ext cx="7035132" cy="1754326"/>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PB Mares, LLC</a:t>
            </a:r>
          </a:p>
          <a:p>
            <a:pPr algn="ctr"/>
            <a:r>
              <a:rPr lang="en-US" sz="5400" dirty="0">
                <a:ln w="0"/>
                <a:solidFill>
                  <a:schemeClr val="bg1"/>
                </a:solidFill>
                <a:effectLst>
                  <a:outerShdw blurRad="38100" dist="19050" dir="2700000" algn="tl" rotWithShape="0">
                    <a:schemeClr val="dk1">
                      <a:alpha val="40000"/>
                    </a:schemeClr>
                  </a:outerShdw>
                </a:effectLst>
              </a:rPr>
              <a:t>Forensic Audit Summary</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387055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Other Funds: Goals and Strategies</a:t>
            </a:r>
          </a:p>
        </p:txBody>
      </p:sp>
      <p:sp>
        <p:nvSpPr>
          <p:cNvPr id="4" name="Content Placeholder 3">
            <a:extLst>
              <a:ext uri="{FF2B5EF4-FFF2-40B4-BE49-F238E27FC236}">
                <a16:creationId xmlns:a16="http://schemas.microsoft.com/office/drawing/2014/main" id="{9686F904-241D-44F8-BC71-4E5A2268A373}"/>
              </a:ext>
            </a:extLst>
          </p:cNvPr>
          <p:cNvSpPr>
            <a:spLocks noGrp="1"/>
          </p:cNvSpPr>
          <p:nvPr>
            <p:ph idx="1"/>
          </p:nvPr>
        </p:nvSpPr>
        <p:spPr/>
        <p:txBody>
          <a:bodyPr>
            <a:normAutofit/>
          </a:bodyPr>
          <a:lstStyle/>
          <a:p>
            <a:r>
              <a:rPr lang="en-US" sz="2400" b="1" dirty="0"/>
              <a:t>SPECIAL REVENUE FUNDS: GOALS AND STRATEGIES </a:t>
            </a:r>
            <a:endParaRPr lang="en-US" sz="2400" b="1" u="sng" dirty="0"/>
          </a:p>
          <a:p>
            <a:r>
              <a:rPr lang="en-US" sz="1800" b="1" u="sng" dirty="0"/>
              <a:t>Goal: </a:t>
            </a:r>
            <a:r>
              <a:rPr lang="en-US" sz="1800" dirty="0"/>
              <a:t>Adhere to the adopted Grants Processing policy that can be found on p. 155 of the Adopted Budget</a:t>
            </a:r>
          </a:p>
          <a:p>
            <a:pPr marL="514350" indent="-514350">
              <a:buFont typeface="+mj-lt"/>
              <a:buAutoNum type="arabicPeriod"/>
            </a:pPr>
            <a:endParaRPr lang="en-US" sz="1800" dirty="0"/>
          </a:p>
          <a:p>
            <a:r>
              <a:rPr lang="en-US" sz="2400" b="1" dirty="0"/>
              <a:t>STORMWATER FUND: GOALS AND STRATEGIES</a:t>
            </a:r>
          </a:p>
          <a:p>
            <a:r>
              <a:rPr lang="en-US" sz="1800" b="1" u="sng" dirty="0"/>
              <a:t>Goal: </a:t>
            </a:r>
            <a:r>
              <a:rPr lang="en-US" sz="1800" dirty="0"/>
              <a:t>Ensure that the Stormwater Utility adheres to the City’s stormwater management plan and any rules and regulations from the Commonwealth’s Department of Environmental Quality (DEQ)</a:t>
            </a:r>
          </a:p>
          <a:p>
            <a:endParaRPr lang="en-US" sz="1800" dirty="0"/>
          </a:p>
          <a:p>
            <a:r>
              <a:rPr lang="en-US" sz="2400" b="1" dirty="0"/>
              <a:t>MASS TRANSIT FUND: GOALS AND STRATEGIES </a:t>
            </a:r>
            <a:endParaRPr lang="en-US" sz="2400" dirty="0"/>
          </a:p>
          <a:p>
            <a:r>
              <a:rPr lang="en-US" sz="1800" b="1" u="sng" dirty="0"/>
              <a:t>Goal: </a:t>
            </a:r>
            <a:r>
              <a:rPr lang="en-US" sz="1800" dirty="0"/>
              <a:t>Ensure that the level of funding for PAT is understood and consistent with the Commonwealth’s Department of Rail and Public Transportation (DRPT) </a:t>
            </a:r>
          </a:p>
        </p:txBody>
      </p:sp>
      <p:sp>
        <p:nvSpPr>
          <p:cNvPr id="8" name="Slide Number Placeholder 7"/>
          <p:cNvSpPr>
            <a:spLocks noGrp="1"/>
          </p:cNvSpPr>
          <p:nvPr>
            <p:ph type="sldNum" sz="quarter" idx="12"/>
          </p:nvPr>
        </p:nvSpPr>
        <p:spPr/>
        <p:txBody>
          <a:bodyPr/>
          <a:lstStyle/>
          <a:p>
            <a:fld id="{754E0B21-15B5-2D42-93D4-E23D4058B01A}" type="slidenum">
              <a:rPr lang="en-US" smtClean="0"/>
              <a:t>30</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6" name="TextBox 5">
            <a:extLst>
              <a:ext uri="{FF2B5EF4-FFF2-40B4-BE49-F238E27FC236}">
                <a16:creationId xmlns:a16="http://schemas.microsoft.com/office/drawing/2014/main" id="{3421C2BE-9404-4BD3-BEFC-0FBF132570D8}"/>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26-29 for the General Fund Strategies aligned with these Goals in the 5 Year Financial Plan</a:t>
            </a:r>
          </a:p>
        </p:txBody>
      </p:sp>
    </p:spTree>
    <p:extLst>
      <p:ext uri="{BB962C8B-B14F-4D97-AF65-F5344CB8AC3E}">
        <p14:creationId xmlns:p14="http://schemas.microsoft.com/office/powerpoint/2010/main" val="2803346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Stormwater Fund Forecast</a:t>
            </a:r>
          </a:p>
        </p:txBody>
      </p:sp>
      <p:sp>
        <p:nvSpPr>
          <p:cNvPr id="8" name="Slide Number Placeholder 7"/>
          <p:cNvSpPr>
            <a:spLocks noGrp="1"/>
          </p:cNvSpPr>
          <p:nvPr>
            <p:ph type="sldNum" sz="quarter" idx="12"/>
          </p:nvPr>
        </p:nvSpPr>
        <p:spPr/>
        <p:txBody>
          <a:bodyPr/>
          <a:lstStyle/>
          <a:p>
            <a:fld id="{754E0B21-15B5-2D42-93D4-E23D4058B01A}" type="slidenum">
              <a:rPr lang="en-US" smtClean="0"/>
              <a:t>31</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1" name="TextBox 20">
            <a:extLst>
              <a:ext uri="{FF2B5EF4-FFF2-40B4-BE49-F238E27FC236}">
                <a16:creationId xmlns:a16="http://schemas.microsoft.com/office/drawing/2014/main" id="{CD8B5BB7-FB45-4BF4-B079-86E87C9F715A}"/>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16-19 for the Key Assumptions that make up the 5 Year Financial Plan</a:t>
            </a:r>
          </a:p>
        </p:txBody>
      </p:sp>
      <p:pic>
        <p:nvPicPr>
          <p:cNvPr id="4" name="Picture 3">
            <a:extLst>
              <a:ext uri="{FF2B5EF4-FFF2-40B4-BE49-F238E27FC236}">
                <a16:creationId xmlns:a16="http://schemas.microsoft.com/office/drawing/2014/main" id="{3872BCF8-DBF2-48F6-A7B3-CF034D09341C}"/>
              </a:ext>
            </a:extLst>
          </p:cNvPr>
          <p:cNvPicPr>
            <a:picLocks noChangeAspect="1"/>
          </p:cNvPicPr>
          <p:nvPr/>
        </p:nvPicPr>
        <p:blipFill>
          <a:blip r:embed="rId3"/>
          <a:stretch>
            <a:fillRect/>
          </a:stretch>
        </p:blipFill>
        <p:spPr>
          <a:xfrm>
            <a:off x="747881" y="1528490"/>
            <a:ext cx="7648238" cy="2455280"/>
          </a:xfrm>
          <a:prstGeom prst="rect">
            <a:avLst/>
          </a:prstGeom>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205663BB-7089-4DB1-ABAE-B6547A4180DE}"/>
              </a:ext>
            </a:extLst>
          </p:cNvPr>
          <p:cNvSpPr/>
          <p:nvPr/>
        </p:nvSpPr>
        <p:spPr>
          <a:xfrm>
            <a:off x="2040128" y="2359152"/>
            <a:ext cx="1354328" cy="51206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E2109889-0693-4897-AE58-2B01F51DC656}"/>
              </a:ext>
            </a:extLst>
          </p:cNvPr>
          <p:cNvCxnSpPr>
            <a:cxnSpLocks/>
            <a:stCxn id="13" idx="0"/>
            <a:endCxn id="11" idx="4"/>
          </p:cNvCxnSpPr>
          <p:nvPr/>
        </p:nvCxnSpPr>
        <p:spPr>
          <a:xfrm flipH="1" flipV="1">
            <a:off x="2717292" y="2871216"/>
            <a:ext cx="1759131" cy="159751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C8E4206-4BEA-4F4F-B68E-A31E09594890}"/>
              </a:ext>
            </a:extLst>
          </p:cNvPr>
          <p:cNvSpPr txBox="1"/>
          <p:nvPr/>
        </p:nvSpPr>
        <p:spPr>
          <a:xfrm>
            <a:off x="2223189" y="4468729"/>
            <a:ext cx="4506468" cy="1477328"/>
          </a:xfrm>
          <a:prstGeom prst="rect">
            <a:avLst/>
          </a:prstGeom>
          <a:solidFill>
            <a:srgbClr val="FFFF00"/>
          </a:solidFill>
          <a:ln>
            <a:solidFill>
              <a:schemeClr val="tx1"/>
            </a:solidFill>
          </a:ln>
        </p:spPr>
        <p:txBody>
          <a:bodyPr wrap="square" rtlCol="0">
            <a:spAutoFit/>
          </a:bodyPr>
          <a:lstStyle/>
          <a:p>
            <a:r>
              <a:rPr lang="en-US" b="1" dirty="0"/>
              <a:t>This transfer was to offset the misallocation of bond funds. This was fixed during the July 2017 refunding and the transfer is no longer required. This action also remedies one of the FY 2016 CAFR audit findings.</a:t>
            </a:r>
          </a:p>
        </p:txBody>
      </p:sp>
    </p:spTree>
    <p:extLst>
      <p:ext uri="{BB962C8B-B14F-4D97-AF65-F5344CB8AC3E}">
        <p14:creationId xmlns:p14="http://schemas.microsoft.com/office/powerpoint/2010/main" val="3251198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Golf Course Fund Forecast</a:t>
            </a:r>
          </a:p>
        </p:txBody>
      </p:sp>
      <p:sp>
        <p:nvSpPr>
          <p:cNvPr id="8" name="Slide Number Placeholder 7"/>
          <p:cNvSpPr>
            <a:spLocks noGrp="1"/>
          </p:cNvSpPr>
          <p:nvPr>
            <p:ph type="sldNum" sz="quarter" idx="12"/>
          </p:nvPr>
        </p:nvSpPr>
        <p:spPr/>
        <p:txBody>
          <a:bodyPr/>
          <a:lstStyle/>
          <a:p>
            <a:fld id="{754E0B21-15B5-2D42-93D4-E23D4058B01A}" type="slidenum">
              <a:rPr lang="en-US" smtClean="0"/>
              <a:t>32</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1" name="TextBox 20">
            <a:extLst>
              <a:ext uri="{FF2B5EF4-FFF2-40B4-BE49-F238E27FC236}">
                <a16:creationId xmlns:a16="http://schemas.microsoft.com/office/drawing/2014/main" id="{CD8B5BB7-FB45-4BF4-B079-86E87C9F715A}"/>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31-32 for the Key Assumptions that make up the 5 Year Financial Plan</a:t>
            </a:r>
          </a:p>
        </p:txBody>
      </p:sp>
      <p:pic>
        <p:nvPicPr>
          <p:cNvPr id="3" name="Picture 2">
            <a:extLst>
              <a:ext uri="{FF2B5EF4-FFF2-40B4-BE49-F238E27FC236}">
                <a16:creationId xmlns:a16="http://schemas.microsoft.com/office/drawing/2014/main" id="{58DBE54D-3294-4E31-9C85-E0DFF04F69DB}"/>
              </a:ext>
            </a:extLst>
          </p:cNvPr>
          <p:cNvPicPr>
            <a:picLocks noChangeAspect="1"/>
          </p:cNvPicPr>
          <p:nvPr/>
        </p:nvPicPr>
        <p:blipFill>
          <a:blip r:embed="rId3"/>
          <a:stretch>
            <a:fillRect/>
          </a:stretch>
        </p:blipFill>
        <p:spPr>
          <a:xfrm>
            <a:off x="405275" y="1048839"/>
            <a:ext cx="7592786" cy="374577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5EB4CECC-DE45-4DC3-BA43-1E7666B2E8F3}"/>
              </a:ext>
            </a:extLst>
          </p:cNvPr>
          <p:cNvPicPr>
            <a:picLocks noChangeAspect="1"/>
          </p:cNvPicPr>
          <p:nvPr/>
        </p:nvPicPr>
        <p:blipFill>
          <a:blip r:embed="rId4"/>
          <a:stretch>
            <a:fillRect/>
          </a:stretch>
        </p:blipFill>
        <p:spPr>
          <a:xfrm>
            <a:off x="384865" y="5045213"/>
            <a:ext cx="7633607" cy="9982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4226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Golf Course Fund: Goals and Strategies</a:t>
            </a:r>
          </a:p>
        </p:txBody>
      </p:sp>
      <p:sp>
        <p:nvSpPr>
          <p:cNvPr id="4" name="Content Placeholder 3">
            <a:extLst>
              <a:ext uri="{FF2B5EF4-FFF2-40B4-BE49-F238E27FC236}">
                <a16:creationId xmlns:a16="http://schemas.microsoft.com/office/drawing/2014/main" id="{9686F904-241D-44F8-BC71-4E5A2268A373}"/>
              </a:ext>
            </a:extLst>
          </p:cNvPr>
          <p:cNvSpPr>
            <a:spLocks noGrp="1"/>
          </p:cNvSpPr>
          <p:nvPr>
            <p:ph idx="1"/>
          </p:nvPr>
        </p:nvSpPr>
        <p:spPr/>
        <p:txBody>
          <a:bodyPr>
            <a:normAutofit/>
          </a:bodyPr>
          <a:lstStyle/>
          <a:p>
            <a:r>
              <a:rPr lang="en-US" sz="2000" b="1" dirty="0"/>
              <a:t>GOLF COURSE FUND: GOALS AND STRATEGIES </a:t>
            </a:r>
          </a:p>
          <a:p>
            <a:pPr>
              <a:buFont typeface="+mj-lt"/>
              <a:buAutoNum type="arabicPeriod"/>
            </a:pPr>
            <a:r>
              <a:rPr lang="en-US" sz="1800" b="1" dirty="0"/>
              <a:t>Goal: </a:t>
            </a:r>
            <a:r>
              <a:rPr lang="en-US" sz="1800" dirty="0"/>
              <a:t>Ensure that the golf course fees cover the cost of the service and are kept competitive with the region so not to reduce usage.</a:t>
            </a:r>
          </a:p>
          <a:p>
            <a:pPr>
              <a:buFont typeface="+mj-lt"/>
              <a:buAutoNum type="arabicPeriod"/>
            </a:pPr>
            <a:r>
              <a:rPr lang="en-US" sz="1800" b="1" dirty="0"/>
              <a:t>Goal: </a:t>
            </a:r>
            <a:r>
              <a:rPr lang="en-US" sz="1800" dirty="0"/>
              <a:t>Create a large enough surplus in the Golf Course Fund so that General Fund cash is not subsidizing the operations in any one month.</a:t>
            </a:r>
          </a:p>
          <a:p>
            <a:pPr>
              <a:buFont typeface="+mj-lt"/>
              <a:buAutoNum type="arabicPeriod"/>
            </a:pPr>
            <a:r>
              <a:rPr lang="en-US" sz="1800" b="1" dirty="0"/>
              <a:t>Goal: </a:t>
            </a:r>
            <a:r>
              <a:rPr lang="en-US" sz="1800" dirty="0"/>
              <a:t>Have a City Council and community goal to promote the success of the golf course, as it is a new facility that was developed and financed from the General Fund</a:t>
            </a:r>
          </a:p>
          <a:p>
            <a:pPr>
              <a:buFont typeface="+mj-lt"/>
              <a:buAutoNum type="arabicPeriod"/>
            </a:pPr>
            <a:r>
              <a:rPr lang="en-US" sz="1800" b="1" dirty="0"/>
              <a:t>Goal: </a:t>
            </a:r>
            <a:r>
              <a:rPr lang="en-US" sz="1800" dirty="0"/>
              <a:t>Continue to explore the feasibility of entering into a public-private partnership, or other mechanism, to eliminate the City from having financial and management oversight of the facility</a:t>
            </a:r>
          </a:p>
        </p:txBody>
      </p:sp>
      <p:sp>
        <p:nvSpPr>
          <p:cNvPr id="8" name="Slide Number Placeholder 7"/>
          <p:cNvSpPr>
            <a:spLocks noGrp="1"/>
          </p:cNvSpPr>
          <p:nvPr>
            <p:ph type="sldNum" sz="quarter" idx="12"/>
          </p:nvPr>
        </p:nvSpPr>
        <p:spPr/>
        <p:txBody>
          <a:bodyPr/>
          <a:lstStyle/>
          <a:p>
            <a:fld id="{754E0B21-15B5-2D42-93D4-E23D4058B01A}" type="slidenum">
              <a:rPr lang="en-US" smtClean="0"/>
              <a:t>33</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6" name="TextBox 5">
            <a:extLst>
              <a:ext uri="{FF2B5EF4-FFF2-40B4-BE49-F238E27FC236}">
                <a16:creationId xmlns:a16="http://schemas.microsoft.com/office/drawing/2014/main" id="{C999E48A-1FE2-4C85-9791-BBF607090933}"/>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33-34 for the Golf Course Fund Strategies aligned with these Goals in the 5 Year Financial Plan</a:t>
            </a:r>
          </a:p>
        </p:txBody>
      </p:sp>
    </p:spTree>
    <p:extLst>
      <p:ext uri="{BB962C8B-B14F-4D97-AF65-F5344CB8AC3E}">
        <p14:creationId xmlns:p14="http://schemas.microsoft.com/office/powerpoint/2010/main" val="3825804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Utility Fund Forecast</a:t>
            </a:r>
          </a:p>
        </p:txBody>
      </p:sp>
      <p:sp>
        <p:nvSpPr>
          <p:cNvPr id="8" name="Slide Number Placeholder 7"/>
          <p:cNvSpPr>
            <a:spLocks noGrp="1"/>
          </p:cNvSpPr>
          <p:nvPr>
            <p:ph type="sldNum" sz="quarter" idx="12"/>
          </p:nvPr>
        </p:nvSpPr>
        <p:spPr/>
        <p:txBody>
          <a:bodyPr/>
          <a:lstStyle/>
          <a:p>
            <a:fld id="{754E0B21-15B5-2D42-93D4-E23D4058B01A}" type="slidenum">
              <a:rPr lang="en-US" smtClean="0"/>
              <a:t>34</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1" name="TextBox 20">
            <a:extLst>
              <a:ext uri="{FF2B5EF4-FFF2-40B4-BE49-F238E27FC236}">
                <a16:creationId xmlns:a16="http://schemas.microsoft.com/office/drawing/2014/main" id="{CD8B5BB7-FB45-4BF4-B079-86E87C9F715A}"/>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36-37 for the Key Assumptions that make up the 5 Year Financial Plan</a:t>
            </a:r>
          </a:p>
        </p:txBody>
      </p:sp>
      <p:pic>
        <p:nvPicPr>
          <p:cNvPr id="3" name="Picture 2">
            <a:extLst>
              <a:ext uri="{FF2B5EF4-FFF2-40B4-BE49-F238E27FC236}">
                <a16:creationId xmlns:a16="http://schemas.microsoft.com/office/drawing/2014/main" id="{7B1B0E13-0F83-4B13-ABAE-0D07492E1498}"/>
              </a:ext>
            </a:extLst>
          </p:cNvPr>
          <p:cNvPicPr>
            <a:picLocks noChangeAspect="1"/>
          </p:cNvPicPr>
          <p:nvPr/>
        </p:nvPicPr>
        <p:blipFill>
          <a:blip r:embed="rId3"/>
          <a:stretch>
            <a:fillRect/>
          </a:stretch>
        </p:blipFill>
        <p:spPr>
          <a:xfrm>
            <a:off x="1590758" y="1201479"/>
            <a:ext cx="5962485" cy="49228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9663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Utility Fund: Goals and Strategies</a:t>
            </a:r>
          </a:p>
        </p:txBody>
      </p:sp>
      <p:sp>
        <p:nvSpPr>
          <p:cNvPr id="4" name="Content Placeholder 3">
            <a:extLst>
              <a:ext uri="{FF2B5EF4-FFF2-40B4-BE49-F238E27FC236}">
                <a16:creationId xmlns:a16="http://schemas.microsoft.com/office/drawing/2014/main" id="{9686F904-241D-44F8-BC71-4E5A2268A373}"/>
              </a:ext>
            </a:extLst>
          </p:cNvPr>
          <p:cNvSpPr>
            <a:spLocks noGrp="1"/>
          </p:cNvSpPr>
          <p:nvPr>
            <p:ph idx="1"/>
          </p:nvPr>
        </p:nvSpPr>
        <p:spPr/>
        <p:txBody>
          <a:bodyPr>
            <a:normAutofit/>
          </a:bodyPr>
          <a:lstStyle/>
          <a:p>
            <a:r>
              <a:rPr lang="en-US" sz="2400" b="1" dirty="0"/>
              <a:t>UTILITY (Water / Wastewater) FUND: GOALS AND STRATEGIES</a:t>
            </a:r>
          </a:p>
          <a:p>
            <a:pPr marL="457200" indent="-457200">
              <a:buFont typeface="+mj-lt"/>
              <a:buAutoNum type="arabicPeriod"/>
            </a:pPr>
            <a:r>
              <a:rPr lang="en-US" sz="2000" b="1" u="sng" dirty="0"/>
              <a:t>Goal: </a:t>
            </a:r>
            <a:r>
              <a:rPr lang="en-US" sz="2000" dirty="0"/>
              <a:t>Adhere to the pro forma for the water/wastewater utility. </a:t>
            </a:r>
          </a:p>
          <a:p>
            <a:pPr marL="457200" indent="-457200">
              <a:buFont typeface="+mj-lt"/>
              <a:buAutoNum type="arabicPeriod"/>
            </a:pPr>
            <a:endParaRPr lang="en-US" sz="2000" dirty="0"/>
          </a:p>
          <a:p>
            <a:pPr marL="457200" indent="-457200">
              <a:buFont typeface="+mj-lt"/>
              <a:buAutoNum type="arabicPeriod"/>
            </a:pPr>
            <a:r>
              <a:rPr lang="en-US" sz="2000" b="1" u="sng" dirty="0"/>
              <a:t>Goal: </a:t>
            </a:r>
            <a:r>
              <a:rPr lang="en-US" sz="2000" dirty="0"/>
              <a:t>Develop a funding strategy for the necessary upgrades to the system</a:t>
            </a:r>
            <a:endParaRPr lang="en-US" sz="1800" dirty="0"/>
          </a:p>
        </p:txBody>
      </p:sp>
      <p:sp>
        <p:nvSpPr>
          <p:cNvPr id="8" name="Slide Number Placeholder 7"/>
          <p:cNvSpPr>
            <a:spLocks noGrp="1"/>
          </p:cNvSpPr>
          <p:nvPr>
            <p:ph type="sldNum" sz="quarter" idx="12"/>
          </p:nvPr>
        </p:nvSpPr>
        <p:spPr/>
        <p:txBody>
          <a:bodyPr/>
          <a:lstStyle/>
          <a:p>
            <a:fld id="{754E0B21-15B5-2D42-93D4-E23D4058B01A}" type="slidenum">
              <a:rPr lang="en-US" smtClean="0"/>
              <a:t>35</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6" name="TextBox 5">
            <a:extLst>
              <a:ext uri="{FF2B5EF4-FFF2-40B4-BE49-F238E27FC236}">
                <a16:creationId xmlns:a16="http://schemas.microsoft.com/office/drawing/2014/main" id="{B30A0729-9A24-48B6-A92E-F3B9CAAD9857}"/>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37-38 for the Utility Fund Strategies aligned with these Goals in the 5 Year Financial Plan</a:t>
            </a:r>
          </a:p>
        </p:txBody>
      </p:sp>
    </p:spTree>
    <p:extLst>
      <p:ext uri="{BB962C8B-B14F-4D97-AF65-F5344CB8AC3E}">
        <p14:creationId xmlns:p14="http://schemas.microsoft.com/office/powerpoint/2010/main" val="4079682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Blandford Cemetery: Goals and Strategies</a:t>
            </a:r>
          </a:p>
        </p:txBody>
      </p:sp>
      <p:sp>
        <p:nvSpPr>
          <p:cNvPr id="4" name="Content Placeholder 3">
            <a:extLst>
              <a:ext uri="{FF2B5EF4-FFF2-40B4-BE49-F238E27FC236}">
                <a16:creationId xmlns:a16="http://schemas.microsoft.com/office/drawing/2014/main" id="{9686F904-241D-44F8-BC71-4E5A2268A373}"/>
              </a:ext>
            </a:extLst>
          </p:cNvPr>
          <p:cNvSpPr>
            <a:spLocks noGrp="1"/>
          </p:cNvSpPr>
          <p:nvPr>
            <p:ph idx="1"/>
          </p:nvPr>
        </p:nvSpPr>
        <p:spPr/>
        <p:txBody>
          <a:bodyPr>
            <a:normAutofit/>
          </a:bodyPr>
          <a:lstStyle/>
          <a:p>
            <a:r>
              <a:rPr lang="en-US" sz="2400" b="1" dirty="0"/>
              <a:t>BLANDFORD CEMETERY PERPETUAL CARE FUND: GOALS AND STRATEGIES</a:t>
            </a:r>
          </a:p>
          <a:p>
            <a:pPr marL="457200" indent="-457200">
              <a:buFont typeface="+mj-lt"/>
              <a:buAutoNum type="arabicPeriod"/>
            </a:pPr>
            <a:r>
              <a:rPr lang="en-US" sz="2000" b="1" u="sng" dirty="0"/>
              <a:t>Goal: </a:t>
            </a:r>
            <a:r>
              <a:rPr lang="en-US" sz="2000" dirty="0"/>
              <a:t>Settle the outstanding “loan” due to the Perpetual Care Fund. </a:t>
            </a:r>
          </a:p>
          <a:p>
            <a:pPr marL="457200" indent="-457200">
              <a:buFont typeface="+mj-lt"/>
              <a:buAutoNum type="arabicPeriod"/>
            </a:pPr>
            <a:endParaRPr lang="en-US" sz="2000" dirty="0"/>
          </a:p>
          <a:p>
            <a:pPr marL="457200" indent="-457200">
              <a:buFont typeface="+mj-lt"/>
              <a:buAutoNum type="arabicPeriod"/>
            </a:pPr>
            <a:r>
              <a:rPr lang="en-US" sz="2000" b="1" u="sng" dirty="0"/>
              <a:t>Goal: </a:t>
            </a:r>
            <a:r>
              <a:rPr lang="en-US" sz="2000" dirty="0"/>
              <a:t>Ensure that the Perpetual Care Fund is sustainable and can be used to offset the cost of maintenance on the Cemetery</a:t>
            </a:r>
            <a:endParaRPr lang="en-US" sz="1800" dirty="0"/>
          </a:p>
        </p:txBody>
      </p:sp>
      <p:sp>
        <p:nvSpPr>
          <p:cNvPr id="8" name="Slide Number Placeholder 7"/>
          <p:cNvSpPr>
            <a:spLocks noGrp="1"/>
          </p:cNvSpPr>
          <p:nvPr>
            <p:ph type="sldNum" sz="quarter" idx="12"/>
          </p:nvPr>
        </p:nvSpPr>
        <p:spPr/>
        <p:txBody>
          <a:bodyPr/>
          <a:lstStyle/>
          <a:p>
            <a:fld id="{754E0B21-15B5-2D42-93D4-E23D4058B01A}" type="slidenum">
              <a:rPr lang="en-US" smtClean="0"/>
              <a:t>36</a:t>
            </a:fld>
            <a:endParaRPr lang="en-US" dirty="0"/>
          </a:p>
        </p:txBody>
      </p:sp>
      <p:sp>
        <p:nvSpPr>
          <p:cNvPr id="6" name="TextBox 5">
            <a:extLst>
              <a:ext uri="{FF2B5EF4-FFF2-40B4-BE49-F238E27FC236}">
                <a16:creationId xmlns:a16="http://schemas.microsoft.com/office/drawing/2014/main" id="{C1B67714-3184-4009-BEA4-BE3F95CFE8BF}"/>
              </a:ext>
            </a:extLst>
          </p:cNvPr>
          <p:cNvSpPr txBox="1"/>
          <p:nvPr/>
        </p:nvSpPr>
        <p:spPr>
          <a:xfrm>
            <a:off x="1426464" y="6211669"/>
            <a:ext cx="6291072" cy="646331"/>
          </a:xfrm>
          <a:prstGeom prst="rect">
            <a:avLst/>
          </a:prstGeom>
          <a:solidFill>
            <a:schemeClr val="accent1">
              <a:lumMod val="50000"/>
            </a:schemeClr>
          </a:solidFill>
          <a:ln>
            <a:solidFill>
              <a:schemeClr val="tx1"/>
            </a:solidFill>
          </a:ln>
        </p:spPr>
        <p:txBody>
          <a:bodyPr wrap="square" rtlCol="0" anchor="ctr">
            <a:spAutoFit/>
          </a:bodyPr>
          <a:lstStyle/>
          <a:p>
            <a:pPr algn="ctr"/>
            <a:r>
              <a:rPr lang="en-US" b="1" dirty="0">
                <a:solidFill>
                  <a:schemeClr val="bg1"/>
                </a:solidFill>
              </a:rPr>
              <a:t>See pgs. 40-41 for the Cemetery Fund Strategies aligned with these Goals in the 5 Year Financial Plan</a:t>
            </a:r>
          </a:p>
        </p:txBody>
      </p:sp>
    </p:spTree>
    <p:extLst>
      <p:ext uri="{BB962C8B-B14F-4D97-AF65-F5344CB8AC3E}">
        <p14:creationId xmlns:p14="http://schemas.microsoft.com/office/powerpoint/2010/main" val="1977193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5 Year Financial Plan – Closing Statement</a:t>
            </a:r>
          </a:p>
        </p:txBody>
      </p:sp>
      <p:sp>
        <p:nvSpPr>
          <p:cNvPr id="4" name="Content Placeholder 3">
            <a:extLst>
              <a:ext uri="{FF2B5EF4-FFF2-40B4-BE49-F238E27FC236}">
                <a16:creationId xmlns:a16="http://schemas.microsoft.com/office/drawing/2014/main" id="{9686F904-241D-44F8-BC71-4E5A2268A373}"/>
              </a:ext>
            </a:extLst>
          </p:cNvPr>
          <p:cNvSpPr>
            <a:spLocks noGrp="1"/>
          </p:cNvSpPr>
          <p:nvPr>
            <p:ph idx="1"/>
          </p:nvPr>
        </p:nvSpPr>
        <p:spPr>
          <a:xfrm>
            <a:off x="457200" y="1600200"/>
            <a:ext cx="8229600" cy="4938823"/>
          </a:xfrm>
        </p:spPr>
        <p:txBody>
          <a:bodyPr>
            <a:normAutofit/>
          </a:bodyPr>
          <a:lstStyle/>
          <a:p>
            <a:pPr marL="514350" indent="-514350">
              <a:buFont typeface="+mj-lt"/>
              <a:buAutoNum type="arabicPeriod"/>
            </a:pPr>
            <a:r>
              <a:rPr lang="en-US" sz="2400" dirty="0"/>
              <a:t>The Council Committees and the Financial Advisory Board are the organizational structures to provide the executive oversight of the Financial Plan.</a:t>
            </a:r>
          </a:p>
          <a:p>
            <a:pPr marL="514350" indent="-514350">
              <a:buFont typeface="+mj-lt"/>
              <a:buAutoNum type="arabicPeriod"/>
            </a:pPr>
            <a:r>
              <a:rPr lang="en-US" sz="2400" dirty="0"/>
              <a:t>Not only does the City Council and City management team need to set an ethical tone as recommended by the Forensic Audit, but it also must also transform its organizational culture that hasn’t been sufficiently accountable in the past. </a:t>
            </a:r>
          </a:p>
          <a:p>
            <a:pPr marL="514350" indent="-514350">
              <a:buFont typeface="+mj-lt"/>
              <a:buAutoNum type="arabicPeriod"/>
            </a:pPr>
            <a:r>
              <a:rPr lang="en-US" sz="2400" dirty="0"/>
              <a:t>In addition, the City must change its community’s culture, which has not experienced the consequences of not paying its bills to the City in a timely fashion.</a:t>
            </a:r>
          </a:p>
          <a:p>
            <a:pPr marL="514350" indent="-514350">
              <a:buFont typeface="+mj-lt"/>
              <a:buAutoNum type="arabicPeriod"/>
            </a:pPr>
            <a:r>
              <a:rPr lang="en-US" sz="2400" dirty="0"/>
              <a:t>The Appendix references key supporting documents that are on the City’s website or will be added to the City’s website.</a:t>
            </a:r>
          </a:p>
        </p:txBody>
      </p:sp>
      <p:sp>
        <p:nvSpPr>
          <p:cNvPr id="8" name="Slide Number Placeholder 7"/>
          <p:cNvSpPr>
            <a:spLocks noGrp="1"/>
          </p:cNvSpPr>
          <p:nvPr>
            <p:ph type="sldNum" sz="quarter" idx="12"/>
          </p:nvPr>
        </p:nvSpPr>
        <p:spPr/>
        <p:txBody>
          <a:bodyPr/>
          <a:lstStyle/>
          <a:p>
            <a:fld id="{754E0B21-15B5-2D42-93D4-E23D4058B01A}" type="slidenum">
              <a:rPr lang="en-US" smtClean="0"/>
              <a:t>37</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596174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5 Year Financial Plan – Closing Statement</a:t>
            </a:r>
          </a:p>
        </p:txBody>
      </p:sp>
      <p:sp>
        <p:nvSpPr>
          <p:cNvPr id="4" name="Content Placeholder 3">
            <a:extLst>
              <a:ext uri="{FF2B5EF4-FFF2-40B4-BE49-F238E27FC236}">
                <a16:creationId xmlns:a16="http://schemas.microsoft.com/office/drawing/2014/main" id="{9686F904-241D-44F8-BC71-4E5A2268A373}"/>
              </a:ext>
            </a:extLst>
          </p:cNvPr>
          <p:cNvSpPr>
            <a:spLocks noGrp="1"/>
          </p:cNvSpPr>
          <p:nvPr>
            <p:ph idx="1"/>
          </p:nvPr>
        </p:nvSpPr>
        <p:spPr/>
        <p:txBody>
          <a:bodyPr>
            <a:normAutofit/>
          </a:bodyPr>
          <a:lstStyle/>
          <a:p>
            <a:pPr marL="514350" indent="-514350">
              <a:buFont typeface="+mj-lt"/>
              <a:buAutoNum type="arabicPeriod"/>
            </a:pPr>
            <a:r>
              <a:rPr lang="en-US" sz="2400" b="1" u="sng" dirty="0"/>
              <a:t>APPENDICES</a:t>
            </a:r>
          </a:p>
          <a:p>
            <a:pPr marL="914400" lvl="1" indent="-514350">
              <a:buFont typeface="+mj-lt"/>
              <a:buAutoNum type="arabicPeriod"/>
            </a:pPr>
            <a:r>
              <a:rPr lang="en-US" sz="2000" dirty="0"/>
              <a:t>Standard &amp; Poor’s Credit Rating Report</a:t>
            </a:r>
          </a:p>
          <a:p>
            <a:pPr marL="914400" lvl="1" indent="-514350">
              <a:buFont typeface="+mj-lt"/>
              <a:buAutoNum type="arabicPeriod"/>
            </a:pPr>
            <a:r>
              <a:rPr lang="en-US" sz="2000" dirty="0"/>
              <a:t>City Collector Transition Plan</a:t>
            </a:r>
          </a:p>
          <a:p>
            <a:pPr marL="914400" lvl="1" indent="-514350">
              <a:buFont typeface="+mj-lt"/>
              <a:buAutoNum type="arabicPeriod"/>
            </a:pPr>
            <a:r>
              <a:rPr lang="en-US" sz="2000" dirty="0"/>
              <a:t>38-Point Plan for Remedying the Utility System</a:t>
            </a:r>
          </a:p>
          <a:p>
            <a:pPr marL="914400" lvl="1" indent="-514350">
              <a:buFont typeface="+mj-lt"/>
              <a:buAutoNum type="arabicPeriod"/>
            </a:pPr>
            <a:r>
              <a:rPr lang="en-US" sz="2000" dirty="0"/>
              <a:t>Severn Trent Report</a:t>
            </a:r>
          </a:p>
          <a:p>
            <a:pPr marL="914400" lvl="1" indent="-514350">
              <a:buFont typeface="+mj-lt"/>
              <a:buAutoNum type="arabicPeriod"/>
            </a:pPr>
            <a:r>
              <a:rPr lang="en-US" sz="2000" dirty="0"/>
              <a:t>CAFR Audit Findings</a:t>
            </a:r>
          </a:p>
          <a:p>
            <a:pPr marL="914400" lvl="1" indent="-514350">
              <a:buFont typeface="+mj-lt"/>
              <a:buAutoNum type="arabicPeriod"/>
            </a:pPr>
            <a:r>
              <a:rPr lang="en-US" sz="2000" dirty="0"/>
              <a:t>Forensic Audit Report and Findings</a:t>
            </a:r>
          </a:p>
          <a:p>
            <a:pPr marL="914400" lvl="1" indent="-514350">
              <a:buFont typeface="+mj-lt"/>
              <a:buAutoNum type="arabicPeriod"/>
            </a:pPr>
            <a:r>
              <a:rPr lang="en-US" sz="2000" dirty="0"/>
              <a:t>Letter from VRA about non-compliance</a:t>
            </a:r>
          </a:p>
          <a:p>
            <a:pPr marL="914400" lvl="1" indent="-514350">
              <a:buFont typeface="+mj-lt"/>
              <a:buAutoNum type="arabicPeriod"/>
            </a:pPr>
            <a:r>
              <a:rPr lang="en-US" sz="2000" dirty="0"/>
              <a:t>Utility System Rate Study</a:t>
            </a:r>
          </a:p>
        </p:txBody>
      </p:sp>
      <p:sp>
        <p:nvSpPr>
          <p:cNvPr id="8" name="Slide Number Placeholder 7"/>
          <p:cNvSpPr>
            <a:spLocks noGrp="1"/>
          </p:cNvSpPr>
          <p:nvPr>
            <p:ph type="sldNum" sz="quarter" idx="12"/>
          </p:nvPr>
        </p:nvSpPr>
        <p:spPr/>
        <p:txBody>
          <a:bodyPr/>
          <a:lstStyle/>
          <a:p>
            <a:fld id="{754E0B21-15B5-2D42-93D4-E23D4058B01A}" type="slidenum">
              <a:rPr lang="en-US" smtClean="0"/>
              <a:t>38</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670578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Internal Auditor</a:t>
            </a:r>
          </a:p>
        </p:txBody>
      </p:sp>
      <p:sp>
        <p:nvSpPr>
          <p:cNvPr id="8" name="Slide Number Placeholder 7"/>
          <p:cNvSpPr>
            <a:spLocks noGrp="1"/>
          </p:cNvSpPr>
          <p:nvPr>
            <p:ph type="sldNum" sz="quarter" idx="12"/>
          </p:nvPr>
        </p:nvSpPr>
        <p:spPr/>
        <p:txBody>
          <a:bodyPr/>
          <a:lstStyle/>
          <a:p>
            <a:fld id="{754E0B21-15B5-2D42-93D4-E23D4058B01A}" type="slidenum">
              <a:rPr lang="en-US" smtClean="0"/>
              <a:t>39</a:t>
            </a:fld>
            <a:endParaRPr lang="en-US" dirty="0"/>
          </a:p>
        </p:txBody>
      </p:sp>
      <p:sp>
        <p:nvSpPr>
          <p:cNvPr id="9" name="Rounded Rectangle 8"/>
          <p:cNvSpPr/>
          <p:nvPr/>
        </p:nvSpPr>
        <p:spPr>
          <a:xfrm>
            <a:off x="339365" y="2381693"/>
            <a:ext cx="8465271" cy="244548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509924" y="2712154"/>
            <a:ext cx="8124152" cy="1754326"/>
          </a:xfrm>
          <a:prstGeom prst="rect">
            <a:avLst/>
          </a:prstGeom>
          <a:solidFill>
            <a:srgbClr val="002060"/>
          </a:solid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CliftonLarsonAllen LLP is the new Internal Auditor</a:t>
            </a:r>
          </a:p>
        </p:txBody>
      </p:sp>
    </p:spTree>
    <p:extLst>
      <p:ext uri="{BB962C8B-B14F-4D97-AF65-F5344CB8AC3E}">
        <p14:creationId xmlns:p14="http://schemas.microsoft.com/office/powerpoint/2010/main" val="40309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Forensic Audit Executive Summary</a:t>
            </a:r>
          </a:p>
        </p:txBody>
      </p:sp>
      <p:sp>
        <p:nvSpPr>
          <p:cNvPr id="4" name="Content Placeholder 3">
            <a:extLst>
              <a:ext uri="{FF2B5EF4-FFF2-40B4-BE49-F238E27FC236}">
                <a16:creationId xmlns:a16="http://schemas.microsoft.com/office/drawing/2014/main" id="{B2580AB5-793A-4E81-867F-5ADDC688C828}"/>
              </a:ext>
            </a:extLst>
          </p:cNvPr>
          <p:cNvSpPr>
            <a:spLocks noGrp="1"/>
          </p:cNvSpPr>
          <p:nvPr>
            <p:ph idx="1"/>
          </p:nvPr>
        </p:nvSpPr>
        <p:spPr/>
        <p:txBody>
          <a:bodyPr>
            <a:normAutofit/>
          </a:bodyPr>
          <a:lstStyle/>
          <a:p>
            <a:r>
              <a:rPr lang="en-US" sz="2800" dirty="0"/>
              <a:t>The City contracted with PB Mares in April 2017 after a competitive Request for Proposals (RFP) procurement process conducted by the City. Six proposals were received from national and local firms. </a:t>
            </a:r>
          </a:p>
          <a:p>
            <a:r>
              <a:rPr lang="en-US" sz="2800" b="1" dirty="0"/>
              <a:t>NOTE: Forensic Audit scope did not include </a:t>
            </a:r>
            <a:r>
              <a:rPr lang="en-US" sz="2800" dirty="0"/>
              <a:t>an examination to determine what caused Petersburg to decline into a fiscal crisis.  And, it did not include a forensic audit of all City Departments, Agencies.</a:t>
            </a:r>
          </a:p>
        </p:txBody>
      </p:sp>
      <p:sp>
        <p:nvSpPr>
          <p:cNvPr id="8" name="Slide Number Placeholder 7"/>
          <p:cNvSpPr>
            <a:spLocks noGrp="1"/>
          </p:cNvSpPr>
          <p:nvPr>
            <p:ph type="sldNum" sz="quarter" idx="12"/>
          </p:nvPr>
        </p:nvSpPr>
        <p:spPr/>
        <p:txBody>
          <a:bodyPr/>
          <a:lstStyle/>
          <a:p>
            <a:fld id="{754E0B21-15B5-2D42-93D4-E23D4058B01A}" type="slidenum">
              <a:rPr lang="en-US" smtClean="0"/>
              <a:t>4</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0" name="TextBox 9">
            <a:extLst>
              <a:ext uri="{FF2B5EF4-FFF2-40B4-BE49-F238E27FC236}">
                <a16:creationId xmlns:a16="http://schemas.microsoft.com/office/drawing/2014/main" id="{F2B4EF25-499F-4EF8-84B9-B3A3646B3A4F}"/>
              </a:ext>
            </a:extLst>
          </p:cNvPr>
          <p:cNvSpPr txBox="1"/>
          <p:nvPr/>
        </p:nvSpPr>
        <p:spPr>
          <a:xfrm>
            <a:off x="42421" y="6550223"/>
            <a:ext cx="9059159" cy="307777"/>
          </a:xfrm>
          <a:prstGeom prst="rect">
            <a:avLst/>
          </a:prstGeom>
          <a:noFill/>
        </p:spPr>
        <p:txBody>
          <a:bodyPr wrap="square" rtlCol="0" anchor="ctr">
            <a:spAutoFit/>
          </a:bodyPr>
          <a:lstStyle/>
          <a:p>
            <a:pPr algn="ctr"/>
            <a:r>
              <a:rPr lang="en-US" sz="1400" dirty="0"/>
              <a:t>Source: Audit Report is located on the City’s Website </a:t>
            </a:r>
            <a:r>
              <a:rPr lang="en-US" sz="1400" dirty="0">
                <a:hlinkClick r:id="rId3"/>
              </a:rPr>
              <a:t>http://www.petersburgva.gov/DocumentCenter/View/2882</a:t>
            </a:r>
            <a:endParaRPr lang="en-US" sz="1400" dirty="0"/>
          </a:p>
        </p:txBody>
      </p:sp>
      <p:sp>
        <p:nvSpPr>
          <p:cNvPr id="11" name="Rectangle 10">
            <a:extLst>
              <a:ext uri="{FF2B5EF4-FFF2-40B4-BE49-F238E27FC236}">
                <a16:creationId xmlns:a16="http://schemas.microsoft.com/office/drawing/2014/main" id="{78C5B8AC-3F6F-4D62-9BA2-936094C4EF56}"/>
              </a:ext>
            </a:extLst>
          </p:cNvPr>
          <p:cNvSpPr/>
          <p:nvPr/>
        </p:nvSpPr>
        <p:spPr>
          <a:xfrm>
            <a:off x="834656" y="8954"/>
            <a:ext cx="7474688" cy="646331"/>
          </a:xfrm>
          <a:prstGeom prst="rect">
            <a:avLst/>
          </a:prstGeom>
          <a:solidFill>
            <a:srgbClr val="FFFF00"/>
          </a:solidFill>
        </p:spPr>
        <p:txBody>
          <a:bodyPr wrap="square">
            <a:spAutoFit/>
          </a:bodyPr>
          <a:lstStyle/>
          <a:p>
            <a:pPr algn="ctr"/>
            <a:r>
              <a:rPr lang="en-US" b="1" dirty="0">
                <a:solidFill>
                  <a:srgbClr val="222222"/>
                </a:solidFill>
              </a:rPr>
              <a:t>We encourage the City Manager and the City Council to carefully review and implement the detailed recommendations in Section VI on pages 47 – 61. </a:t>
            </a:r>
            <a:endParaRPr lang="en-US" b="1" dirty="0"/>
          </a:p>
        </p:txBody>
      </p:sp>
    </p:spTree>
    <p:extLst>
      <p:ext uri="{BB962C8B-B14F-4D97-AF65-F5344CB8AC3E}">
        <p14:creationId xmlns:p14="http://schemas.microsoft.com/office/powerpoint/2010/main" val="628379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Scope of the New Internal Auditor</a:t>
            </a:r>
          </a:p>
        </p:txBody>
      </p:sp>
      <p:sp>
        <p:nvSpPr>
          <p:cNvPr id="4" name="Content Placeholder 3">
            <a:extLst>
              <a:ext uri="{FF2B5EF4-FFF2-40B4-BE49-F238E27FC236}">
                <a16:creationId xmlns:a16="http://schemas.microsoft.com/office/drawing/2014/main" id="{88F8B77B-AE35-4650-83EB-26B8CD9DF226}"/>
              </a:ext>
            </a:extLst>
          </p:cNvPr>
          <p:cNvSpPr>
            <a:spLocks noGrp="1"/>
          </p:cNvSpPr>
          <p:nvPr>
            <p:ph idx="1"/>
          </p:nvPr>
        </p:nvSpPr>
        <p:spPr>
          <a:xfrm>
            <a:off x="457200" y="1600200"/>
            <a:ext cx="8229600" cy="4928191"/>
          </a:xfrm>
        </p:spPr>
        <p:txBody>
          <a:bodyPr>
            <a:normAutofit/>
          </a:bodyPr>
          <a:lstStyle/>
          <a:p>
            <a:pPr defTabSz="914400" eaLnBrk="0" fontAlgn="base" hangingPunct="0">
              <a:spcBef>
                <a:spcPct val="0"/>
              </a:spcBef>
              <a:spcAft>
                <a:spcPct val="0"/>
              </a:spcAft>
            </a:pPr>
            <a:r>
              <a:rPr lang="en-US" altLang="en-US" sz="2800" b="1" dirty="0">
                <a:solidFill>
                  <a:srgbClr val="222222"/>
                </a:solidFill>
                <a:cs typeface="Arial" panose="020B0604020202020204" pitchFamily="34" charset="0"/>
              </a:rPr>
              <a:t>CliftonLarsonAllen LLP is the new Internal Auditor</a:t>
            </a:r>
          </a:p>
          <a:p>
            <a:pPr defTabSz="914400" eaLnBrk="0" fontAlgn="base" hangingPunct="0">
              <a:spcBef>
                <a:spcPct val="0"/>
              </a:spcBef>
              <a:spcAft>
                <a:spcPct val="0"/>
              </a:spcAft>
            </a:pPr>
            <a:endParaRPr lang="en-US" altLang="en-US" sz="2800" dirty="0">
              <a:solidFill>
                <a:srgbClr val="222222"/>
              </a:solidFill>
              <a:cs typeface="Arial" panose="020B0604020202020204" pitchFamily="34" charset="0"/>
            </a:endParaRPr>
          </a:p>
          <a:p>
            <a:pPr defTabSz="914400" eaLnBrk="0" fontAlgn="base" hangingPunct="0">
              <a:spcBef>
                <a:spcPct val="0"/>
              </a:spcBef>
              <a:spcAft>
                <a:spcPct val="0"/>
              </a:spcAft>
            </a:pPr>
            <a:r>
              <a:rPr lang="en-US" altLang="en-US" sz="2800" dirty="0">
                <a:solidFill>
                  <a:srgbClr val="222222"/>
                </a:solidFill>
                <a:cs typeface="Arial" panose="020B0604020202020204" pitchFamily="34" charset="0"/>
              </a:rPr>
              <a:t>They will ensure progress on the implementation of recommendations as well as the monitoring of controls for:</a:t>
            </a:r>
          </a:p>
          <a:p>
            <a:pPr defTabSz="914400" eaLnBrk="0" fontAlgn="base" hangingPunct="0">
              <a:spcBef>
                <a:spcPct val="0"/>
              </a:spcBef>
              <a:spcAft>
                <a:spcPct val="0"/>
              </a:spcAft>
            </a:pPr>
            <a:endParaRPr lang="en-US" altLang="en-US" sz="2800" dirty="0">
              <a:solidFill>
                <a:srgbClr val="222222"/>
              </a:solidFill>
              <a:cs typeface="Arial" panose="020B0604020202020204" pitchFamily="34" charset="0"/>
            </a:endParaRPr>
          </a:p>
          <a:p>
            <a:pPr marL="914400" lvl="1" indent="-457200" defTabSz="914400" eaLnBrk="0" fontAlgn="base" hangingPunct="0">
              <a:spcBef>
                <a:spcPct val="0"/>
              </a:spcBef>
              <a:spcAft>
                <a:spcPct val="0"/>
              </a:spcAft>
              <a:buFont typeface="+mj-lt"/>
              <a:buAutoNum type="arabicPeriod"/>
            </a:pPr>
            <a:r>
              <a:rPr lang="en-US" altLang="en-US" sz="2400" b="1" dirty="0">
                <a:solidFill>
                  <a:srgbClr val="222222"/>
                </a:solidFill>
                <a:cs typeface="Arial" panose="020B0604020202020204" pitchFamily="34" charset="0"/>
              </a:rPr>
              <a:t>Comprehensive Annual Financial Report (CAFR) Findings</a:t>
            </a:r>
          </a:p>
          <a:p>
            <a:pPr marL="914400" lvl="1" indent="-457200" defTabSz="914400" eaLnBrk="0" fontAlgn="base" hangingPunct="0">
              <a:spcBef>
                <a:spcPct val="0"/>
              </a:spcBef>
              <a:spcAft>
                <a:spcPct val="0"/>
              </a:spcAft>
              <a:buFont typeface="+mj-lt"/>
              <a:buAutoNum type="arabicPeriod"/>
            </a:pPr>
            <a:r>
              <a:rPr lang="en-US" altLang="en-US" sz="2400" b="1" dirty="0">
                <a:solidFill>
                  <a:srgbClr val="222222"/>
                </a:solidFill>
                <a:cs typeface="Arial" panose="020B0604020202020204" pitchFamily="34" charset="0"/>
              </a:rPr>
              <a:t>Forensic Audit Report Findings</a:t>
            </a:r>
          </a:p>
          <a:p>
            <a:pPr marL="914400" lvl="1" indent="-457200" defTabSz="914400" eaLnBrk="0" fontAlgn="base" hangingPunct="0">
              <a:spcBef>
                <a:spcPct val="0"/>
              </a:spcBef>
              <a:spcAft>
                <a:spcPct val="0"/>
              </a:spcAft>
              <a:buFont typeface="+mj-lt"/>
              <a:buAutoNum type="arabicPeriod"/>
            </a:pPr>
            <a:r>
              <a:rPr lang="en-US" altLang="en-US" sz="2400" b="1" dirty="0">
                <a:solidFill>
                  <a:srgbClr val="222222"/>
                </a:solidFill>
                <a:cs typeface="Arial" panose="020B0604020202020204" pitchFamily="34" charset="0"/>
              </a:rPr>
              <a:t>City Council Adopted Financial Policies</a:t>
            </a:r>
          </a:p>
          <a:p>
            <a:pPr marL="914400" lvl="1" indent="-457200" defTabSz="914400" eaLnBrk="0" fontAlgn="base" hangingPunct="0">
              <a:spcBef>
                <a:spcPct val="0"/>
              </a:spcBef>
              <a:spcAft>
                <a:spcPct val="0"/>
              </a:spcAft>
              <a:buFont typeface="+mj-lt"/>
              <a:buAutoNum type="arabicPeriod"/>
            </a:pPr>
            <a:r>
              <a:rPr lang="en-US" altLang="en-US" sz="2400" b="1" dirty="0">
                <a:solidFill>
                  <a:srgbClr val="222222"/>
                </a:solidFill>
                <a:cs typeface="Arial" panose="020B0604020202020204" pitchFamily="34" charset="0"/>
              </a:rPr>
              <a:t>Other Recommendations Provided In:</a:t>
            </a:r>
          </a:p>
          <a:p>
            <a:pPr marL="1371600" lvl="2" indent="-457200" defTabSz="914400" eaLnBrk="0" fontAlgn="base" hangingPunct="0">
              <a:spcBef>
                <a:spcPct val="0"/>
              </a:spcBef>
              <a:spcAft>
                <a:spcPct val="0"/>
              </a:spcAft>
              <a:buFont typeface="+mj-lt"/>
              <a:buAutoNum type="alphaLcPeriod"/>
            </a:pPr>
            <a:r>
              <a:rPr lang="en-US" altLang="en-US" sz="2000" b="1" dirty="0">
                <a:solidFill>
                  <a:srgbClr val="222222"/>
                </a:solidFill>
                <a:cs typeface="Arial" panose="020B0604020202020204" pitchFamily="34" charset="0"/>
              </a:rPr>
              <a:t>5 Year Financial Plan</a:t>
            </a:r>
          </a:p>
          <a:p>
            <a:pPr marL="1371600" lvl="2" indent="-457200" defTabSz="914400" eaLnBrk="0" fontAlgn="base" hangingPunct="0">
              <a:spcBef>
                <a:spcPct val="0"/>
              </a:spcBef>
              <a:spcAft>
                <a:spcPct val="0"/>
              </a:spcAft>
              <a:buFont typeface="+mj-lt"/>
              <a:buAutoNum type="alphaLcPeriod"/>
            </a:pPr>
            <a:r>
              <a:rPr lang="en-US" altLang="en-US" sz="2000" b="1" dirty="0">
                <a:solidFill>
                  <a:srgbClr val="222222"/>
                </a:solidFill>
                <a:cs typeface="Arial" panose="020B0604020202020204" pitchFamily="34" charset="0"/>
              </a:rPr>
              <a:t>Collector Transition Plan</a:t>
            </a:r>
          </a:p>
        </p:txBody>
      </p:sp>
      <p:sp>
        <p:nvSpPr>
          <p:cNvPr id="8" name="Slide Number Placeholder 7"/>
          <p:cNvSpPr>
            <a:spLocks noGrp="1"/>
          </p:cNvSpPr>
          <p:nvPr>
            <p:ph type="sldNum" sz="quarter" idx="12"/>
          </p:nvPr>
        </p:nvSpPr>
        <p:spPr/>
        <p:txBody>
          <a:bodyPr/>
          <a:lstStyle/>
          <a:p>
            <a:fld id="{754E0B21-15B5-2D42-93D4-E23D4058B01A}" type="slidenum">
              <a:rPr lang="en-US" smtClean="0"/>
              <a:t>40</a:t>
            </a:fld>
            <a:endParaRPr lang="en-US" dirty="0"/>
          </a:p>
        </p:txBody>
      </p:sp>
      <p:pic>
        <p:nvPicPr>
          <p:cNvPr id="1030" name="Picture 6" descr="https://ssl.gstatic.com/ui/v1/icons/mail/images/cleardot.gif">
            <a:extLst>
              <a:ext uri="{FF2B5EF4-FFF2-40B4-BE49-F238E27FC236}">
                <a16:creationId xmlns:a16="http://schemas.microsoft.com/office/drawing/2014/main" id="{05113816-D73D-4EF0-A41D-C2206B4AD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E6F5BBC-696C-4663-9AAB-DA61F67C136D}"/>
              </a:ext>
            </a:extLst>
          </p:cNvPr>
          <p:cNvSpPr/>
          <p:nvPr/>
        </p:nvSpPr>
        <p:spPr>
          <a:xfrm>
            <a:off x="625642" y="6356350"/>
            <a:ext cx="7892716" cy="5016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Council should review and approve its resolution to implement the Citizen Advisory Auditing Committee as sponsored by Councilwoman Wilson-Smith</a:t>
            </a:r>
          </a:p>
        </p:txBody>
      </p:sp>
    </p:spTree>
    <p:extLst>
      <p:ext uri="{BB962C8B-B14F-4D97-AF65-F5344CB8AC3E}">
        <p14:creationId xmlns:p14="http://schemas.microsoft.com/office/powerpoint/2010/main" val="1058233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Scope of the New Internal Auditor</a:t>
            </a:r>
          </a:p>
        </p:txBody>
      </p:sp>
      <p:sp>
        <p:nvSpPr>
          <p:cNvPr id="4" name="Content Placeholder 3">
            <a:extLst>
              <a:ext uri="{FF2B5EF4-FFF2-40B4-BE49-F238E27FC236}">
                <a16:creationId xmlns:a16="http://schemas.microsoft.com/office/drawing/2014/main" id="{88F8B77B-AE35-4650-83EB-26B8CD9DF226}"/>
              </a:ext>
            </a:extLst>
          </p:cNvPr>
          <p:cNvSpPr>
            <a:spLocks noGrp="1"/>
          </p:cNvSpPr>
          <p:nvPr>
            <p:ph idx="1"/>
          </p:nvPr>
        </p:nvSpPr>
        <p:spPr>
          <a:xfrm>
            <a:off x="457200" y="1600200"/>
            <a:ext cx="8229600" cy="4928191"/>
          </a:xfrm>
        </p:spPr>
        <p:txBody>
          <a:bodyPr>
            <a:normAutofit/>
          </a:bodyPr>
          <a:lstStyle/>
          <a:p>
            <a:pPr defTabSz="914400" eaLnBrk="0" fontAlgn="base" hangingPunct="0">
              <a:spcBef>
                <a:spcPct val="0"/>
              </a:spcBef>
              <a:spcAft>
                <a:spcPct val="0"/>
              </a:spcAft>
            </a:pPr>
            <a:r>
              <a:rPr lang="en-US" altLang="en-US" sz="2800" b="1" dirty="0">
                <a:solidFill>
                  <a:srgbClr val="222222"/>
                </a:solidFill>
                <a:cs typeface="Arial" panose="020B0604020202020204" pitchFamily="34" charset="0"/>
              </a:rPr>
              <a:t>The Internal Auditor will also bring Government Finance Officers Association (GFOA) Best Practices:</a:t>
            </a:r>
          </a:p>
          <a:p>
            <a:pPr defTabSz="914400" eaLnBrk="0" fontAlgn="base" hangingPunct="0">
              <a:spcBef>
                <a:spcPct val="0"/>
              </a:spcBef>
              <a:spcAft>
                <a:spcPct val="0"/>
              </a:spcAft>
            </a:pPr>
            <a:endParaRPr lang="en-US" altLang="en-US" sz="2000" dirty="0">
              <a:solidFill>
                <a:srgbClr val="222222"/>
              </a:solidFill>
              <a:cs typeface="Arial" panose="020B0604020202020204" pitchFamily="34" charset="0"/>
            </a:endParaRPr>
          </a:p>
          <a:p>
            <a:pPr defTabSz="914400" eaLnBrk="0" fontAlgn="base" hangingPunct="0">
              <a:spcBef>
                <a:spcPct val="0"/>
              </a:spcBef>
              <a:spcAft>
                <a:spcPct val="0"/>
              </a:spcAft>
            </a:pPr>
            <a:r>
              <a:rPr lang="en-US" altLang="en-US" sz="2000" dirty="0">
                <a:solidFill>
                  <a:srgbClr val="222222"/>
                </a:solidFill>
                <a:cs typeface="Arial" panose="020B0604020202020204" pitchFamily="34" charset="0"/>
              </a:rPr>
              <a:t>“A formal internal audit function is particularly valuable for those activities involving a high degree of risk (e.g., complex accounting systems, contracts with outside parties, a rapidly changing environment).”</a:t>
            </a:r>
          </a:p>
          <a:p>
            <a:pPr defTabSz="914400" eaLnBrk="0" fontAlgn="base" hangingPunct="0">
              <a:spcBef>
                <a:spcPct val="0"/>
              </a:spcBef>
              <a:spcAft>
                <a:spcPct val="0"/>
              </a:spcAft>
            </a:pPr>
            <a:endParaRPr lang="en-US" altLang="en-US" sz="2000" dirty="0">
              <a:solidFill>
                <a:srgbClr val="222222"/>
              </a:solidFill>
              <a:cs typeface="Arial" panose="020B0604020202020204" pitchFamily="34" charset="0"/>
            </a:endParaRPr>
          </a:p>
          <a:p>
            <a:pPr defTabSz="914400" eaLnBrk="0" fontAlgn="base" hangingPunct="0">
              <a:spcBef>
                <a:spcPct val="0"/>
              </a:spcBef>
              <a:spcAft>
                <a:spcPct val="0"/>
              </a:spcAft>
            </a:pPr>
            <a:r>
              <a:rPr lang="en-US" altLang="en-US" sz="2000" dirty="0">
                <a:solidFill>
                  <a:srgbClr val="222222"/>
                </a:solidFill>
                <a:cs typeface="Arial" panose="020B0604020202020204" pitchFamily="34" charset="0"/>
              </a:rPr>
              <a:t>“The internal audit function should be established formally by charter, enabling resolution, or other appropriate legal means..”</a:t>
            </a:r>
          </a:p>
          <a:p>
            <a:pPr defTabSz="914400" eaLnBrk="0" fontAlgn="base" hangingPunct="0">
              <a:spcBef>
                <a:spcPct val="0"/>
              </a:spcBef>
              <a:spcAft>
                <a:spcPct val="0"/>
              </a:spcAft>
            </a:pPr>
            <a:endParaRPr lang="en-US" altLang="en-US" sz="2000" dirty="0">
              <a:solidFill>
                <a:srgbClr val="222222"/>
              </a:solidFill>
              <a:cs typeface="Arial" panose="020B0604020202020204" pitchFamily="34" charset="0"/>
            </a:endParaRPr>
          </a:p>
          <a:p>
            <a:pPr defTabSz="914400" eaLnBrk="0" fontAlgn="base" hangingPunct="0">
              <a:spcBef>
                <a:spcPct val="0"/>
              </a:spcBef>
              <a:spcAft>
                <a:spcPct val="0"/>
              </a:spcAft>
            </a:pPr>
            <a:r>
              <a:rPr lang="en-US" altLang="en-US" sz="2000" dirty="0">
                <a:solidFill>
                  <a:srgbClr val="222222"/>
                </a:solidFill>
                <a:cs typeface="Arial" panose="020B0604020202020204" pitchFamily="34" charset="0"/>
              </a:rPr>
              <a:t>It is recommended that internal auditors of state and local governments conduct their work in accordance with the professional standards relevant to internal auditing contained in the U.S. General Accounting Office’s publication </a:t>
            </a:r>
            <a:r>
              <a:rPr lang="en-US" altLang="en-US" sz="2000" i="1" dirty="0">
                <a:solidFill>
                  <a:srgbClr val="222222"/>
                </a:solidFill>
                <a:cs typeface="Arial" panose="020B0604020202020204" pitchFamily="34" charset="0"/>
              </a:rPr>
              <a:t>Government Auditing Standards</a:t>
            </a:r>
            <a:r>
              <a:rPr lang="en-US" altLang="en-US" sz="2000" dirty="0">
                <a:solidFill>
                  <a:srgbClr val="222222"/>
                </a:solidFill>
                <a:cs typeface="Arial" panose="020B0604020202020204" pitchFamily="34" charset="0"/>
              </a:rPr>
              <a:t>, including those applicable to the independence of internal auditors..”</a:t>
            </a:r>
          </a:p>
        </p:txBody>
      </p:sp>
      <p:sp>
        <p:nvSpPr>
          <p:cNvPr id="8" name="Slide Number Placeholder 7"/>
          <p:cNvSpPr>
            <a:spLocks noGrp="1"/>
          </p:cNvSpPr>
          <p:nvPr>
            <p:ph type="sldNum" sz="quarter" idx="12"/>
          </p:nvPr>
        </p:nvSpPr>
        <p:spPr/>
        <p:txBody>
          <a:bodyPr/>
          <a:lstStyle/>
          <a:p>
            <a:fld id="{754E0B21-15B5-2D42-93D4-E23D4058B01A}" type="slidenum">
              <a:rPr lang="en-US" smtClean="0"/>
              <a:t>41</a:t>
            </a:fld>
            <a:endParaRPr lang="en-US" dirty="0"/>
          </a:p>
        </p:txBody>
      </p:sp>
      <p:pic>
        <p:nvPicPr>
          <p:cNvPr id="1030" name="Picture 6" descr="https://ssl.gstatic.com/ui/v1/icons/mail/images/cleardot.gif">
            <a:extLst>
              <a:ext uri="{FF2B5EF4-FFF2-40B4-BE49-F238E27FC236}">
                <a16:creationId xmlns:a16="http://schemas.microsoft.com/office/drawing/2014/main" id="{05113816-D73D-4EF0-A41D-C2206B4AD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80527B-EEAD-4DC1-8941-3F36D346B0FC}"/>
              </a:ext>
            </a:extLst>
          </p:cNvPr>
          <p:cNvSpPr txBox="1"/>
          <p:nvPr/>
        </p:nvSpPr>
        <p:spPr>
          <a:xfrm>
            <a:off x="42421" y="6550223"/>
            <a:ext cx="9059159" cy="307777"/>
          </a:xfrm>
          <a:prstGeom prst="rect">
            <a:avLst/>
          </a:prstGeom>
          <a:noFill/>
        </p:spPr>
        <p:txBody>
          <a:bodyPr wrap="square" rtlCol="0" anchor="ctr">
            <a:spAutoFit/>
          </a:bodyPr>
          <a:lstStyle/>
          <a:p>
            <a:pPr algn="ctr"/>
            <a:r>
              <a:rPr lang="en-US" sz="1400" dirty="0"/>
              <a:t>Source: </a:t>
            </a:r>
            <a:r>
              <a:rPr lang="en-US" sz="1400" dirty="0">
                <a:hlinkClick r:id="rId4"/>
              </a:rPr>
              <a:t>http://www.gfoa.org/print/402</a:t>
            </a:r>
            <a:endParaRPr lang="en-US" sz="1400" dirty="0"/>
          </a:p>
        </p:txBody>
      </p:sp>
    </p:spTree>
    <p:extLst>
      <p:ext uri="{BB962C8B-B14F-4D97-AF65-F5344CB8AC3E}">
        <p14:creationId xmlns:p14="http://schemas.microsoft.com/office/powerpoint/2010/main" val="1029105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Collector Transition Plan </a:t>
            </a:r>
            <a:br>
              <a:rPr lang="en-US" sz="3600" dirty="0"/>
            </a:br>
            <a:r>
              <a:rPr lang="en-US" sz="3600" dirty="0"/>
              <a:t>Executive Summary</a:t>
            </a:r>
          </a:p>
        </p:txBody>
      </p:sp>
      <p:sp>
        <p:nvSpPr>
          <p:cNvPr id="8" name="Slide Number Placeholder 7"/>
          <p:cNvSpPr>
            <a:spLocks noGrp="1"/>
          </p:cNvSpPr>
          <p:nvPr>
            <p:ph type="sldNum" sz="quarter" idx="12"/>
          </p:nvPr>
        </p:nvSpPr>
        <p:spPr/>
        <p:txBody>
          <a:bodyPr/>
          <a:lstStyle/>
          <a:p>
            <a:fld id="{754E0B21-15B5-2D42-93D4-E23D4058B01A}" type="slidenum">
              <a:rPr lang="en-US" smtClean="0"/>
              <a:t>42</a:t>
            </a:fld>
            <a:endParaRPr lang="en-US" dirty="0"/>
          </a:p>
        </p:txBody>
      </p:sp>
      <p:sp>
        <p:nvSpPr>
          <p:cNvPr id="9" name="Rounded Rectangle 8"/>
          <p:cNvSpPr/>
          <p:nvPr/>
        </p:nvSpPr>
        <p:spPr>
          <a:xfrm>
            <a:off x="339365" y="2381693"/>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992206" y="2551837"/>
            <a:ext cx="7159588" cy="1754326"/>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Collector Transition Plan </a:t>
            </a:r>
          </a:p>
          <a:p>
            <a:pPr algn="ctr"/>
            <a:r>
              <a:rPr lang="en-US" sz="5400" dirty="0">
                <a:ln w="0"/>
                <a:solidFill>
                  <a:schemeClr val="bg1"/>
                </a:solidFill>
                <a:effectLst>
                  <a:outerShdw blurRad="38100" dist="19050" dir="2700000" algn="tl" rotWithShape="0">
                    <a:schemeClr val="dk1">
                      <a:alpha val="40000"/>
                    </a:schemeClr>
                  </a:outerShdw>
                </a:effectLst>
              </a:rPr>
              <a:t>Executive Summary</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791717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Purpose of this Document</a:t>
            </a:r>
          </a:p>
        </p:txBody>
      </p:sp>
      <p:sp>
        <p:nvSpPr>
          <p:cNvPr id="8" name="Slide Number Placeholder 7"/>
          <p:cNvSpPr>
            <a:spLocks noGrp="1"/>
          </p:cNvSpPr>
          <p:nvPr>
            <p:ph type="sldNum" sz="quarter" idx="12"/>
          </p:nvPr>
        </p:nvSpPr>
        <p:spPr/>
        <p:txBody>
          <a:bodyPr/>
          <a:lstStyle/>
          <a:p>
            <a:fld id="{754E0B21-15B5-2D42-93D4-E23D4058B01A}" type="slidenum">
              <a:rPr lang="en-US" smtClean="0"/>
              <a:t>43</a:t>
            </a:fld>
            <a:endParaRPr lang="en-US" dirty="0"/>
          </a:p>
        </p:txBody>
      </p:sp>
      <p:sp>
        <p:nvSpPr>
          <p:cNvPr id="9" name="Rounded Rectangle 8"/>
          <p:cNvSpPr/>
          <p:nvPr/>
        </p:nvSpPr>
        <p:spPr>
          <a:xfrm>
            <a:off x="335324" y="2381693"/>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432731" y="2644170"/>
            <a:ext cx="8270457" cy="1569660"/>
          </a:xfrm>
          <a:prstGeom prst="rect">
            <a:avLst/>
          </a:prstGeom>
          <a:solidFill>
            <a:srgbClr val="002060"/>
          </a:solidFill>
        </p:spPr>
        <p:txBody>
          <a:bodyPr wrap="square" lIns="91440" tIns="45720" rIns="91440" bIns="45720">
            <a:spAutoFit/>
          </a:bodyPr>
          <a:lstStyle/>
          <a:p>
            <a:pPr algn="ctr"/>
            <a:r>
              <a:rPr lang="en-US" sz="3200" dirty="0">
                <a:ln w="0"/>
                <a:solidFill>
                  <a:schemeClr val="bg1"/>
                </a:solidFill>
                <a:effectLst>
                  <a:outerShdw blurRad="38100" dist="19050" dir="2700000" algn="tl" rotWithShape="0">
                    <a:schemeClr val="dk1">
                      <a:alpha val="40000"/>
                    </a:schemeClr>
                  </a:outerShdw>
                </a:effectLst>
              </a:rPr>
              <a:t>This document provides a 20 Point Transition Plan to guide the redesign of t</a:t>
            </a:r>
            <a:r>
              <a:rPr lang="en-US" sz="3200" b="0" cap="none" spc="0" dirty="0">
                <a:ln w="0"/>
                <a:solidFill>
                  <a:schemeClr val="bg1"/>
                </a:solidFill>
                <a:effectLst>
                  <a:outerShdw blurRad="38100" dist="19050" dir="2700000" algn="tl" rotWithShape="0">
                    <a:schemeClr val="dk1">
                      <a:alpha val="40000"/>
                    </a:schemeClr>
                  </a:outerShdw>
                </a:effectLst>
              </a:rPr>
              <a:t>he City’s </a:t>
            </a:r>
          </a:p>
          <a:p>
            <a:pPr algn="ctr"/>
            <a:r>
              <a:rPr lang="en-US" sz="3200" b="0" cap="none" spc="0" dirty="0">
                <a:ln w="0"/>
                <a:solidFill>
                  <a:schemeClr val="bg1"/>
                </a:solidFill>
                <a:effectLst>
                  <a:outerShdw blurRad="38100" dist="19050" dir="2700000" algn="tl" rotWithShape="0">
                    <a:schemeClr val="dk1">
                      <a:alpha val="40000"/>
                    </a:schemeClr>
                  </a:outerShdw>
                </a:effectLst>
              </a:rPr>
              <a:t>Billing &amp; Collection operations.</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0" name="Rectangle 9">
            <a:extLst>
              <a:ext uri="{FF2B5EF4-FFF2-40B4-BE49-F238E27FC236}">
                <a16:creationId xmlns:a16="http://schemas.microsoft.com/office/drawing/2014/main" id="{9BAE6FE0-3B0D-4F68-99B8-970A7149369F}"/>
              </a:ext>
            </a:extLst>
          </p:cNvPr>
          <p:cNvSpPr/>
          <p:nvPr/>
        </p:nvSpPr>
        <p:spPr>
          <a:xfrm>
            <a:off x="457200" y="4734038"/>
            <a:ext cx="8229600" cy="1323439"/>
          </a:xfrm>
          <a:prstGeom prst="rect">
            <a:avLst/>
          </a:prstGeom>
          <a:solidFill>
            <a:srgbClr val="FFFF00"/>
          </a:solidFill>
        </p:spPr>
        <p:txBody>
          <a:bodyPr wrap="square" lIns="91440" tIns="45720" rIns="91440" bIns="45720">
            <a:spAutoFit/>
          </a:bodyPr>
          <a:lstStyle/>
          <a:p>
            <a:pPr algn="ctr"/>
            <a:r>
              <a:rPr lang="en-US" sz="1600" b="1" i="1" dirty="0">
                <a:ln w="0"/>
                <a:effectLst>
                  <a:outerShdw blurRad="38100" dist="19050" dir="2700000" algn="tl" rotWithShape="0">
                    <a:schemeClr val="dk1">
                      <a:alpha val="40000"/>
                    </a:schemeClr>
                  </a:outerShdw>
                </a:effectLst>
              </a:rPr>
              <a:t>Background: In July 2017, City Council approved the reinstatement of </a:t>
            </a:r>
            <a:r>
              <a:rPr lang="en-US" sz="1600" b="1" i="1" cap="none" spc="0" dirty="0">
                <a:ln w="0"/>
                <a:solidFill>
                  <a:schemeClr val="tx1"/>
                </a:solidFill>
                <a:effectLst>
                  <a:outerShdw blurRad="38100" dist="19050" dir="2700000" algn="tl" rotWithShape="0">
                    <a:schemeClr val="dk1">
                      <a:alpha val="40000"/>
                    </a:schemeClr>
                  </a:outerShdw>
                </a:effectLst>
              </a:rPr>
              <a:t>a City Collector based on Section 3.14 of the City Charter.  This action transitions </a:t>
            </a:r>
            <a:r>
              <a:rPr lang="en-US" sz="1600" b="1" i="1" dirty="0">
                <a:ln w="0"/>
                <a:effectLst>
                  <a:outerShdw blurRad="38100" dist="19050" dir="2700000" algn="tl" rotWithShape="0">
                    <a:schemeClr val="dk1">
                      <a:alpha val="40000"/>
                    </a:schemeClr>
                  </a:outerShdw>
                </a:effectLst>
              </a:rPr>
              <a:t>collection functions from the </a:t>
            </a:r>
            <a:r>
              <a:rPr lang="en-US" sz="1600" b="1" i="1" cap="none" spc="0" dirty="0">
                <a:ln w="0"/>
                <a:solidFill>
                  <a:schemeClr val="tx1"/>
                </a:solidFill>
                <a:effectLst>
                  <a:outerShdw blurRad="38100" dist="19050" dir="2700000" algn="tl" rotWithShape="0">
                    <a:schemeClr val="dk1">
                      <a:alpha val="40000"/>
                    </a:schemeClr>
                  </a:outerShdw>
                </a:effectLst>
              </a:rPr>
              <a:t>Treasurer’s Office</a:t>
            </a:r>
            <a:r>
              <a:rPr lang="en-US" sz="1600" b="1" i="1" dirty="0">
                <a:ln w="0"/>
                <a:effectLst>
                  <a:outerShdw blurRad="38100" dist="19050" dir="2700000" algn="tl" rotWithShape="0">
                    <a:schemeClr val="dk1">
                      <a:alpha val="40000"/>
                    </a:schemeClr>
                  </a:outerShdw>
                </a:effectLst>
              </a:rPr>
              <a:t> to the chartered City Collector.  In August 2017, the City Manager decided </a:t>
            </a:r>
            <a:r>
              <a:rPr lang="en-US" sz="1600" b="1" i="1" cap="none" spc="0" dirty="0">
                <a:ln w="0"/>
                <a:solidFill>
                  <a:schemeClr val="tx1"/>
                </a:solidFill>
                <a:effectLst>
                  <a:outerShdw blurRad="38100" dist="19050" dir="2700000" algn="tl" rotWithShape="0">
                    <a:schemeClr val="dk1">
                      <a:alpha val="40000"/>
                    </a:schemeClr>
                  </a:outerShdw>
                </a:effectLst>
              </a:rPr>
              <a:t>to combine</a:t>
            </a:r>
            <a:r>
              <a:rPr lang="en-US" sz="1600" b="1" i="1" dirty="0">
                <a:ln w="0"/>
                <a:effectLst>
                  <a:outerShdw blurRad="38100" dist="19050" dir="2700000" algn="tl" rotWithShape="0">
                    <a:schemeClr val="dk1">
                      <a:alpha val="40000"/>
                    </a:schemeClr>
                  </a:outerShdw>
                </a:effectLst>
              </a:rPr>
              <a:t> Utility Billing with the new City Collector’s scope.  This </a:t>
            </a:r>
            <a:r>
              <a:rPr lang="en-US" sz="1600" b="1" i="1" cap="none" spc="0" dirty="0">
                <a:ln w="0"/>
                <a:solidFill>
                  <a:schemeClr val="tx1"/>
                </a:solidFill>
                <a:effectLst>
                  <a:outerShdw blurRad="38100" dist="19050" dir="2700000" algn="tl" rotWithShape="0">
                    <a:schemeClr val="dk1">
                      <a:alpha val="40000"/>
                    </a:schemeClr>
                  </a:outerShdw>
                </a:effectLst>
              </a:rPr>
              <a:t>Transition Plan focuses on a consolidated Office of The City Collector and Utility Billing.</a:t>
            </a:r>
          </a:p>
        </p:txBody>
      </p:sp>
    </p:spTree>
    <p:extLst>
      <p:ext uri="{BB962C8B-B14F-4D97-AF65-F5344CB8AC3E}">
        <p14:creationId xmlns:p14="http://schemas.microsoft.com/office/powerpoint/2010/main" val="810772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Contents</a:t>
            </a:r>
          </a:p>
        </p:txBody>
      </p:sp>
      <p:sp>
        <p:nvSpPr>
          <p:cNvPr id="3" name="Content Placeholder 2"/>
          <p:cNvSpPr>
            <a:spLocks noGrp="1"/>
          </p:cNvSpPr>
          <p:nvPr>
            <p:ph idx="1"/>
          </p:nvPr>
        </p:nvSpPr>
        <p:spPr>
          <a:xfrm>
            <a:off x="457200" y="1054016"/>
            <a:ext cx="8229600" cy="5669280"/>
          </a:xfrm>
        </p:spPr>
        <p:txBody>
          <a:bodyPr>
            <a:noAutofit/>
          </a:bodyPr>
          <a:lstStyle/>
          <a:p>
            <a:r>
              <a:rPr lang="en-US" sz="2400" b="1" u="sng" dirty="0"/>
              <a:t>Guiding Principles</a:t>
            </a:r>
          </a:p>
          <a:p>
            <a:r>
              <a:rPr lang="en-US" sz="2400" b="1" u="sng" dirty="0"/>
              <a:t>Executive Summary of 20 Point Action Plan</a:t>
            </a:r>
          </a:p>
          <a:p>
            <a:r>
              <a:rPr lang="en-US" sz="2400" b="1" u="sng" dirty="0"/>
              <a:t>RBG Framework for the Redesign</a:t>
            </a:r>
            <a:endParaRPr lang="en-US" sz="1800" b="1" dirty="0"/>
          </a:p>
          <a:p>
            <a:r>
              <a:rPr lang="en-US" sz="2400" b="1" u="sng" dirty="0"/>
              <a:t>New Billing &amp; Collections Office Organization Chart</a:t>
            </a:r>
          </a:p>
          <a:p>
            <a:r>
              <a:rPr lang="en-US" sz="2400" b="1" u="sng" dirty="0"/>
              <a:t>Review of New Billing &amp; Collections Operations</a:t>
            </a:r>
          </a:p>
          <a:p>
            <a:pPr lvl="1">
              <a:buFont typeface="+mj-lt"/>
              <a:buAutoNum type="arabicPeriod"/>
            </a:pPr>
            <a:r>
              <a:rPr lang="en-US" sz="1800" b="1" dirty="0">
                <a:ln w="0"/>
              </a:rPr>
              <a:t>Customer Service Delivery</a:t>
            </a:r>
          </a:p>
          <a:p>
            <a:pPr lvl="1">
              <a:buFont typeface="+mj-lt"/>
              <a:buAutoNum type="arabicPeriod"/>
            </a:pPr>
            <a:r>
              <a:rPr lang="en-US" sz="1800" b="1" dirty="0">
                <a:ln w="0"/>
              </a:rPr>
              <a:t>Business Processes </a:t>
            </a:r>
          </a:p>
          <a:p>
            <a:pPr lvl="1">
              <a:buFont typeface="+mj-lt"/>
              <a:buAutoNum type="arabicPeriod"/>
            </a:pPr>
            <a:r>
              <a:rPr lang="en-US" sz="1800" b="1" dirty="0">
                <a:ln w="0"/>
              </a:rPr>
              <a:t>Technology</a:t>
            </a:r>
          </a:p>
          <a:p>
            <a:pPr lvl="1">
              <a:buFont typeface="+mj-lt"/>
              <a:buAutoNum type="arabicPeriod"/>
            </a:pPr>
            <a:r>
              <a:rPr lang="en-US" sz="1800" b="1" dirty="0">
                <a:ln w="0"/>
              </a:rPr>
              <a:t>Data &amp; Reporting</a:t>
            </a:r>
          </a:p>
          <a:p>
            <a:pPr lvl="1">
              <a:buFont typeface="+mj-lt"/>
              <a:buAutoNum type="arabicPeriod"/>
            </a:pPr>
            <a:r>
              <a:rPr lang="en-US" sz="1800" b="1" dirty="0">
                <a:ln w="0"/>
              </a:rPr>
              <a:t>Controls &amp; Governance</a:t>
            </a:r>
          </a:p>
          <a:p>
            <a:pPr lvl="1">
              <a:buFont typeface="+mj-lt"/>
              <a:buAutoNum type="arabicPeriod"/>
            </a:pPr>
            <a:r>
              <a:rPr lang="en-US" sz="1800" b="1" dirty="0">
                <a:ln w="0"/>
              </a:rPr>
              <a:t>Staffing</a:t>
            </a:r>
          </a:p>
          <a:p>
            <a:r>
              <a:rPr lang="en-US" sz="2400" b="1" u="sng" dirty="0">
                <a:ln w="0"/>
              </a:rPr>
              <a:t>Appendix</a:t>
            </a:r>
          </a:p>
          <a:p>
            <a:pPr marL="914400" lvl="1" indent="-457200">
              <a:buFont typeface="+mj-lt"/>
              <a:buAutoNum type="arabicPeriod"/>
            </a:pPr>
            <a:r>
              <a:rPr lang="en-US" sz="1800" b="1" dirty="0">
                <a:ln w="0"/>
              </a:rPr>
              <a:t>RBG Restructuring Checklist</a:t>
            </a:r>
          </a:p>
        </p:txBody>
      </p:sp>
      <p:sp>
        <p:nvSpPr>
          <p:cNvPr id="4" name="Slide Number Placeholder 3"/>
          <p:cNvSpPr>
            <a:spLocks noGrp="1"/>
          </p:cNvSpPr>
          <p:nvPr>
            <p:ph type="sldNum" sz="quarter" idx="12"/>
          </p:nvPr>
        </p:nvSpPr>
        <p:spPr/>
        <p:txBody>
          <a:bodyPr/>
          <a:lstStyle/>
          <a:p>
            <a:fld id="{754E0B21-15B5-2D42-93D4-E23D4058B01A}" type="slidenum">
              <a:rPr lang="en-US" smtClean="0"/>
              <a:t>44</a:t>
            </a:fld>
            <a:endParaRPr lang="en-US" dirty="0"/>
          </a:p>
        </p:txBody>
      </p:sp>
      <p:pic>
        <p:nvPicPr>
          <p:cNvPr id="5" name="Picture 4"/>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030030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rmAutofit/>
          </a:bodyPr>
          <a:lstStyle/>
          <a:p>
            <a:r>
              <a:rPr lang="en-US" dirty="0"/>
              <a:t>Guiding Principles – “Guard Rails”</a:t>
            </a:r>
          </a:p>
        </p:txBody>
      </p:sp>
      <p:sp>
        <p:nvSpPr>
          <p:cNvPr id="3" name="Content Placeholder 2"/>
          <p:cNvSpPr>
            <a:spLocks noGrp="1"/>
          </p:cNvSpPr>
          <p:nvPr>
            <p:ph idx="1"/>
          </p:nvPr>
        </p:nvSpPr>
        <p:spPr>
          <a:xfrm>
            <a:off x="457200" y="1417638"/>
            <a:ext cx="8229600" cy="5321700"/>
          </a:xfrm>
        </p:spPr>
        <p:txBody>
          <a:bodyPr>
            <a:noAutofit/>
          </a:bodyPr>
          <a:lstStyle/>
          <a:p>
            <a:pPr marL="457200" indent="-457200">
              <a:buFont typeface="+mj-lt"/>
              <a:buAutoNum type="arabicPeriod"/>
            </a:pPr>
            <a:r>
              <a:rPr lang="en-US" sz="1800" b="1" u="sng" dirty="0"/>
              <a:t>The City Cannot Retreat: </a:t>
            </a:r>
            <a:r>
              <a:rPr lang="en-US" sz="1800" dirty="0"/>
              <a:t>It is critical that the City’s day to day billing, payments and collections activities do not stop or be negatively impacted. Any disruption to billing and collections will recreate the same dire financial scenario as in 2016 when Utility Billing did not occur.  Not maintaining the current state minimum level of payment and collections could risk making Payroll and paying vendors.</a:t>
            </a:r>
          </a:p>
          <a:p>
            <a:pPr marL="457200" indent="-457200">
              <a:buFont typeface="+mj-lt"/>
              <a:buAutoNum type="arabicPeriod"/>
            </a:pPr>
            <a:endParaRPr lang="en-US" sz="1800" dirty="0"/>
          </a:p>
          <a:p>
            <a:pPr marL="457200" indent="-457200">
              <a:buFont typeface="+mj-lt"/>
              <a:buAutoNum type="arabicPeriod"/>
            </a:pPr>
            <a:r>
              <a:rPr lang="en-US" sz="1800" b="1" u="sng" dirty="0"/>
              <a:t>This Effort Requires Strong Executive Oversight:</a:t>
            </a:r>
            <a:r>
              <a:rPr lang="en-US" sz="1800" b="1" dirty="0"/>
              <a:t>  </a:t>
            </a:r>
            <a:r>
              <a:rPr lang="en-US" sz="1800" dirty="0"/>
              <a:t>The Implementation Team must include, in addition to the new Director of Billing &amp; Collections, the City Manager, the Chief Financial Officer, the Procurement Officer, and other staff or consultants as needed.</a:t>
            </a:r>
          </a:p>
          <a:p>
            <a:pPr marL="457200" indent="-457200">
              <a:buFont typeface="+mj-lt"/>
              <a:buAutoNum type="arabicPeriod"/>
            </a:pPr>
            <a:endParaRPr lang="en-US" sz="1800" dirty="0"/>
          </a:p>
          <a:p>
            <a:pPr marL="457200" indent="-457200">
              <a:buFont typeface="+mj-lt"/>
              <a:buAutoNum type="arabicPeriod"/>
            </a:pPr>
            <a:r>
              <a:rPr lang="en-US" sz="1800" b="1" u="sng" dirty="0"/>
              <a:t>A fully integrated Cross Functional Team Will Take Time: </a:t>
            </a:r>
            <a:r>
              <a:rPr lang="en-US" sz="1800" dirty="0"/>
              <a:t>Utility staff must learn City Tax, Revenue and Collections payments and former Treasurer staff must learn Utility billing.  This team will need strong financial controls, policies and procedures.  Combining billing, payments and collection operations into one office can incentivize fraudulent behavior without strong controls and management.</a:t>
            </a:r>
            <a:endParaRPr lang="en-US" sz="1800" dirty="0">
              <a:ln w="0"/>
            </a:endParaRPr>
          </a:p>
        </p:txBody>
      </p:sp>
      <p:sp>
        <p:nvSpPr>
          <p:cNvPr id="4" name="Slide Number Placeholder 3"/>
          <p:cNvSpPr>
            <a:spLocks noGrp="1"/>
          </p:cNvSpPr>
          <p:nvPr>
            <p:ph type="sldNum" sz="quarter" idx="12"/>
          </p:nvPr>
        </p:nvSpPr>
        <p:spPr/>
        <p:txBody>
          <a:bodyPr/>
          <a:lstStyle/>
          <a:p>
            <a:fld id="{754E0B21-15B5-2D42-93D4-E23D4058B01A}" type="slidenum">
              <a:rPr lang="en-US" smtClean="0"/>
              <a:t>45</a:t>
            </a:fld>
            <a:endParaRPr lang="en-US" dirty="0"/>
          </a:p>
        </p:txBody>
      </p:sp>
    </p:spTree>
    <p:extLst>
      <p:ext uri="{BB962C8B-B14F-4D97-AF65-F5344CB8AC3E}">
        <p14:creationId xmlns:p14="http://schemas.microsoft.com/office/powerpoint/2010/main" val="4121954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rmAutofit/>
          </a:bodyPr>
          <a:lstStyle/>
          <a:p>
            <a:r>
              <a:rPr lang="en-US" dirty="0"/>
              <a:t>Transition Plan Executive Summary</a:t>
            </a:r>
          </a:p>
        </p:txBody>
      </p:sp>
      <p:sp>
        <p:nvSpPr>
          <p:cNvPr id="3" name="Content Placeholder 2"/>
          <p:cNvSpPr>
            <a:spLocks noGrp="1"/>
          </p:cNvSpPr>
          <p:nvPr>
            <p:ph idx="1"/>
          </p:nvPr>
        </p:nvSpPr>
        <p:spPr>
          <a:xfrm>
            <a:off x="457200" y="1070058"/>
            <a:ext cx="8229600" cy="5669280"/>
          </a:xfrm>
        </p:spPr>
        <p:txBody>
          <a:bodyPr>
            <a:noAutofit/>
          </a:bodyPr>
          <a:lstStyle/>
          <a:p>
            <a:pPr marL="0" indent="0" algn="ctr">
              <a:buNone/>
            </a:pPr>
            <a:r>
              <a:rPr lang="en-US" sz="2000" b="1" u="sng" dirty="0">
                <a:ln w="0"/>
              </a:rPr>
              <a:t>The Transition Plan is based on 20 Action Items detailed in this document.</a:t>
            </a:r>
          </a:p>
          <a:p>
            <a:pPr marL="0" indent="0" algn="ctr">
              <a:buNone/>
            </a:pPr>
            <a:endParaRPr lang="en-US" sz="2800" b="1" u="sng" dirty="0">
              <a:ln w="0"/>
            </a:endParaRPr>
          </a:p>
          <a:p>
            <a:pPr marL="457200" indent="-457200">
              <a:buFont typeface="+mj-lt"/>
              <a:buAutoNum type="arabicPeriod"/>
            </a:pPr>
            <a:r>
              <a:rPr lang="en-US" sz="2000" b="1" dirty="0">
                <a:ln w="0"/>
              </a:rPr>
              <a:t>Create the Implementation Team and Act With Urgency: </a:t>
            </a:r>
            <a:r>
              <a:rPr lang="en-US" sz="2000" dirty="0">
                <a:ln w="0"/>
              </a:rPr>
              <a:t>The revenue scope is $100+ Million from all City funds.  This is a “Start Up” business enterprise where URGENCY is a Top Priority.  The new City Collector Office can potentially result in a significant increase in revenues.</a:t>
            </a:r>
          </a:p>
          <a:p>
            <a:pPr marL="457200" indent="-457200">
              <a:buFont typeface="+mj-lt"/>
              <a:buAutoNum type="arabicPeriod"/>
            </a:pPr>
            <a:r>
              <a:rPr lang="en-US" sz="2000" b="1" dirty="0"/>
              <a:t>Establish One Consolidated Office Space for Utility Billing and Treasurer Staff in City Hall: </a:t>
            </a:r>
            <a:r>
              <a:rPr lang="en-US" sz="2000" dirty="0"/>
              <a:t>this includes 6 staff and the Director (total 7 FTEs). </a:t>
            </a:r>
          </a:p>
          <a:p>
            <a:pPr marL="457200" indent="-457200">
              <a:buFont typeface="+mj-lt"/>
              <a:buAutoNum type="arabicPeriod"/>
            </a:pPr>
            <a:r>
              <a:rPr lang="en-US" sz="2000" b="1" dirty="0"/>
              <a:t>Create an Employee Training Plan: </a:t>
            </a:r>
            <a:r>
              <a:rPr lang="en-US" sz="2000" dirty="0"/>
              <a:t>The Director must develop a Plan for Employee Training that includes cross training for a fully integrated Billing and Collections Office.</a:t>
            </a:r>
          </a:p>
          <a:p>
            <a:pPr marL="457200" indent="-457200">
              <a:buFont typeface="+mj-lt"/>
              <a:buAutoNum type="arabicPeriod"/>
            </a:pPr>
            <a:r>
              <a:rPr lang="en-US" sz="2000" b="1" dirty="0"/>
              <a:t>Implement a Staffing Policy: </a:t>
            </a:r>
            <a:r>
              <a:rPr lang="en-US" sz="2000" dirty="0"/>
              <a:t>The Director must have a Staffing Policy that manages staff attendance to ensure customer service delivery.</a:t>
            </a:r>
          </a:p>
          <a:p>
            <a:pPr marL="457200" indent="-457200">
              <a:buFont typeface="+mj-lt"/>
              <a:buAutoNum type="arabicPeriod"/>
            </a:pPr>
            <a:r>
              <a:rPr lang="en-US" sz="2000" b="1" dirty="0">
                <a:ln w="0"/>
              </a:rPr>
              <a:t>RFP Process for all Delinquent Collections Services: </a:t>
            </a:r>
            <a:r>
              <a:rPr lang="en-US" sz="2000" dirty="0">
                <a:ln w="0"/>
              </a:rPr>
              <a:t>We recommend the City issue a comprehensive RFP for a “One Stop Shop” for all delinquent Collections services by November 15</a:t>
            </a:r>
            <a:r>
              <a:rPr lang="en-US" sz="2000" baseline="30000" dirty="0">
                <a:ln w="0"/>
              </a:rPr>
              <a:t>TH</a:t>
            </a:r>
            <a:r>
              <a:rPr lang="en-US" sz="2000" dirty="0">
                <a:ln w="0"/>
              </a:rPr>
              <a:t>. </a:t>
            </a:r>
          </a:p>
        </p:txBody>
      </p:sp>
      <p:sp>
        <p:nvSpPr>
          <p:cNvPr id="4" name="Slide Number Placeholder 3"/>
          <p:cNvSpPr>
            <a:spLocks noGrp="1"/>
          </p:cNvSpPr>
          <p:nvPr>
            <p:ph type="sldNum" sz="quarter" idx="12"/>
          </p:nvPr>
        </p:nvSpPr>
        <p:spPr/>
        <p:txBody>
          <a:bodyPr/>
          <a:lstStyle/>
          <a:p>
            <a:fld id="{754E0B21-15B5-2D42-93D4-E23D4058B01A}" type="slidenum">
              <a:rPr lang="en-US" smtClean="0"/>
              <a:t>46</a:t>
            </a:fld>
            <a:endParaRPr lang="en-US" dirty="0"/>
          </a:p>
        </p:txBody>
      </p:sp>
      <p:sp>
        <p:nvSpPr>
          <p:cNvPr id="7" name="TextBox 6">
            <a:extLst>
              <a:ext uri="{FF2B5EF4-FFF2-40B4-BE49-F238E27FC236}">
                <a16:creationId xmlns:a16="http://schemas.microsoft.com/office/drawing/2014/main" id="{FB11FB95-118D-4E8B-B5CF-9330B011569A}"/>
              </a:ext>
            </a:extLst>
          </p:cNvPr>
          <p:cNvSpPr txBox="1"/>
          <p:nvPr/>
        </p:nvSpPr>
        <p:spPr>
          <a:xfrm>
            <a:off x="8074152" y="0"/>
            <a:ext cx="1069848" cy="369332"/>
          </a:xfrm>
          <a:prstGeom prst="rect">
            <a:avLst/>
          </a:prstGeom>
          <a:solidFill>
            <a:srgbClr val="002060"/>
          </a:solidFill>
        </p:spPr>
        <p:txBody>
          <a:bodyPr wrap="square" rtlCol="0" anchor="ctr">
            <a:spAutoFit/>
          </a:bodyPr>
          <a:lstStyle/>
          <a:p>
            <a:pPr algn="ctr"/>
            <a:r>
              <a:rPr lang="en-US" b="1" dirty="0">
                <a:solidFill>
                  <a:schemeClr val="bg1"/>
                </a:solidFill>
              </a:rPr>
              <a:t>1 of 4</a:t>
            </a:r>
          </a:p>
        </p:txBody>
      </p:sp>
      <p:sp>
        <p:nvSpPr>
          <p:cNvPr id="6" name="TextBox 5">
            <a:extLst>
              <a:ext uri="{FF2B5EF4-FFF2-40B4-BE49-F238E27FC236}">
                <a16:creationId xmlns:a16="http://schemas.microsoft.com/office/drawing/2014/main" id="{B86E0529-8990-448A-97D6-64F9B52C19C7}"/>
              </a:ext>
            </a:extLst>
          </p:cNvPr>
          <p:cNvSpPr txBox="1"/>
          <p:nvPr/>
        </p:nvSpPr>
        <p:spPr>
          <a:xfrm>
            <a:off x="5128184" y="6173961"/>
            <a:ext cx="3337088" cy="646331"/>
          </a:xfrm>
          <a:prstGeom prst="rect">
            <a:avLst/>
          </a:prstGeom>
          <a:solidFill>
            <a:srgbClr val="FFFF00"/>
          </a:solidFill>
          <a:ln>
            <a:solidFill>
              <a:schemeClr val="tx1"/>
            </a:solidFill>
          </a:ln>
        </p:spPr>
        <p:txBody>
          <a:bodyPr wrap="square" rtlCol="0">
            <a:spAutoFit/>
          </a:bodyPr>
          <a:lstStyle/>
          <a:p>
            <a:r>
              <a:rPr lang="en-US" sz="1200" b="1" dirty="0">
                <a:effectLst>
                  <a:outerShdw blurRad="38100" dist="38100" dir="2700000" algn="tl">
                    <a:srgbClr val="000000">
                      <a:alpha val="43137"/>
                    </a:srgbClr>
                  </a:outerShdw>
                </a:effectLst>
              </a:rPr>
              <a:t>Note: Per the Comp Board, the Treasurer can keep 2 positions.  Our plan assumes the other 2 positions join the Collector Office.</a:t>
            </a:r>
          </a:p>
        </p:txBody>
      </p:sp>
    </p:spTree>
    <p:extLst>
      <p:ext uri="{BB962C8B-B14F-4D97-AF65-F5344CB8AC3E}">
        <p14:creationId xmlns:p14="http://schemas.microsoft.com/office/powerpoint/2010/main" val="2426664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rmAutofit/>
          </a:bodyPr>
          <a:lstStyle/>
          <a:p>
            <a:r>
              <a:rPr lang="en-US" dirty="0"/>
              <a:t>Transition Plan Executive Summary</a:t>
            </a:r>
          </a:p>
        </p:txBody>
      </p:sp>
      <p:sp>
        <p:nvSpPr>
          <p:cNvPr id="3" name="Content Placeholder 2"/>
          <p:cNvSpPr>
            <a:spLocks noGrp="1"/>
          </p:cNvSpPr>
          <p:nvPr>
            <p:ph idx="1"/>
          </p:nvPr>
        </p:nvSpPr>
        <p:spPr>
          <a:xfrm>
            <a:off x="457200" y="1070058"/>
            <a:ext cx="8229600" cy="5669280"/>
          </a:xfrm>
        </p:spPr>
        <p:txBody>
          <a:bodyPr>
            <a:noAutofit/>
          </a:bodyPr>
          <a:lstStyle/>
          <a:p>
            <a:pPr marL="0" indent="0" algn="ctr">
              <a:buNone/>
            </a:pPr>
            <a:endParaRPr lang="en-US" sz="2800" b="1" u="sng" dirty="0">
              <a:ln w="0"/>
            </a:endParaRPr>
          </a:p>
          <a:p>
            <a:pPr marL="457200" indent="-457200">
              <a:buAutoNum type="arabicPeriod" startAt="6"/>
            </a:pPr>
            <a:r>
              <a:rPr lang="en-US" sz="2000" b="1" dirty="0">
                <a:ln w="0"/>
              </a:rPr>
              <a:t>Start the Real Estate Tax Sale process and cancel the Propel contract. </a:t>
            </a:r>
            <a:r>
              <a:rPr lang="en-US" sz="2000" dirty="0">
                <a:ln w="0"/>
              </a:rPr>
              <a:t>Send the data file to Sands Anderson and kick start the Real Estate Tax Sale process.  Per the Propel contract: </a:t>
            </a:r>
            <a:r>
              <a:rPr lang="en-US" sz="2000" i="1" dirty="0">
                <a:ln w="0"/>
              </a:rPr>
              <a:t>“The Treasurer agrees to repay all principal amounts unpaid to Propel by the Taxpayer..”</a:t>
            </a:r>
            <a:endParaRPr lang="en-US" sz="2000" dirty="0">
              <a:ln w="0"/>
            </a:endParaRPr>
          </a:p>
          <a:p>
            <a:pPr marL="457200" indent="-457200">
              <a:buAutoNum type="arabicPeriod" startAt="6"/>
            </a:pPr>
            <a:r>
              <a:rPr lang="en-US" sz="2000" b="1" dirty="0">
                <a:ln w="0"/>
              </a:rPr>
              <a:t>Pursue Delinquent Utility Billing Collections: </a:t>
            </a:r>
            <a:r>
              <a:rPr lang="en-US" sz="2000" dirty="0">
                <a:ln w="0"/>
              </a:rPr>
              <a:t>The City lacks a process for collecting delinquent </a:t>
            </a:r>
            <a:r>
              <a:rPr lang="en-US" sz="2000" dirty="0"/>
              <a:t>accounts.  AS400 data shows an average monthly ~$200,000 uncollected utility revenue.  The FY2016 CAFR reports $1.5M in Utility Accounts Receivable.  The City must understand this difference.</a:t>
            </a:r>
          </a:p>
          <a:p>
            <a:pPr marL="457200" indent="-457200">
              <a:buAutoNum type="arabicPeriod" startAt="6"/>
            </a:pPr>
            <a:r>
              <a:rPr lang="en-US" sz="2000" b="1" dirty="0"/>
              <a:t>Implement</a:t>
            </a:r>
            <a:r>
              <a:rPr lang="en-US" sz="2000" dirty="0"/>
              <a:t> </a:t>
            </a:r>
            <a:r>
              <a:rPr lang="en-US" sz="2000" b="1" dirty="0"/>
              <a:t>the Comprehensive Recommendations from the Severn Trent Report: </a:t>
            </a:r>
            <a:r>
              <a:rPr lang="en-US" sz="2000" dirty="0"/>
              <a:t>The Director should implement the recommendations to reforming the Utility Billing office based on the Severn Trent Report.  </a:t>
            </a:r>
          </a:p>
          <a:p>
            <a:pPr marL="457200" indent="-457200">
              <a:buAutoNum type="arabicPeriod" startAt="6"/>
            </a:pPr>
            <a:r>
              <a:rPr lang="en-US" sz="2000" b="1" dirty="0"/>
              <a:t>RFP Process for all Banking Services.  </a:t>
            </a:r>
            <a:r>
              <a:rPr lang="en-US" sz="2000" dirty="0"/>
              <a:t>Currently, SunTrust provides all banking services for the City.  This service should be competed and fees negotiated to ensure the best service to the City.</a:t>
            </a:r>
          </a:p>
          <a:p>
            <a:pPr marL="457200" indent="-457200">
              <a:buAutoNum type="arabicPeriod" startAt="6"/>
            </a:pPr>
            <a:r>
              <a:rPr lang="en-US" sz="2000" b="1" dirty="0"/>
              <a:t>RFP Process for Security Services.  </a:t>
            </a:r>
            <a:r>
              <a:rPr lang="en-US" sz="2000" dirty="0"/>
              <a:t>Security system similar to a bank and approved by the Police Department, security personnel onsite.</a:t>
            </a:r>
          </a:p>
          <a:p>
            <a:pPr marL="457200" indent="-457200">
              <a:buAutoNum type="arabicPeriod" startAt="6"/>
            </a:pPr>
            <a:endParaRPr lang="en-US" sz="2000" b="1" dirty="0"/>
          </a:p>
        </p:txBody>
      </p:sp>
      <p:sp>
        <p:nvSpPr>
          <p:cNvPr id="4" name="Slide Number Placeholder 3"/>
          <p:cNvSpPr>
            <a:spLocks noGrp="1"/>
          </p:cNvSpPr>
          <p:nvPr>
            <p:ph type="sldNum" sz="quarter" idx="12"/>
          </p:nvPr>
        </p:nvSpPr>
        <p:spPr/>
        <p:txBody>
          <a:bodyPr/>
          <a:lstStyle/>
          <a:p>
            <a:fld id="{754E0B21-15B5-2D42-93D4-E23D4058B01A}" type="slidenum">
              <a:rPr lang="en-US" smtClean="0"/>
              <a:t>47</a:t>
            </a:fld>
            <a:endParaRPr lang="en-US" dirty="0"/>
          </a:p>
        </p:txBody>
      </p:sp>
      <p:sp>
        <p:nvSpPr>
          <p:cNvPr id="6" name="TextBox 5">
            <a:extLst>
              <a:ext uri="{FF2B5EF4-FFF2-40B4-BE49-F238E27FC236}">
                <a16:creationId xmlns:a16="http://schemas.microsoft.com/office/drawing/2014/main" id="{53708904-CF61-4164-AFC0-56530DC90A11}"/>
              </a:ext>
            </a:extLst>
          </p:cNvPr>
          <p:cNvSpPr txBox="1"/>
          <p:nvPr/>
        </p:nvSpPr>
        <p:spPr>
          <a:xfrm>
            <a:off x="8074152" y="0"/>
            <a:ext cx="1069848" cy="369332"/>
          </a:xfrm>
          <a:prstGeom prst="rect">
            <a:avLst/>
          </a:prstGeom>
          <a:solidFill>
            <a:srgbClr val="002060"/>
          </a:solidFill>
        </p:spPr>
        <p:txBody>
          <a:bodyPr wrap="square" rtlCol="0" anchor="ctr">
            <a:spAutoFit/>
          </a:bodyPr>
          <a:lstStyle/>
          <a:p>
            <a:pPr algn="ctr"/>
            <a:r>
              <a:rPr lang="en-US" b="1" dirty="0">
                <a:solidFill>
                  <a:schemeClr val="bg1"/>
                </a:solidFill>
              </a:rPr>
              <a:t>2 of 4</a:t>
            </a:r>
          </a:p>
        </p:txBody>
      </p:sp>
    </p:spTree>
    <p:extLst>
      <p:ext uri="{BB962C8B-B14F-4D97-AF65-F5344CB8AC3E}">
        <p14:creationId xmlns:p14="http://schemas.microsoft.com/office/powerpoint/2010/main" val="639965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rmAutofit/>
          </a:bodyPr>
          <a:lstStyle/>
          <a:p>
            <a:r>
              <a:rPr lang="en-US" dirty="0"/>
              <a:t>Transition Plan Executive Summary</a:t>
            </a:r>
          </a:p>
        </p:txBody>
      </p:sp>
      <p:sp>
        <p:nvSpPr>
          <p:cNvPr id="3" name="Content Placeholder 2"/>
          <p:cNvSpPr>
            <a:spLocks noGrp="1"/>
          </p:cNvSpPr>
          <p:nvPr>
            <p:ph idx="1"/>
          </p:nvPr>
        </p:nvSpPr>
        <p:spPr>
          <a:xfrm>
            <a:off x="457200" y="1183179"/>
            <a:ext cx="8229600" cy="5669280"/>
          </a:xfrm>
        </p:spPr>
        <p:txBody>
          <a:bodyPr>
            <a:noAutofit/>
          </a:bodyPr>
          <a:lstStyle/>
          <a:p>
            <a:pPr marL="457200" indent="-457200">
              <a:buAutoNum type="arabicPeriod" startAt="11"/>
            </a:pPr>
            <a:r>
              <a:rPr lang="en-US" sz="2000" b="1" dirty="0">
                <a:ln w="0"/>
              </a:rPr>
              <a:t>Implement a Surge Staffing Plan for Peak Payment Periods</a:t>
            </a:r>
            <a:r>
              <a:rPr lang="en-US" sz="2000" dirty="0">
                <a:ln w="0"/>
              </a:rPr>
              <a:t>: Staff must create a “Surge Staffing Plan” during Peak Payment Periods (e.g., March and June due dates).</a:t>
            </a:r>
          </a:p>
          <a:p>
            <a:pPr marL="457200" indent="-457200">
              <a:buAutoNum type="arabicPeriod" startAt="11"/>
            </a:pPr>
            <a:endParaRPr lang="en-US" sz="2000" dirty="0">
              <a:ln w="0"/>
            </a:endParaRPr>
          </a:p>
          <a:p>
            <a:pPr marL="457200" indent="-457200">
              <a:buAutoNum type="arabicPeriod" startAt="11"/>
            </a:pPr>
            <a:r>
              <a:rPr lang="en-US" sz="2000" b="1" dirty="0">
                <a:ln w="0"/>
              </a:rPr>
              <a:t>Implement Program Management Office (PMO) </a:t>
            </a:r>
            <a:r>
              <a:rPr lang="en-US" sz="2000" dirty="0">
                <a:ln w="0"/>
              </a:rPr>
              <a:t>to manage the entire transition, including a jointly staffed PMO including the Meters Supervisor and the Collector.</a:t>
            </a:r>
          </a:p>
          <a:p>
            <a:pPr marL="457200" indent="-457200">
              <a:buAutoNum type="arabicPeriod" startAt="11"/>
            </a:pPr>
            <a:endParaRPr lang="en-US" sz="2000" dirty="0">
              <a:ln w="0"/>
            </a:endParaRPr>
          </a:p>
          <a:p>
            <a:pPr marL="457200" indent="-457200">
              <a:buAutoNum type="arabicPeriod" startAt="11"/>
            </a:pPr>
            <a:r>
              <a:rPr lang="en-US" sz="2000" b="1" dirty="0"/>
              <a:t>Publish a</a:t>
            </a:r>
            <a:r>
              <a:rPr lang="en-US" sz="2000" b="1" dirty="0">
                <a:ln w="0"/>
              </a:rPr>
              <a:t> daily “City Cash Balance Report” </a:t>
            </a:r>
            <a:r>
              <a:rPr lang="en-US" sz="2000" dirty="0">
                <a:ln w="0"/>
              </a:rPr>
              <a:t>and the City Collector and Finance Director should review it daily.</a:t>
            </a:r>
          </a:p>
          <a:p>
            <a:pPr marL="457200" indent="-457200">
              <a:buAutoNum type="arabicPeriod" startAt="11"/>
            </a:pPr>
            <a:endParaRPr lang="en-US" sz="2000" dirty="0">
              <a:ln w="0"/>
            </a:endParaRPr>
          </a:p>
          <a:p>
            <a:pPr marL="457200" indent="-457200">
              <a:buAutoNum type="arabicPeriod" startAt="11"/>
            </a:pPr>
            <a:r>
              <a:rPr lang="en-US" sz="2000" b="1" dirty="0">
                <a:ln w="0"/>
              </a:rPr>
              <a:t>Reconfigure </a:t>
            </a:r>
            <a:r>
              <a:rPr lang="en-US" sz="2000" b="1" dirty="0"/>
              <a:t>the SunTrust Lockbox </a:t>
            </a:r>
            <a:r>
              <a:rPr lang="en-US" sz="2000" dirty="0"/>
              <a:t>to reduce errors and manual processes associated today with online bill payment.</a:t>
            </a:r>
          </a:p>
          <a:p>
            <a:pPr marL="457200" indent="-457200">
              <a:buAutoNum type="arabicPeriod" startAt="11"/>
            </a:pPr>
            <a:endParaRPr lang="en-US" sz="2000" dirty="0"/>
          </a:p>
          <a:p>
            <a:pPr marL="457200" indent="-457200">
              <a:buAutoNum type="arabicPeriod" startAt="11"/>
            </a:pPr>
            <a:r>
              <a:rPr lang="en-US" sz="2000" b="1" dirty="0"/>
              <a:t>Conduct training for all staff (6 Staff and 1 Director) to access data in AS400, write queries and make everyone a “Power User.”</a:t>
            </a:r>
          </a:p>
        </p:txBody>
      </p:sp>
      <p:sp>
        <p:nvSpPr>
          <p:cNvPr id="4" name="Slide Number Placeholder 3"/>
          <p:cNvSpPr>
            <a:spLocks noGrp="1"/>
          </p:cNvSpPr>
          <p:nvPr>
            <p:ph type="sldNum" sz="quarter" idx="12"/>
          </p:nvPr>
        </p:nvSpPr>
        <p:spPr/>
        <p:txBody>
          <a:bodyPr/>
          <a:lstStyle/>
          <a:p>
            <a:fld id="{754E0B21-15B5-2D42-93D4-E23D4058B01A}" type="slidenum">
              <a:rPr lang="en-US" smtClean="0"/>
              <a:t>48</a:t>
            </a:fld>
            <a:endParaRPr lang="en-US" dirty="0"/>
          </a:p>
        </p:txBody>
      </p:sp>
      <p:sp>
        <p:nvSpPr>
          <p:cNvPr id="6" name="TextBox 5">
            <a:extLst>
              <a:ext uri="{FF2B5EF4-FFF2-40B4-BE49-F238E27FC236}">
                <a16:creationId xmlns:a16="http://schemas.microsoft.com/office/drawing/2014/main" id="{4BF82011-04B2-4300-9C02-22509A3E0B90}"/>
              </a:ext>
            </a:extLst>
          </p:cNvPr>
          <p:cNvSpPr txBox="1"/>
          <p:nvPr/>
        </p:nvSpPr>
        <p:spPr>
          <a:xfrm>
            <a:off x="8074152" y="0"/>
            <a:ext cx="1069848" cy="369332"/>
          </a:xfrm>
          <a:prstGeom prst="rect">
            <a:avLst/>
          </a:prstGeom>
          <a:solidFill>
            <a:srgbClr val="002060"/>
          </a:solidFill>
        </p:spPr>
        <p:txBody>
          <a:bodyPr wrap="square" rtlCol="0" anchor="ctr">
            <a:spAutoFit/>
          </a:bodyPr>
          <a:lstStyle/>
          <a:p>
            <a:pPr algn="ctr"/>
            <a:r>
              <a:rPr lang="en-US" b="1" dirty="0">
                <a:solidFill>
                  <a:schemeClr val="bg1"/>
                </a:solidFill>
              </a:rPr>
              <a:t>3 of 4</a:t>
            </a:r>
          </a:p>
        </p:txBody>
      </p:sp>
    </p:spTree>
    <p:extLst>
      <p:ext uri="{BB962C8B-B14F-4D97-AF65-F5344CB8AC3E}">
        <p14:creationId xmlns:p14="http://schemas.microsoft.com/office/powerpoint/2010/main" val="599917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rmAutofit/>
          </a:bodyPr>
          <a:lstStyle/>
          <a:p>
            <a:r>
              <a:rPr lang="en-US" dirty="0"/>
              <a:t>Transition Plan Executive Summary</a:t>
            </a:r>
          </a:p>
        </p:txBody>
      </p:sp>
      <p:sp>
        <p:nvSpPr>
          <p:cNvPr id="3" name="Content Placeholder 2"/>
          <p:cNvSpPr>
            <a:spLocks noGrp="1"/>
          </p:cNvSpPr>
          <p:nvPr>
            <p:ph idx="1"/>
          </p:nvPr>
        </p:nvSpPr>
        <p:spPr>
          <a:xfrm>
            <a:off x="457200" y="1192608"/>
            <a:ext cx="8229600" cy="5669280"/>
          </a:xfrm>
        </p:spPr>
        <p:txBody>
          <a:bodyPr>
            <a:noAutofit/>
          </a:bodyPr>
          <a:lstStyle/>
          <a:p>
            <a:pPr marL="457200" indent="-457200">
              <a:buAutoNum type="arabicPeriod" startAt="16"/>
            </a:pPr>
            <a:r>
              <a:rPr lang="en-US" sz="2000" b="1" dirty="0"/>
              <a:t>Report on overall collections monthly to Council </a:t>
            </a:r>
            <a:r>
              <a:rPr lang="en-US" sz="2000" dirty="0"/>
              <a:t>including Payments to the City, Collections Remitted, Utility Billings &amp; Collections, delinquent account reporting (what was sent to vendor and what was collected).</a:t>
            </a:r>
          </a:p>
          <a:p>
            <a:pPr marL="457200" indent="-457200">
              <a:buAutoNum type="arabicPeriod" startAt="16"/>
            </a:pPr>
            <a:endParaRPr lang="en-US" sz="2000" dirty="0"/>
          </a:p>
          <a:p>
            <a:pPr marL="457200" indent="-457200">
              <a:buAutoNum type="arabicPeriod" startAt="16"/>
            </a:pPr>
            <a:r>
              <a:rPr lang="en-US" sz="2000" b="1" dirty="0"/>
              <a:t>RFP Process to replace all manually read meters and all commercial meters.  </a:t>
            </a:r>
            <a:r>
              <a:rPr lang="en-US" sz="2000" dirty="0"/>
              <a:t>Manage through the Joint Meters &amp; Billing PMO.</a:t>
            </a:r>
            <a:endParaRPr lang="en-US" sz="2000" b="1" dirty="0"/>
          </a:p>
          <a:p>
            <a:pPr marL="457200" indent="-457200">
              <a:buAutoNum type="arabicPeriod" startAt="16"/>
            </a:pPr>
            <a:endParaRPr lang="en-US" sz="2000" b="1" dirty="0"/>
          </a:p>
          <a:p>
            <a:pPr marL="457200" indent="-457200">
              <a:buAutoNum type="arabicPeriod" startAt="16"/>
            </a:pPr>
            <a:r>
              <a:rPr lang="en-US" sz="2000" b="1" dirty="0"/>
              <a:t>Implement </a:t>
            </a:r>
            <a:r>
              <a:rPr lang="en-US" sz="2000" b="1" dirty="0">
                <a:ln w="0"/>
              </a:rPr>
              <a:t>Controls on ALL Staff users of AS400.</a:t>
            </a:r>
          </a:p>
          <a:p>
            <a:pPr marL="457200" indent="-457200">
              <a:buAutoNum type="arabicPeriod" startAt="16"/>
            </a:pPr>
            <a:endParaRPr lang="en-US" sz="2000" b="1" dirty="0">
              <a:ln w="0"/>
            </a:endParaRPr>
          </a:p>
          <a:p>
            <a:pPr marL="457200" indent="-457200">
              <a:buAutoNum type="arabicPeriod" startAt="16"/>
            </a:pPr>
            <a:r>
              <a:rPr lang="en-US" sz="2000" b="1" dirty="0">
                <a:ln w="0"/>
              </a:rPr>
              <a:t>Develop Business Process Documentation that includes financial policies and </a:t>
            </a:r>
            <a:r>
              <a:rPr lang="en-US" sz="2000" b="1" dirty="0"/>
              <a:t>Standard Operating Procedures (SOP’s).</a:t>
            </a:r>
          </a:p>
          <a:p>
            <a:pPr marL="457200" indent="-457200">
              <a:buAutoNum type="arabicPeriod" startAt="16"/>
            </a:pPr>
            <a:endParaRPr lang="en-US" sz="2000" b="1" dirty="0"/>
          </a:p>
          <a:p>
            <a:pPr marL="457200" indent="-457200">
              <a:buAutoNum type="arabicPeriod" startAt="16"/>
            </a:pPr>
            <a:r>
              <a:rPr lang="en-US" sz="2000" b="1" dirty="0"/>
              <a:t>RFP Process for Utility Billing Software </a:t>
            </a:r>
            <a:r>
              <a:rPr lang="en-US" sz="2000" dirty="0"/>
              <a:t>that includes at a minimum: Ability to run a Run a 90 Day Delinquent Report, Run a Cut Off Report, and view entire customer history – all with 1 Click of a Button</a:t>
            </a:r>
          </a:p>
        </p:txBody>
      </p:sp>
      <p:sp>
        <p:nvSpPr>
          <p:cNvPr id="4" name="Slide Number Placeholder 3"/>
          <p:cNvSpPr>
            <a:spLocks noGrp="1"/>
          </p:cNvSpPr>
          <p:nvPr>
            <p:ph type="sldNum" sz="quarter" idx="12"/>
          </p:nvPr>
        </p:nvSpPr>
        <p:spPr/>
        <p:txBody>
          <a:bodyPr/>
          <a:lstStyle/>
          <a:p>
            <a:fld id="{754E0B21-15B5-2D42-93D4-E23D4058B01A}" type="slidenum">
              <a:rPr lang="en-US" smtClean="0"/>
              <a:t>49</a:t>
            </a:fld>
            <a:endParaRPr lang="en-US" dirty="0"/>
          </a:p>
        </p:txBody>
      </p:sp>
      <p:sp>
        <p:nvSpPr>
          <p:cNvPr id="6" name="TextBox 5">
            <a:extLst>
              <a:ext uri="{FF2B5EF4-FFF2-40B4-BE49-F238E27FC236}">
                <a16:creationId xmlns:a16="http://schemas.microsoft.com/office/drawing/2014/main" id="{52BE6521-CA8A-4BC1-BAE9-26D22534E3AD}"/>
              </a:ext>
            </a:extLst>
          </p:cNvPr>
          <p:cNvSpPr txBox="1"/>
          <p:nvPr/>
        </p:nvSpPr>
        <p:spPr>
          <a:xfrm>
            <a:off x="8074152" y="0"/>
            <a:ext cx="1069848" cy="369332"/>
          </a:xfrm>
          <a:prstGeom prst="rect">
            <a:avLst/>
          </a:prstGeom>
          <a:solidFill>
            <a:srgbClr val="002060"/>
          </a:solidFill>
        </p:spPr>
        <p:txBody>
          <a:bodyPr wrap="square" rtlCol="0" anchor="ctr">
            <a:spAutoFit/>
          </a:bodyPr>
          <a:lstStyle/>
          <a:p>
            <a:pPr algn="ctr"/>
            <a:r>
              <a:rPr lang="en-US" b="1" dirty="0">
                <a:solidFill>
                  <a:schemeClr val="bg1"/>
                </a:solidFill>
              </a:rPr>
              <a:t>4 of 4</a:t>
            </a:r>
          </a:p>
        </p:txBody>
      </p:sp>
    </p:spTree>
    <p:extLst>
      <p:ext uri="{BB962C8B-B14F-4D97-AF65-F5344CB8AC3E}">
        <p14:creationId xmlns:p14="http://schemas.microsoft.com/office/powerpoint/2010/main" val="3701926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Forensic Audit Executive Summary</a:t>
            </a:r>
          </a:p>
        </p:txBody>
      </p:sp>
      <p:sp>
        <p:nvSpPr>
          <p:cNvPr id="4" name="Content Placeholder 3">
            <a:extLst>
              <a:ext uri="{FF2B5EF4-FFF2-40B4-BE49-F238E27FC236}">
                <a16:creationId xmlns:a16="http://schemas.microsoft.com/office/drawing/2014/main" id="{B2580AB5-793A-4E81-867F-5ADDC688C828}"/>
              </a:ext>
            </a:extLst>
          </p:cNvPr>
          <p:cNvSpPr>
            <a:spLocks noGrp="1"/>
          </p:cNvSpPr>
          <p:nvPr>
            <p:ph idx="1"/>
          </p:nvPr>
        </p:nvSpPr>
        <p:spPr/>
        <p:txBody>
          <a:bodyPr>
            <a:normAutofit fontScale="85000" lnSpcReduction="10000"/>
          </a:bodyPr>
          <a:lstStyle/>
          <a:p>
            <a:r>
              <a:rPr lang="en-US" sz="2800" b="1" dirty="0"/>
              <a:t>Auditors Applied the “Fraud Triangle:” </a:t>
            </a:r>
          </a:p>
          <a:p>
            <a:pPr lvl="1"/>
            <a:r>
              <a:rPr lang="en-US" sz="2400" b="1" u="sng" dirty="0"/>
              <a:t>Opportunity: ability for a person to engage in misconduct or fraud. </a:t>
            </a:r>
          </a:p>
          <a:p>
            <a:pPr lvl="2"/>
            <a:r>
              <a:rPr lang="en-US" sz="2000" i="1" dirty="0"/>
              <a:t>“Petersburg’s internal controls have traditionally not been strong and there are many employees who have been in roles for lengthy periods of time (some exceeded 30 years), such that they were able to tell us ways in which existing internal controls might be circumvented…”(p.4)</a:t>
            </a:r>
          </a:p>
          <a:p>
            <a:pPr lvl="1"/>
            <a:r>
              <a:rPr lang="en-US" sz="2400" b="1" u="sng" dirty="0"/>
              <a:t>Rationalization: person’s ability to internally justify wrongful actions</a:t>
            </a:r>
          </a:p>
          <a:p>
            <a:pPr lvl="2"/>
            <a:r>
              <a:rPr lang="en-US" sz="2000" dirty="0"/>
              <a:t>“We found the perception of “ethical tone” in Petersburg was not strong/positive, with many historical instances or allegations of misconduct reported to us and or identified in public records of investigations of misconduct of Petersburg Officials, Leaders and/or employees…”</a:t>
            </a:r>
            <a:r>
              <a:rPr lang="en-US" sz="2000" i="1" dirty="0"/>
              <a:t> (p.5)</a:t>
            </a:r>
            <a:endParaRPr lang="en-US" sz="2000" dirty="0"/>
          </a:p>
          <a:p>
            <a:pPr lvl="1"/>
            <a:r>
              <a:rPr lang="en-US" sz="2400" b="1" u="sng" dirty="0"/>
              <a:t>Pressure: relates to a financial need within a person’s life that they do not perceive can be shared with an employer</a:t>
            </a:r>
          </a:p>
          <a:p>
            <a:pPr lvl="2"/>
            <a:r>
              <a:rPr lang="en-US" sz="2000" i="1" dirty="0"/>
              <a:t>“one person we interviewed, who has access to cash, takes home slightly over $1,000 per month, making it extraordinarily difficult for that person to meet just his/her essential living needs…”(p.5)</a:t>
            </a:r>
          </a:p>
        </p:txBody>
      </p:sp>
      <p:sp>
        <p:nvSpPr>
          <p:cNvPr id="8" name="Slide Number Placeholder 7"/>
          <p:cNvSpPr>
            <a:spLocks noGrp="1"/>
          </p:cNvSpPr>
          <p:nvPr>
            <p:ph type="sldNum" sz="quarter" idx="12"/>
          </p:nvPr>
        </p:nvSpPr>
        <p:spPr/>
        <p:txBody>
          <a:bodyPr/>
          <a:lstStyle/>
          <a:p>
            <a:fld id="{754E0B21-15B5-2D42-93D4-E23D4058B01A}" type="slidenum">
              <a:rPr lang="en-US" smtClean="0"/>
              <a:t>5</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6" name="TextBox 5">
            <a:extLst>
              <a:ext uri="{FF2B5EF4-FFF2-40B4-BE49-F238E27FC236}">
                <a16:creationId xmlns:a16="http://schemas.microsoft.com/office/drawing/2014/main" id="{541ECD7B-5825-412D-9DEE-11950101AA8B}"/>
              </a:ext>
            </a:extLst>
          </p:cNvPr>
          <p:cNvSpPr txBox="1"/>
          <p:nvPr/>
        </p:nvSpPr>
        <p:spPr>
          <a:xfrm>
            <a:off x="42421" y="6550223"/>
            <a:ext cx="9059159" cy="307777"/>
          </a:xfrm>
          <a:prstGeom prst="rect">
            <a:avLst/>
          </a:prstGeom>
          <a:noFill/>
        </p:spPr>
        <p:txBody>
          <a:bodyPr wrap="square" rtlCol="0" anchor="ctr">
            <a:spAutoFit/>
          </a:bodyPr>
          <a:lstStyle/>
          <a:p>
            <a:pPr algn="ctr"/>
            <a:r>
              <a:rPr lang="en-US" sz="1400" dirty="0"/>
              <a:t>Source: Audit Report is located on the City’s Website </a:t>
            </a:r>
            <a:r>
              <a:rPr lang="en-US" sz="1400" dirty="0">
                <a:hlinkClick r:id="rId3"/>
              </a:rPr>
              <a:t>http://www.petersburgva.gov/DocumentCenter/View/2882</a:t>
            </a:r>
            <a:endParaRPr lang="en-US" sz="1400" dirty="0"/>
          </a:p>
        </p:txBody>
      </p:sp>
      <p:sp>
        <p:nvSpPr>
          <p:cNvPr id="9" name="Rectangle 8">
            <a:extLst>
              <a:ext uri="{FF2B5EF4-FFF2-40B4-BE49-F238E27FC236}">
                <a16:creationId xmlns:a16="http://schemas.microsoft.com/office/drawing/2014/main" id="{87BD14A1-2EE0-4FC4-AE18-40136C9C7795}"/>
              </a:ext>
            </a:extLst>
          </p:cNvPr>
          <p:cNvSpPr/>
          <p:nvPr/>
        </p:nvSpPr>
        <p:spPr>
          <a:xfrm>
            <a:off x="834656" y="8954"/>
            <a:ext cx="7474688" cy="646331"/>
          </a:xfrm>
          <a:prstGeom prst="rect">
            <a:avLst/>
          </a:prstGeom>
          <a:solidFill>
            <a:srgbClr val="FFFF00"/>
          </a:solidFill>
        </p:spPr>
        <p:txBody>
          <a:bodyPr wrap="square">
            <a:spAutoFit/>
          </a:bodyPr>
          <a:lstStyle/>
          <a:p>
            <a:pPr algn="ctr"/>
            <a:r>
              <a:rPr lang="en-US" b="1" dirty="0">
                <a:solidFill>
                  <a:srgbClr val="222222"/>
                </a:solidFill>
              </a:rPr>
              <a:t>We encourage the City Manager and the City Council to carefully review and implement the detailed recommendations in Section VI on pages 47 – 61. </a:t>
            </a:r>
            <a:endParaRPr lang="en-US" b="1" dirty="0"/>
          </a:p>
        </p:txBody>
      </p:sp>
    </p:spTree>
    <p:extLst>
      <p:ext uri="{BB962C8B-B14F-4D97-AF65-F5344CB8AC3E}">
        <p14:creationId xmlns:p14="http://schemas.microsoft.com/office/powerpoint/2010/main" val="309130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chor="t"/>
          <a:lstStyle/>
          <a:p>
            <a:r>
              <a:rPr lang="en-US" dirty="0"/>
              <a:t>Transition Project Plan: 4 Stages</a:t>
            </a:r>
          </a:p>
        </p:txBody>
      </p:sp>
      <p:sp>
        <p:nvSpPr>
          <p:cNvPr id="4" name="Slide Number Placeholder 3"/>
          <p:cNvSpPr>
            <a:spLocks noGrp="1"/>
          </p:cNvSpPr>
          <p:nvPr>
            <p:ph type="sldNum" sz="quarter" idx="12"/>
          </p:nvPr>
        </p:nvSpPr>
        <p:spPr/>
        <p:txBody>
          <a:bodyPr/>
          <a:lstStyle/>
          <a:p>
            <a:fld id="{754E0B21-15B5-2D42-93D4-E23D4058B01A}" type="slidenum">
              <a:rPr lang="en-US" smtClean="0"/>
              <a:t>50</a:t>
            </a:fld>
            <a:endParaRPr lang="en-US" dirty="0"/>
          </a:p>
        </p:txBody>
      </p:sp>
      <p:sp>
        <p:nvSpPr>
          <p:cNvPr id="8" name="Arrow: Chevron 7">
            <a:extLst>
              <a:ext uri="{FF2B5EF4-FFF2-40B4-BE49-F238E27FC236}">
                <a16:creationId xmlns:a16="http://schemas.microsoft.com/office/drawing/2014/main" id="{134E16A6-275B-484C-9774-A1091BEAECBA}"/>
              </a:ext>
            </a:extLst>
          </p:cNvPr>
          <p:cNvSpPr/>
          <p:nvPr/>
        </p:nvSpPr>
        <p:spPr>
          <a:xfrm>
            <a:off x="197961" y="1913443"/>
            <a:ext cx="1765055" cy="660258"/>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#1. Create the Implementation Team</a:t>
            </a:r>
          </a:p>
        </p:txBody>
      </p:sp>
      <p:sp>
        <p:nvSpPr>
          <p:cNvPr id="9" name="Arrow: Chevron 8">
            <a:extLst>
              <a:ext uri="{FF2B5EF4-FFF2-40B4-BE49-F238E27FC236}">
                <a16:creationId xmlns:a16="http://schemas.microsoft.com/office/drawing/2014/main" id="{5C5B0BE0-1D68-4870-BA8E-91886C865292}"/>
              </a:ext>
            </a:extLst>
          </p:cNvPr>
          <p:cNvSpPr/>
          <p:nvPr/>
        </p:nvSpPr>
        <p:spPr>
          <a:xfrm>
            <a:off x="197961" y="2639923"/>
            <a:ext cx="2139884" cy="660258"/>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#2. Establish One Office Space</a:t>
            </a:r>
          </a:p>
        </p:txBody>
      </p:sp>
      <p:sp>
        <p:nvSpPr>
          <p:cNvPr id="10" name="Arrow: Chevron 9">
            <a:extLst>
              <a:ext uri="{FF2B5EF4-FFF2-40B4-BE49-F238E27FC236}">
                <a16:creationId xmlns:a16="http://schemas.microsoft.com/office/drawing/2014/main" id="{00ECC732-18E5-4395-B0F1-888C4584AB59}"/>
              </a:ext>
            </a:extLst>
          </p:cNvPr>
          <p:cNvSpPr/>
          <p:nvPr/>
        </p:nvSpPr>
        <p:spPr>
          <a:xfrm>
            <a:off x="197961" y="3366403"/>
            <a:ext cx="2139884" cy="660258"/>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#3. Create an Employee Training Plan</a:t>
            </a:r>
          </a:p>
        </p:txBody>
      </p:sp>
      <p:sp>
        <p:nvSpPr>
          <p:cNvPr id="12" name="Rectangle 11">
            <a:extLst>
              <a:ext uri="{FF2B5EF4-FFF2-40B4-BE49-F238E27FC236}">
                <a16:creationId xmlns:a16="http://schemas.microsoft.com/office/drawing/2014/main" id="{1BC8C489-597C-4FEA-B8F7-C42272A8BF7A}"/>
              </a:ext>
            </a:extLst>
          </p:cNvPr>
          <p:cNvSpPr/>
          <p:nvPr/>
        </p:nvSpPr>
        <p:spPr>
          <a:xfrm>
            <a:off x="61274" y="1074656"/>
            <a:ext cx="9021452" cy="5646819"/>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B11C241-632C-4E6F-9E89-A77DF7B00293}"/>
              </a:ext>
            </a:extLst>
          </p:cNvPr>
          <p:cNvSpPr/>
          <p:nvPr/>
        </p:nvSpPr>
        <p:spPr>
          <a:xfrm>
            <a:off x="61274" y="1074653"/>
            <a:ext cx="9021452" cy="2692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tx1"/>
              </a:solidFill>
            </a:endParaRPr>
          </a:p>
        </p:txBody>
      </p:sp>
      <p:sp>
        <p:nvSpPr>
          <p:cNvPr id="14" name="Arrow: Chevron 13">
            <a:extLst>
              <a:ext uri="{FF2B5EF4-FFF2-40B4-BE49-F238E27FC236}">
                <a16:creationId xmlns:a16="http://schemas.microsoft.com/office/drawing/2014/main" id="{27F687AE-47DF-4180-8EDF-0400147FC33C}"/>
              </a:ext>
            </a:extLst>
          </p:cNvPr>
          <p:cNvSpPr/>
          <p:nvPr/>
        </p:nvSpPr>
        <p:spPr>
          <a:xfrm>
            <a:off x="216816" y="4092883"/>
            <a:ext cx="2360822" cy="428556"/>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#6.</a:t>
            </a:r>
            <a:r>
              <a:rPr lang="en-US" sz="1200" b="1" dirty="0">
                <a:ln w="0"/>
                <a:solidFill>
                  <a:schemeClr val="bg1"/>
                </a:solidFill>
              </a:rPr>
              <a:t> Start the Real Estate Tax Sale process. </a:t>
            </a:r>
            <a:endParaRPr lang="en-US" sz="1200" b="1" dirty="0">
              <a:solidFill>
                <a:schemeClr val="bg1"/>
              </a:solidFill>
            </a:endParaRPr>
          </a:p>
        </p:txBody>
      </p:sp>
      <p:sp>
        <p:nvSpPr>
          <p:cNvPr id="20" name="Arrow: Chevron 19">
            <a:extLst>
              <a:ext uri="{FF2B5EF4-FFF2-40B4-BE49-F238E27FC236}">
                <a16:creationId xmlns:a16="http://schemas.microsoft.com/office/drawing/2014/main" id="{B09F044F-D524-42B6-9B60-6C1D762FB52B}"/>
              </a:ext>
            </a:extLst>
          </p:cNvPr>
          <p:cNvSpPr/>
          <p:nvPr/>
        </p:nvSpPr>
        <p:spPr>
          <a:xfrm>
            <a:off x="153147" y="1387475"/>
            <a:ext cx="8710369" cy="196762"/>
          </a:xfrm>
          <a:prstGeom prst="chevron">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#13. Publish a daily “City Cash Balance Report”</a:t>
            </a:r>
          </a:p>
        </p:txBody>
      </p:sp>
      <p:sp>
        <p:nvSpPr>
          <p:cNvPr id="25" name="Arrow: Chevron 24">
            <a:extLst>
              <a:ext uri="{FF2B5EF4-FFF2-40B4-BE49-F238E27FC236}">
                <a16:creationId xmlns:a16="http://schemas.microsoft.com/office/drawing/2014/main" id="{DA285699-ABC7-4760-8E4F-4C565191193B}"/>
              </a:ext>
            </a:extLst>
          </p:cNvPr>
          <p:cNvSpPr/>
          <p:nvPr/>
        </p:nvSpPr>
        <p:spPr>
          <a:xfrm>
            <a:off x="197961" y="4587661"/>
            <a:ext cx="2339806" cy="378640"/>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#19. Create Standard Operating Procedures.</a:t>
            </a:r>
          </a:p>
        </p:txBody>
      </p:sp>
      <p:cxnSp>
        <p:nvCxnSpPr>
          <p:cNvPr id="27" name="Straight Connector 26">
            <a:extLst>
              <a:ext uri="{FF2B5EF4-FFF2-40B4-BE49-F238E27FC236}">
                <a16:creationId xmlns:a16="http://schemas.microsoft.com/office/drawing/2014/main" id="{958DA9B7-B2E1-47FF-9FA6-FE1CFE046F7D}"/>
              </a:ext>
            </a:extLst>
          </p:cNvPr>
          <p:cNvCxnSpPr>
            <a:cxnSpLocks/>
          </p:cNvCxnSpPr>
          <p:nvPr/>
        </p:nvCxnSpPr>
        <p:spPr>
          <a:xfrm flipH="1">
            <a:off x="4852710" y="1074656"/>
            <a:ext cx="22520" cy="5646819"/>
          </a:xfrm>
          <a:prstGeom prst="line">
            <a:avLst/>
          </a:prstGeom>
          <a:ln w="38100">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A78CF59-824C-4CDA-9C64-7C6468A6EC9D}"/>
              </a:ext>
            </a:extLst>
          </p:cNvPr>
          <p:cNvCxnSpPr>
            <a:cxnSpLocks/>
          </p:cNvCxnSpPr>
          <p:nvPr/>
        </p:nvCxnSpPr>
        <p:spPr>
          <a:xfrm>
            <a:off x="2537767" y="1074656"/>
            <a:ext cx="0" cy="5646819"/>
          </a:xfrm>
          <a:prstGeom prst="line">
            <a:avLst/>
          </a:prstGeom>
          <a:ln w="38100">
            <a:solidFill>
              <a:schemeClr val="tx1"/>
            </a:solidFill>
            <a:prstDash val="lgDashDot"/>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508F221-04C0-434A-A538-C8D6723B0216}"/>
              </a:ext>
            </a:extLst>
          </p:cNvPr>
          <p:cNvCxnSpPr>
            <a:cxnSpLocks/>
          </p:cNvCxnSpPr>
          <p:nvPr/>
        </p:nvCxnSpPr>
        <p:spPr>
          <a:xfrm>
            <a:off x="7088957" y="1074656"/>
            <a:ext cx="10997" cy="5646819"/>
          </a:xfrm>
          <a:prstGeom prst="line">
            <a:avLst/>
          </a:prstGeom>
          <a:ln w="38100">
            <a:solidFill>
              <a:schemeClr val="tx1"/>
            </a:solidFill>
            <a:prstDash val="lgDashDot"/>
          </a:ln>
        </p:spPr>
        <p:style>
          <a:lnRef idx="2">
            <a:schemeClr val="accent1"/>
          </a:lnRef>
          <a:fillRef idx="0">
            <a:schemeClr val="accent1"/>
          </a:fillRef>
          <a:effectRef idx="1">
            <a:schemeClr val="accent1"/>
          </a:effectRef>
          <a:fontRef idx="minor">
            <a:schemeClr val="tx1"/>
          </a:fontRef>
        </p:style>
      </p:cxnSp>
      <p:sp>
        <p:nvSpPr>
          <p:cNvPr id="33" name="Arrow: Chevron 21">
            <a:extLst>
              <a:ext uri="{FF2B5EF4-FFF2-40B4-BE49-F238E27FC236}">
                <a16:creationId xmlns:a16="http://schemas.microsoft.com/office/drawing/2014/main" id="{2D3185C9-EF8D-4EB4-9701-1BDDF2DFE8EE}"/>
              </a:ext>
            </a:extLst>
          </p:cNvPr>
          <p:cNvSpPr/>
          <p:nvPr/>
        </p:nvSpPr>
        <p:spPr>
          <a:xfrm>
            <a:off x="197961" y="5032523"/>
            <a:ext cx="3642359" cy="271086"/>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#5. RFP Process for all Delinquent Collections</a:t>
            </a:r>
          </a:p>
        </p:txBody>
      </p:sp>
      <p:sp>
        <p:nvSpPr>
          <p:cNvPr id="34" name="Arrow: Chevron 22">
            <a:extLst>
              <a:ext uri="{FF2B5EF4-FFF2-40B4-BE49-F238E27FC236}">
                <a16:creationId xmlns:a16="http://schemas.microsoft.com/office/drawing/2014/main" id="{8DE04585-83F7-4867-BB51-9B951A8B20A7}"/>
              </a:ext>
            </a:extLst>
          </p:cNvPr>
          <p:cNvSpPr/>
          <p:nvPr/>
        </p:nvSpPr>
        <p:spPr>
          <a:xfrm>
            <a:off x="197961" y="5707139"/>
            <a:ext cx="3642359" cy="271086"/>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#10. RFP Process for all Security services</a:t>
            </a:r>
          </a:p>
        </p:txBody>
      </p:sp>
      <p:sp>
        <p:nvSpPr>
          <p:cNvPr id="54" name="Rectangle 53">
            <a:extLst>
              <a:ext uri="{FF2B5EF4-FFF2-40B4-BE49-F238E27FC236}">
                <a16:creationId xmlns:a16="http://schemas.microsoft.com/office/drawing/2014/main" id="{A633FDC8-3270-4D8D-A227-0A909F6C9488}"/>
              </a:ext>
            </a:extLst>
          </p:cNvPr>
          <p:cNvSpPr/>
          <p:nvPr/>
        </p:nvSpPr>
        <p:spPr>
          <a:xfrm>
            <a:off x="61274" y="1066874"/>
            <a:ext cx="1052019" cy="276999"/>
          </a:xfrm>
          <a:prstGeom prst="rect">
            <a:avLst/>
          </a:prstGeom>
        </p:spPr>
        <p:txBody>
          <a:bodyPr wrap="none">
            <a:spAutoFit/>
          </a:bodyPr>
          <a:lstStyle/>
          <a:p>
            <a:r>
              <a:rPr lang="en-US" sz="1200" b="1" dirty="0"/>
              <a:t>October 2017</a:t>
            </a:r>
            <a:endParaRPr lang="en-US" sz="1200" dirty="0"/>
          </a:p>
        </p:txBody>
      </p:sp>
      <p:sp>
        <p:nvSpPr>
          <p:cNvPr id="55" name="Rectangle 54">
            <a:extLst>
              <a:ext uri="{FF2B5EF4-FFF2-40B4-BE49-F238E27FC236}">
                <a16:creationId xmlns:a16="http://schemas.microsoft.com/office/drawing/2014/main" id="{DC9EE7E6-C2A1-4667-976E-F259EC27350F}"/>
              </a:ext>
            </a:extLst>
          </p:cNvPr>
          <p:cNvSpPr/>
          <p:nvPr/>
        </p:nvSpPr>
        <p:spPr>
          <a:xfrm>
            <a:off x="1223878" y="1066874"/>
            <a:ext cx="1205523" cy="276999"/>
          </a:xfrm>
          <a:prstGeom prst="rect">
            <a:avLst/>
          </a:prstGeom>
        </p:spPr>
        <p:txBody>
          <a:bodyPr wrap="none">
            <a:spAutoFit/>
          </a:bodyPr>
          <a:lstStyle/>
          <a:p>
            <a:r>
              <a:rPr lang="en-US" sz="1200" b="1" dirty="0"/>
              <a:t>November 2017</a:t>
            </a:r>
            <a:endParaRPr lang="en-US" sz="1200" dirty="0"/>
          </a:p>
        </p:txBody>
      </p:sp>
      <p:sp>
        <p:nvSpPr>
          <p:cNvPr id="56" name="Rectangle 55">
            <a:extLst>
              <a:ext uri="{FF2B5EF4-FFF2-40B4-BE49-F238E27FC236}">
                <a16:creationId xmlns:a16="http://schemas.microsoft.com/office/drawing/2014/main" id="{F9BF6DB3-9040-4A48-99D9-329227B719F9}"/>
              </a:ext>
            </a:extLst>
          </p:cNvPr>
          <p:cNvSpPr/>
          <p:nvPr/>
        </p:nvSpPr>
        <p:spPr>
          <a:xfrm>
            <a:off x="2539986" y="1066874"/>
            <a:ext cx="1189749" cy="276999"/>
          </a:xfrm>
          <a:prstGeom prst="rect">
            <a:avLst/>
          </a:prstGeom>
        </p:spPr>
        <p:txBody>
          <a:bodyPr wrap="none">
            <a:spAutoFit/>
          </a:bodyPr>
          <a:lstStyle/>
          <a:p>
            <a:r>
              <a:rPr lang="en-US" sz="1200" b="1" dirty="0"/>
              <a:t>December 2017</a:t>
            </a:r>
            <a:endParaRPr lang="en-US" sz="1200" dirty="0"/>
          </a:p>
        </p:txBody>
      </p:sp>
      <p:sp>
        <p:nvSpPr>
          <p:cNvPr id="57" name="Rectangle 56">
            <a:extLst>
              <a:ext uri="{FF2B5EF4-FFF2-40B4-BE49-F238E27FC236}">
                <a16:creationId xmlns:a16="http://schemas.microsoft.com/office/drawing/2014/main" id="{A4A71D0D-CD8B-4AFF-AB61-9DC22CD1E769}"/>
              </a:ext>
            </a:extLst>
          </p:cNvPr>
          <p:cNvSpPr/>
          <p:nvPr/>
        </p:nvSpPr>
        <p:spPr>
          <a:xfrm>
            <a:off x="3840320" y="1066874"/>
            <a:ext cx="1030154" cy="276999"/>
          </a:xfrm>
          <a:prstGeom prst="rect">
            <a:avLst/>
          </a:prstGeom>
        </p:spPr>
        <p:txBody>
          <a:bodyPr wrap="none">
            <a:spAutoFit/>
          </a:bodyPr>
          <a:lstStyle/>
          <a:p>
            <a:r>
              <a:rPr lang="en-US" sz="1200" b="1" dirty="0"/>
              <a:t>January 2018</a:t>
            </a:r>
            <a:endParaRPr lang="en-US" sz="1200" dirty="0"/>
          </a:p>
        </p:txBody>
      </p:sp>
      <p:sp>
        <p:nvSpPr>
          <p:cNvPr id="58" name="Rectangle 57">
            <a:extLst>
              <a:ext uri="{FF2B5EF4-FFF2-40B4-BE49-F238E27FC236}">
                <a16:creationId xmlns:a16="http://schemas.microsoft.com/office/drawing/2014/main" id="{FD8E72C1-8927-402B-9CEF-F3D874F53070}"/>
              </a:ext>
            </a:extLst>
          </p:cNvPr>
          <p:cNvSpPr/>
          <p:nvPr/>
        </p:nvSpPr>
        <p:spPr>
          <a:xfrm>
            <a:off x="4981059" y="1066874"/>
            <a:ext cx="1103251" cy="276999"/>
          </a:xfrm>
          <a:prstGeom prst="rect">
            <a:avLst/>
          </a:prstGeom>
        </p:spPr>
        <p:txBody>
          <a:bodyPr wrap="none">
            <a:spAutoFit/>
          </a:bodyPr>
          <a:lstStyle/>
          <a:p>
            <a:r>
              <a:rPr lang="en-US" sz="1200" b="1" dirty="0"/>
              <a:t>February 2018</a:t>
            </a:r>
            <a:endParaRPr lang="en-US" sz="1200" dirty="0"/>
          </a:p>
        </p:txBody>
      </p:sp>
      <p:sp>
        <p:nvSpPr>
          <p:cNvPr id="60" name="Rectangle 59">
            <a:extLst>
              <a:ext uri="{FF2B5EF4-FFF2-40B4-BE49-F238E27FC236}">
                <a16:creationId xmlns:a16="http://schemas.microsoft.com/office/drawing/2014/main" id="{83BB7090-16B5-428E-B79E-E3CF9AA590E0}"/>
              </a:ext>
            </a:extLst>
          </p:cNvPr>
          <p:cNvSpPr/>
          <p:nvPr/>
        </p:nvSpPr>
        <p:spPr>
          <a:xfrm>
            <a:off x="8201873" y="1066874"/>
            <a:ext cx="813492" cy="276999"/>
          </a:xfrm>
          <a:prstGeom prst="rect">
            <a:avLst/>
          </a:prstGeom>
        </p:spPr>
        <p:txBody>
          <a:bodyPr wrap="square">
            <a:spAutoFit/>
          </a:bodyPr>
          <a:lstStyle/>
          <a:p>
            <a:r>
              <a:rPr lang="en-US" sz="1200" b="1" dirty="0"/>
              <a:t>May 2018</a:t>
            </a:r>
            <a:endParaRPr lang="en-US" sz="1200" dirty="0"/>
          </a:p>
        </p:txBody>
      </p:sp>
      <p:sp>
        <p:nvSpPr>
          <p:cNvPr id="61" name="Rectangle 60">
            <a:extLst>
              <a:ext uri="{FF2B5EF4-FFF2-40B4-BE49-F238E27FC236}">
                <a16:creationId xmlns:a16="http://schemas.microsoft.com/office/drawing/2014/main" id="{2D0472AF-FC5D-49F2-AD16-102C924EA311}"/>
              </a:ext>
            </a:extLst>
          </p:cNvPr>
          <p:cNvSpPr/>
          <p:nvPr/>
        </p:nvSpPr>
        <p:spPr>
          <a:xfrm>
            <a:off x="7249393" y="1066874"/>
            <a:ext cx="841897" cy="276999"/>
          </a:xfrm>
          <a:prstGeom prst="rect">
            <a:avLst/>
          </a:prstGeom>
        </p:spPr>
        <p:txBody>
          <a:bodyPr wrap="none">
            <a:spAutoFit/>
          </a:bodyPr>
          <a:lstStyle/>
          <a:p>
            <a:r>
              <a:rPr lang="en-US" sz="1200" b="1" dirty="0"/>
              <a:t>April 2018</a:t>
            </a:r>
            <a:endParaRPr lang="en-US" sz="1200" dirty="0"/>
          </a:p>
        </p:txBody>
      </p:sp>
      <p:sp>
        <p:nvSpPr>
          <p:cNvPr id="62" name="Rectangle 61">
            <a:extLst>
              <a:ext uri="{FF2B5EF4-FFF2-40B4-BE49-F238E27FC236}">
                <a16:creationId xmlns:a16="http://schemas.microsoft.com/office/drawing/2014/main" id="{14A173E3-02E7-487E-A62B-0F8F4B4F953A}"/>
              </a:ext>
            </a:extLst>
          </p:cNvPr>
          <p:cNvSpPr/>
          <p:nvPr/>
        </p:nvSpPr>
        <p:spPr>
          <a:xfrm>
            <a:off x="6194895" y="1066874"/>
            <a:ext cx="943913" cy="276999"/>
          </a:xfrm>
          <a:prstGeom prst="rect">
            <a:avLst/>
          </a:prstGeom>
        </p:spPr>
        <p:txBody>
          <a:bodyPr wrap="none">
            <a:spAutoFit/>
          </a:bodyPr>
          <a:lstStyle/>
          <a:p>
            <a:r>
              <a:rPr lang="en-US" sz="1200" b="1" dirty="0"/>
              <a:t>March 2018</a:t>
            </a:r>
            <a:endParaRPr lang="en-US" sz="1200" dirty="0"/>
          </a:p>
        </p:txBody>
      </p:sp>
      <p:sp>
        <p:nvSpPr>
          <p:cNvPr id="66" name="Arrow: Chevron 22">
            <a:extLst>
              <a:ext uri="{FF2B5EF4-FFF2-40B4-BE49-F238E27FC236}">
                <a16:creationId xmlns:a16="http://schemas.microsoft.com/office/drawing/2014/main" id="{274E513C-9F71-4ED4-9B6D-7FD9DC247328}"/>
              </a:ext>
            </a:extLst>
          </p:cNvPr>
          <p:cNvSpPr/>
          <p:nvPr/>
        </p:nvSpPr>
        <p:spPr>
          <a:xfrm>
            <a:off x="197961" y="5369831"/>
            <a:ext cx="3642359" cy="271086"/>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#9. RFP Process for all Banking Services </a:t>
            </a:r>
          </a:p>
        </p:txBody>
      </p:sp>
      <p:sp>
        <p:nvSpPr>
          <p:cNvPr id="68" name="Arrow: Chevron 22">
            <a:extLst>
              <a:ext uri="{FF2B5EF4-FFF2-40B4-BE49-F238E27FC236}">
                <a16:creationId xmlns:a16="http://schemas.microsoft.com/office/drawing/2014/main" id="{DACC30DB-4905-4BE9-8673-F8B782353AD7}"/>
              </a:ext>
            </a:extLst>
          </p:cNvPr>
          <p:cNvSpPr/>
          <p:nvPr/>
        </p:nvSpPr>
        <p:spPr>
          <a:xfrm>
            <a:off x="197961" y="6044447"/>
            <a:ext cx="6890996" cy="271086"/>
          </a:xfrm>
          <a:prstGeom prst="chevron">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#17. RFP Process to replace all manually read meters.</a:t>
            </a:r>
          </a:p>
        </p:txBody>
      </p:sp>
      <p:sp>
        <p:nvSpPr>
          <p:cNvPr id="69" name="Arrow: Chevron 22">
            <a:extLst>
              <a:ext uri="{FF2B5EF4-FFF2-40B4-BE49-F238E27FC236}">
                <a16:creationId xmlns:a16="http://schemas.microsoft.com/office/drawing/2014/main" id="{8F8F5832-CB15-465B-A0E2-DCCA87D998D0}"/>
              </a:ext>
            </a:extLst>
          </p:cNvPr>
          <p:cNvSpPr/>
          <p:nvPr/>
        </p:nvSpPr>
        <p:spPr>
          <a:xfrm>
            <a:off x="197961" y="6381750"/>
            <a:ext cx="6890996" cy="271086"/>
          </a:xfrm>
          <a:prstGeom prst="chevron">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#20. RFP Process for Utility Billing Software </a:t>
            </a:r>
          </a:p>
        </p:txBody>
      </p:sp>
      <p:sp>
        <p:nvSpPr>
          <p:cNvPr id="70" name="Arrow: Chevron 69">
            <a:extLst>
              <a:ext uri="{FF2B5EF4-FFF2-40B4-BE49-F238E27FC236}">
                <a16:creationId xmlns:a16="http://schemas.microsoft.com/office/drawing/2014/main" id="{9B68B776-781F-4870-8F8B-CE19587E8777}"/>
              </a:ext>
            </a:extLst>
          </p:cNvPr>
          <p:cNvSpPr/>
          <p:nvPr/>
        </p:nvSpPr>
        <p:spPr>
          <a:xfrm>
            <a:off x="216816" y="104518"/>
            <a:ext cx="8710369" cy="256990"/>
          </a:xfrm>
          <a:prstGeom prst="chevron">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0" scaled="1"/>
            <a:tileRect/>
          </a:gradFill>
          <a:effectLst>
            <a:outerShdw blurRad="50800" dist="38100" dir="18900000" algn="bl" rotWithShape="0">
              <a:prstClr val="black">
                <a:alpha val="8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Intense &amp; Challenging Transition Period Becomes Steady State by May 2018</a:t>
            </a:r>
          </a:p>
        </p:txBody>
      </p:sp>
      <p:sp>
        <p:nvSpPr>
          <p:cNvPr id="71" name="Arrow: Chevron 70">
            <a:extLst>
              <a:ext uri="{FF2B5EF4-FFF2-40B4-BE49-F238E27FC236}">
                <a16:creationId xmlns:a16="http://schemas.microsoft.com/office/drawing/2014/main" id="{03DDEE1A-9152-40ED-9D2D-FB7A835B60A5}"/>
              </a:ext>
            </a:extLst>
          </p:cNvPr>
          <p:cNvSpPr/>
          <p:nvPr/>
        </p:nvSpPr>
        <p:spPr>
          <a:xfrm>
            <a:off x="1739900" y="1913566"/>
            <a:ext cx="7191448" cy="657150"/>
          </a:xfrm>
          <a:prstGeom prst="chevron">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#12. Implement a Program Management Office</a:t>
            </a:r>
          </a:p>
        </p:txBody>
      </p:sp>
      <p:sp>
        <p:nvSpPr>
          <p:cNvPr id="72" name="Arrow: Chevron 71">
            <a:extLst>
              <a:ext uri="{FF2B5EF4-FFF2-40B4-BE49-F238E27FC236}">
                <a16:creationId xmlns:a16="http://schemas.microsoft.com/office/drawing/2014/main" id="{0ADF8ADD-555A-4B0C-8CD5-B67C29A3774F}"/>
              </a:ext>
            </a:extLst>
          </p:cNvPr>
          <p:cNvSpPr/>
          <p:nvPr/>
        </p:nvSpPr>
        <p:spPr>
          <a:xfrm>
            <a:off x="153147" y="1650459"/>
            <a:ext cx="8710369" cy="196762"/>
          </a:xfrm>
          <a:prstGeom prst="chevron">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#16. Report Overall Collections Monthly to Council </a:t>
            </a:r>
          </a:p>
        </p:txBody>
      </p:sp>
      <p:sp>
        <p:nvSpPr>
          <p:cNvPr id="39" name="Arrow: Chevron 38">
            <a:extLst>
              <a:ext uri="{FF2B5EF4-FFF2-40B4-BE49-F238E27FC236}">
                <a16:creationId xmlns:a16="http://schemas.microsoft.com/office/drawing/2014/main" id="{1BDA7CAA-5D4C-4415-A029-27D70121E956}"/>
              </a:ext>
            </a:extLst>
          </p:cNvPr>
          <p:cNvSpPr/>
          <p:nvPr/>
        </p:nvSpPr>
        <p:spPr>
          <a:xfrm>
            <a:off x="4097542" y="2631707"/>
            <a:ext cx="4833805" cy="660258"/>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#11. Implement Surge Staffing Plan for Payment Periods </a:t>
            </a:r>
          </a:p>
        </p:txBody>
      </p:sp>
      <p:sp>
        <p:nvSpPr>
          <p:cNvPr id="40" name="Arrow: Chevron 39">
            <a:extLst>
              <a:ext uri="{FF2B5EF4-FFF2-40B4-BE49-F238E27FC236}">
                <a16:creationId xmlns:a16="http://schemas.microsoft.com/office/drawing/2014/main" id="{E7F2C922-B265-4832-B079-E907ED15CA48}"/>
              </a:ext>
            </a:extLst>
          </p:cNvPr>
          <p:cNvSpPr/>
          <p:nvPr/>
        </p:nvSpPr>
        <p:spPr>
          <a:xfrm>
            <a:off x="2643172" y="3458957"/>
            <a:ext cx="6288176" cy="230499"/>
          </a:xfrm>
          <a:prstGeom prst="chevron">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#7. Actively Pursue Delinquent Utility Billing Collections</a:t>
            </a:r>
          </a:p>
        </p:txBody>
      </p:sp>
      <p:sp>
        <p:nvSpPr>
          <p:cNvPr id="41" name="Arrow: Chevron 40">
            <a:extLst>
              <a:ext uri="{FF2B5EF4-FFF2-40B4-BE49-F238E27FC236}">
                <a16:creationId xmlns:a16="http://schemas.microsoft.com/office/drawing/2014/main" id="{10D57FFF-2B2E-4188-B43E-6A6492618137}"/>
              </a:ext>
            </a:extLst>
          </p:cNvPr>
          <p:cNvSpPr/>
          <p:nvPr/>
        </p:nvSpPr>
        <p:spPr>
          <a:xfrm>
            <a:off x="2643171" y="3784797"/>
            <a:ext cx="6288177" cy="255281"/>
          </a:xfrm>
          <a:prstGeom prst="chevron">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#8. Implement the Recommendations from Severn Trent</a:t>
            </a:r>
          </a:p>
        </p:txBody>
      </p:sp>
      <p:sp>
        <p:nvSpPr>
          <p:cNvPr id="42" name="Arrow: Chevron 41">
            <a:extLst>
              <a:ext uri="{FF2B5EF4-FFF2-40B4-BE49-F238E27FC236}">
                <a16:creationId xmlns:a16="http://schemas.microsoft.com/office/drawing/2014/main" id="{FC89AAAA-5991-4CD0-8326-9ED829F3C3F1}"/>
              </a:ext>
            </a:extLst>
          </p:cNvPr>
          <p:cNvSpPr/>
          <p:nvPr/>
        </p:nvSpPr>
        <p:spPr>
          <a:xfrm>
            <a:off x="2679701" y="4590512"/>
            <a:ext cx="5191680" cy="378640"/>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#14. Reconfigure the Lockbox with SunTrust </a:t>
            </a:r>
          </a:p>
        </p:txBody>
      </p:sp>
      <p:sp>
        <p:nvSpPr>
          <p:cNvPr id="43" name="Arrow: Chevron 42">
            <a:extLst>
              <a:ext uri="{FF2B5EF4-FFF2-40B4-BE49-F238E27FC236}">
                <a16:creationId xmlns:a16="http://schemas.microsoft.com/office/drawing/2014/main" id="{8C0E2246-A1D7-41CA-8756-671E6833744D}"/>
              </a:ext>
            </a:extLst>
          </p:cNvPr>
          <p:cNvSpPr/>
          <p:nvPr/>
        </p:nvSpPr>
        <p:spPr>
          <a:xfrm>
            <a:off x="2643172" y="4135418"/>
            <a:ext cx="6288176" cy="359753"/>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#18. Implement Data Entry Controls on AS400 users.</a:t>
            </a:r>
          </a:p>
        </p:txBody>
      </p:sp>
      <p:sp>
        <p:nvSpPr>
          <p:cNvPr id="44" name="Arrow: Chevron 23">
            <a:extLst>
              <a:ext uri="{FF2B5EF4-FFF2-40B4-BE49-F238E27FC236}">
                <a16:creationId xmlns:a16="http://schemas.microsoft.com/office/drawing/2014/main" id="{33BA4E71-39F7-4B9C-BD31-F76F29EA23B9}"/>
              </a:ext>
            </a:extLst>
          </p:cNvPr>
          <p:cNvSpPr/>
          <p:nvPr/>
        </p:nvSpPr>
        <p:spPr>
          <a:xfrm>
            <a:off x="3865169" y="5187043"/>
            <a:ext cx="5150196" cy="660258"/>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#15. Conduct staff training to create AS400 Power Users</a:t>
            </a:r>
          </a:p>
        </p:txBody>
      </p:sp>
      <p:sp>
        <p:nvSpPr>
          <p:cNvPr id="45" name="Arrow: Chevron 44">
            <a:extLst>
              <a:ext uri="{FF2B5EF4-FFF2-40B4-BE49-F238E27FC236}">
                <a16:creationId xmlns:a16="http://schemas.microsoft.com/office/drawing/2014/main" id="{B14F2362-8342-42BE-B3D1-EE7AB0D70325}"/>
              </a:ext>
            </a:extLst>
          </p:cNvPr>
          <p:cNvSpPr/>
          <p:nvPr/>
        </p:nvSpPr>
        <p:spPr>
          <a:xfrm>
            <a:off x="2147751" y="2631707"/>
            <a:ext cx="2139884" cy="660258"/>
          </a:xfrm>
          <a:prstGeom prst="chevron">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#4. Implement a Staffing Policy</a:t>
            </a:r>
          </a:p>
        </p:txBody>
      </p:sp>
    </p:spTree>
    <p:extLst>
      <p:ext uri="{BB962C8B-B14F-4D97-AF65-F5344CB8AC3E}">
        <p14:creationId xmlns:p14="http://schemas.microsoft.com/office/powerpoint/2010/main" val="3321053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Approach</a:t>
            </a:r>
          </a:p>
        </p:txBody>
      </p:sp>
      <p:sp>
        <p:nvSpPr>
          <p:cNvPr id="8" name="Slide Number Placeholder 7"/>
          <p:cNvSpPr>
            <a:spLocks noGrp="1"/>
          </p:cNvSpPr>
          <p:nvPr>
            <p:ph type="sldNum" sz="quarter" idx="12"/>
          </p:nvPr>
        </p:nvSpPr>
        <p:spPr/>
        <p:txBody>
          <a:bodyPr/>
          <a:lstStyle/>
          <a:p>
            <a:fld id="{754E0B21-15B5-2D42-93D4-E23D4058B01A}" type="slidenum">
              <a:rPr lang="en-US" smtClean="0"/>
              <a:t>51</a:t>
            </a:fld>
            <a:endParaRPr lang="en-US" dirty="0"/>
          </a:p>
        </p:txBody>
      </p:sp>
      <p:grpSp>
        <p:nvGrpSpPr>
          <p:cNvPr id="5" name="Group 4"/>
          <p:cNvGrpSpPr/>
          <p:nvPr/>
        </p:nvGrpSpPr>
        <p:grpSpPr>
          <a:xfrm>
            <a:off x="339365" y="2381692"/>
            <a:ext cx="8465271" cy="2761807"/>
            <a:chOff x="339364" y="3423683"/>
            <a:chExt cx="8465271" cy="2761807"/>
          </a:xfrm>
        </p:grpSpPr>
        <p:sp>
          <p:nvSpPr>
            <p:cNvPr id="9" name="Rounded Rectangle 8"/>
            <p:cNvSpPr/>
            <p:nvPr/>
          </p:nvSpPr>
          <p:spPr>
            <a:xfrm>
              <a:off x="339364" y="3423683"/>
              <a:ext cx="8465271" cy="276180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625387" y="4009326"/>
              <a:ext cx="7893251" cy="1569660"/>
            </a:xfrm>
            <a:prstGeom prst="rect">
              <a:avLst/>
            </a:prstGeom>
            <a:solidFill>
              <a:srgbClr val="002060"/>
            </a:solidFill>
          </p:spPr>
          <p:txBody>
            <a:bodyPr wrap="none" lIns="91440" tIns="45720" rIns="91440" bIns="45720">
              <a:spAutoFit/>
            </a:bodyPr>
            <a:lstStyle/>
            <a:p>
              <a:pPr algn="ctr"/>
              <a:r>
                <a:rPr lang="en-US" sz="4800" dirty="0">
                  <a:ln w="0"/>
                  <a:solidFill>
                    <a:schemeClr val="bg1"/>
                  </a:solidFill>
                  <a:effectLst>
                    <a:outerShdw blurRad="38100" dist="19050" dir="2700000" algn="tl" rotWithShape="0">
                      <a:schemeClr val="dk1">
                        <a:alpha val="40000"/>
                      </a:schemeClr>
                    </a:outerShdw>
                  </a:effectLst>
                </a:rPr>
                <a:t>Framework for the Redesign of</a:t>
              </a:r>
            </a:p>
            <a:p>
              <a:pPr algn="ctr"/>
              <a:r>
                <a:rPr lang="en-US" sz="4800" b="0" cap="none" spc="0" dirty="0">
                  <a:ln w="0"/>
                  <a:solidFill>
                    <a:schemeClr val="bg1"/>
                  </a:solidFill>
                  <a:effectLst>
                    <a:outerShdw blurRad="38100" dist="19050" dir="2700000" algn="tl" rotWithShape="0">
                      <a:schemeClr val="dk1">
                        <a:alpha val="40000"/>
                      </a:schemeClr>
                    </a:outerShdw>
                  </a:effectLst>
                </a:rPr>
                <a:t>Billing &amp; Collections</a:t>
              </a: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729208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RBG Framework for the Redesign</a:t>
            </a:r>
          </a:p>
        </p:txBody>
      </p:sp>
      <p:sp>
        <p:nvSpPr>
          <p:cNvPr id="4" name="Content Placeholder 3"/>
          <p:cNvSpPr>
            <a:spLocks noGrp="1"/>
          </p:cNvSpPr>
          <p:nvPr>
            <p:ph idx="1"/>
          </p:nvPr>
        </p:nvSpPr>
        <p:spPr>
          <a:xfrm>
            <a:off x="457200" y="1641524"/>
            <a:ext cx="8229600" cy="5079952"/>
          </a:xfrm>
        </p:spPr>
        <p:txBody>
          <a:bodyPr>
            <a:noAutofit/>
          </a:bodyPr>
          <a:lstStyle/>
          <a:p>
            <a:pPr marL="0" indent="0" algn="ctr">
              <a:buNone/>
            </a:pPr>
            <a:r>
              <a:rPr lang="en-US" sz="2400" b="1" u="sng" dirty="0"/>
              <a:t>RBG’s Transition Plan for the redesigned office for City Collections is based on 6 key areas:</a:t>
            </a:r>
          </a:p>
        </p:txBody>
      </p:sp>
      <p:sp>
        <p:nvSpPr>
          <p:cNvPr id="8" name="Slide Number Placeholder 7"/>
          <p:cNvSpPr>
            <a:spLocks noGrp="1"/>
          </p:cNvSpPr>
          <p:nvPr>
            <p:ph type="sldNum" sz="quarter" idx="12"/>
          </p:nvPr>
        </p:nvSpPr>
        <p:spPr/>
        <p:txBody>
          <a:bodyPr/>
          <a:lstStyle/>
          <a:p>
            <a:fld id="{754E0B21-15B5-2D42-93D4-E23D4058B01A}" type="slidenum">
              <a:rPr lang="en-US" smtClean="0"/>
              <a:t>52</a:t>
            </a:fld>
            <a:endParaRPr lang="en-US" dirty="0"/>
          </a:p>
        </p:txBody>
      </p:sp>
      <p:sp>
        <p:nvSpPr>
          <p:cNvPr id="3" name="Rectangle 2"/>
          <p:cNvSpPr/>
          <p:nvPr/>
        </p:nvSpPr>
        <p:spPr>
          <a:xfrm>
            <a:off x="339365" y="1272191"/>
            <a:ext cx="8465272" cy="400110"/>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It is critical that for each area Policies, Practices &amp; Procedures are well defined</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6" name="Rectangle: Rounded Corners 5"/>
          <p:cNvSpPr/>
          <p:nvPr/>
        </p:nvSpPr>
        <p:spPr>
          <a:xfrm>
            <a:off x="6528063" y="4932013"/>
            <a:ext cx="2158737" cy="85469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Staffing &amp; Training</a:t>
            </a:r>
          </a:p>
        </p:txBody>
      </p:sp>
      <p:sp>
        <p:nvSpPr>
          <p:cNvPr id="9" name="Rectangle: Rounded Corners 8"/>
          <p:cNvSpPr/>
          <p:nvPr/>
        </p:nvSpPr>
        <p:spPr>
          <a:xfrm>
            <a:off x="3483205" y="2903455"/>
            <a:ext cx="2158737" cy="85469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Business Processes</a:t>
            </a:r>
          </a:p>
        </p:txBody>
      </p:sp>
      <p:sp>
        <p:nvSpPr>
          <p:cNvPr id="10" name="Rectangle: Rounded Corners 9"/>
          <p:cNvSpPr/>
          <p:nvPr/>
        </p:nvSpPr>
        <p:spPr>
          <a:xfrm>
            <a:off x="6528063" y="2903455"/>
            <a:ext cx="2158737" cy="85469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Technology</a:t>
            </a:r>
          </a:p>
        </p:txBody>
      </p:sp>
      <p:sp>
        <p:nvSpPr>
          <p:cNvPr id="11" name="Rectangle: Rounded Corners 10"/>
          <p:cNvSpPr/>
          <p:nvPr/>
        </p:nvSpPr>
        <p:spPr>
          <a:xfrm>
            <a:off x="457200" y="4932013"/>
            <a:ext cx="2158737" cy="85469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Data &amp; Reporting</a:t>
            </a:r>
          </a:p>
        </p:txBody>
      </p:sp>
      <p:sp>
        <p:nvSpPr>
          <p:cNvPr id="12" name="Rectangle: Rounded Corners 11"/>
          <p:cNvSpPr/>
          <p:nvPr/>
        </p:nvSpPr>
        <p:spPr>
          <a:xfrm>
            <a:off x="3483205" y="4932013"/>
            <a:ext cx="2158737" cy="85469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Controls &amp; Governance</a:t>
            </a:r>
          </a:p>
        </p:txBody>
      </p:sp>
      <p:sp>
        <p:nvSpPr>
          <p:cNvPr id="13" name="Rectangle: Rounded Corners 12"/>
          <p:cNvSpPr/>
          <p:nvPr/>
        </p:nvSpPr>
        <p:spPr>
          <a:xfrm>
            <a:off x="457200" y="2903455"/>
            <a:ext cx="2158737" cy="854699"/>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Customer Service Delivery</a:t>
            </a:r>
          </a:p>
        </p:txBody>
      </p:sp>
      <p:sp>
        <p:nvSpPr>
          <p:cNvPr id="14" name="Rectangle 13"/>
          <p:cNvSpPr/>
          <p:nvPr/>
        </p:nvSpPr>
        <p:spPr>
          <a:xfrm>
            <a:off x="101600" y="3839403"/>
            <a:ext cx="2615937" cy="738664"/>
          </a:xfrm>
          <a:prstGeom prst="rect">
            <a:avLst/>
          </a:prstGeom>
        </p:spPr>
        <p:txBody>
          <a:bodyPr wrap="square" anchor="ctr">
            <a:spAutoFit/>
          </a:bodyPr>
          <a:lstStyle/>
          <a:p>
            <a:pPr lvl="1"/>
            <a:r>
              <a:rPr lang="en-US" sz="1400" b="1" dirty="0"/>
              <a:t>Service Delivery:  focus on how staff serve customers and stakeholders</a:t>
            </a:r>
          </a:p>
        </p:txBody>
      </p:sp>
      <p:sp>
        <p:nvSpPr>
          <p:cNvPr id="15" name="Rectangle 14"/>
          <p:cNvSpPr/>
          <p:nvPr/>
        </p:nvSpPr>
        <p:spPr>
          <a:xfrm>
            <a:off x="3026005" y="5805541"/>
            <a:ext cx="2615937" cy="738664"/>
          </a:xfrm>
          <a:prstGeom prst="rect">
            <a:avLst/>
          </a:prstGeom>
        </p:spPr>
        <p:txBody>
          <a:bodyPr wrap="square" anchor="ctr">
            <a:spAutoFit/>
          </a:bodyPr>
          <a:lstStyle/>
          <a:p>
            <a:pPr lvl="1"/>
            <a:r>
              <a:rPr lang="en-US" sz="1400" b="1" dirty="0"/>
              <a:t>Controls &amp; Governance: focus on ensuring financial integrity and compliance</a:t>
            </a:r>
          </a:p>
        </p:txBody>
      </p:sp>
      <p:sp>
        <p:nvSpPr>
          <p:cNvPr id="16" name="Rectangle 15"/>
          <p:cNvSpPr/>
          <p:nvPr/>
        </p:nvSpPr>
        <p:spPr>
          <a:xfrm>
            <a:off x="139700" y="5786712"/>
            <a:ext cx="2615937" cy="738664"/>
          </a:xfrm>
          <a:prstGeom prst="rect">
            <a:avLst/>
          </a:prstGeom>
        </p:spPr>
        <p:txBody>
          <a:bodyPr wrap="square" anchor="ctr">
            <a:spAutoFit/>
          </a:bodyPr>
          <a:lstStyle/>
          <a:p>
            <a:pPr lvl="1"/>
            <a:r>
              <a:rPr lang="en-US" sz="1400" b="1" dirty="0"/>
              <a:t>Data &amp; Reporting: focus on data in/out of the systems, and reporting</a:t>
            </a:r>
          </a:p>
        </p:txBody>
      </p:sp>
      <p:sp>
        <p:nvSpPr>
          <p:cNvPr id="17" name="Rectangle 16"/>
          <p:cNvSpPr/>
          <p:nvPr/>
        </p:nvSpPr>
        <p:spPr>
          <a:xfrm>
            <a:off x="3026005" y="3758154"/>
            <a:ext cx="2790595" cy="738664"/>
          </a:xfrm>
          <a:prstGeom prst="rect">
            <a:avLst/>
          </a:prstGeom>
        </p:spPr>
        <p:txBody>
          <a:bodyPr wrap="square" anchor="ctr">
            <a:spAutoFit/>
          </a:bodyPr>
          <a:lstStyle/>
          <a:p>
            <a:pPr lvl="1"/>
            <a:r>
              <a:rPr lang="en-US" sz="1400" b="1" dirty="0"/>
              <a:t>Business Processes: focus on how staff and customers manage the money</a:t>
            </a:r>
          </a:p>
        </p:txBody>
      </p:sp>
      <p:sp>
        <p:nvSpPr>
          <p:cNvPr id="18" name="Rectangle 17"/>
          <p:cNvSpPr/>
          <p:nvPr/>
        </p:nvSpPr>
        <p:spPr>
          <a:xfrm>
            <a:off x="6188700" y="3758154"/>
            <a:ext cx="2615937" cy="738664"/>
          </a:xfrm>
          <a:prstGeom prst="rect">
            <a:avLst/>
          </a:prstGeom>
        </p:spPr>
        <p:txBody>
          <a:bodyPr wrap="square" anchor="ctr">
            <a:spAutoFit/>
          </a:bodyPr>
          <a:lstStyle/>
          <a:p>
            <a:pPr lvl="1"/>
            <a:r>
              <a:rPr lang="en-US" sz="1400" b="1" dirty="0"/>
              <a:t>Technology: focus on the underlying systems that support the business</a:t>
            </a:r>
          </a:p>
        </p:txBody>
      </p:sp>
      <p:sp>
        <p:nvSpPr>
          <p:cNvPr id="19" name="Rectangle 18"/>
          <p:cNvSpPr/>
          <p:nvPr/>
        </p:nvSpPr>
        <p:spPr>
          <a:xfrm>
            <a:off x="6188700" y="5846763"/>
            <a:ext cx="2615937" cy="523220"/>
          </a:xfrm>
          <a:prstGeom prst="rect">
            <a:avLst/>
          </a:prstGeom>
        </p:spPr>
        <p:txBody>
          <a:bodyPr wrap="square" anchor="ctr">
            <a:spAutoFit/>
          </a:bodyPr>
          <a:lstStyle/>
          <a:p>
            <a:pPr lvl="1"/>
            <a:r>
              <a:rPr lang="en-US" sz="1400" b="1" dirty="0"/>
              <a:t>Staffing:  focus on People, their roles and skill sets</a:t>
            </a:r>
          </a:p>
        </p:txBody>
      </p:sp>
      <p:sp>
        <p:nvSpPr>
          <p:cNvPr id="5" name="Rectangle: Rounded Corners 4">
            <a:extLst>
              <a:ext uri="{FF2B5EF4-FFF2-40B4-BE49-F238E27FC236}">
                <a16:creationId xmlns:a16="http://schemas.microsoft.com/office/drawing/2014/main" id="{5CBD7531-337C-4929-94C4-05ED6F29FF49}"/>
              </a:ext>
            </a:extLst>
          </p:cNvPr>
          <p:cNvSpPr/>
          <p:nvPr/>
        </p:nvSpPr>
        <p:spPr>
          <a:xfrm>
            <a:off x="339365" y="2479249"/>
            <a:ext cx="8568965" cy="424222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0120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Create an Implementation Team</a:t>
            </a:r>
          </a:p>
        </p:txBody>
      </p:sp>
      <p:sp>
        <p:nvSpPr>
          <p:cNvPr id="5" name="Content Placeholder 4"/>
          <p:cNvSpPr>
            <a:spLocks noGrp="1"/>
          </p:cNvSpPr>
          <p:nvPr>
            <p:ph idx="1"/>
          </p:nvPr>
        </p:nvSpPr>
        <p:spPr>
          <a:xfrm>
            <a:off x="457200" y="1600200"/>
            <a:ext cx="8229600" cy="4989136"/>
          </a:xfrm>
        </p:spPr>
        <p:txBody>
          <a:bodyPr>
            <a:normAutofit fontScale="77500" lnSpcReduction="20000"/>
          </a:bodyPr>
          <a:lstStyle/>
          <a:p>
            <a:r>
              <a:rPr lang="en-US" dirty="0"/>
              <a:t>Create an </a:t>
            </a:r>
            <a:r>
              <a:rPr lang="en-US" b="1" dirty="0"/>
              <a:t>Implementation Team </a:t>
            </a:r>
            <a:r>
              <a:rPr lang="en-US" dirty="0"/>
              <a:t>and </a:t>
            </a:r>
            <a:r>
              <a:rPr lang="en-US" b="1" dirty="0"/>
              <a:t>Act With Urgency</a:t>
            </a:r>
          </a:p>
          <a:p>
            <a:endParaRPr lang="en-US" b="1" dirty="0"/>
          </a:p>
          <a:p>
            <a:r>
              <a:rPr lang="en-US" dirty="0"/>
              <a:t>The Implementation Team includes the </a:t>
            </a:r>
            <a:r>
              <a:rPr lang="en-US" b="1" dirty="0"/>
              <a:t>Director of Billing &amp; Collections, City Manager</a:t>
            </a:r>
            <a:r>
              <a:rPr lang="en-US" dirty="0"/>
              <a:t>, the </a:t>
            </a:r>
            <a:r>
              <a:rPr lang="en-US" b="1" dirty="0"/>
              <a:t>Chief Financial Officer</a:t>
            </a:r>
            <a:r>
              <a:rPr lang="en-US" dirty="0"/>
              <a:t>, the </a:t>
            </a:r>
            <a:r>
              <a:rPr lang="en-US" b="1" dirty="0"/>
              <a:t>Procurement Officer</a:t>
            </a:r>
            <a:r>
              <a:rPr lang="en-US" dirty="0"/>
              <a:t>, and other critical resources (e.g., 3</a:t>
            </a:r>
            <a:r>
              <a:rPr lang="en-US" baseline="30000" dirty="0"/>
              <a:t>rd</a:t>
            </a:r>
            <a:r>
              <a:rPr lang="en-US" dirty="0"/>
              <a:t> parties).</a:t>
            </a:r>
          </a:p>
          <a:p>
            <a:endParaRPr lang="en-US" dirty="0"/>
          </a:p>
          <a:p>
            <a:r>
              <a:rPr lang="en-US" dirty="0"/>
              <a:t>The scope of revenues is $100+ Million from all City funds.  This is a “Start Up” business enterprise where URGENCY is a Top Priority.  The new City Collector Office can potentially result in a significant increase in revenues.  </a:t>
            </a:r>
          </a:p>
          <a:p>
            <a:endParaRPr lang="en-US" b="1" u="sng" dirty="0"/>
          </a:p>
          <a:p>
            <a:r>
              <a:rPr lang="en-US" b="1" u="sng" dirty="0"/>
              <a:t>THERE IS A HIGH RISK OF IMPLEMENTATION FAILURE</a:t>
            </a:r>
            <a:endParaRPr lang="en-US" dirty="0"/>
          </a:p>
        </p:txBody>
      </p:sp>
      <p:sp>
        <p:nvSpPr>
          <p:cNvPr id="8" name="Slide Number Placeholder 7"/>
          <p:cNvSpPr>
            <a:spLocks noGrp="1"/>
          </p:cNvSpPr>
          <p:nvPr>
            <p:ph type="sldNum" sz="quarter" idx="12"/>
          </p:nvPr>
        </p:nvSpPr>
        <p:spPr/>
        <p:txBody>
          <a:bodyPr/>
          <a:lstStyle/>
          <a:p>
            <a:fld id="{754E0B21-15B5-2D42-93D4-E23D4058B01A}" type="slidenum">
              <a:rPr lang="en-US" smtClean="0"/>
              <a:t>53</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2" name="TextBox 11">
            <a:extLst>
              <a:ext uri="{FF2B5EF4-FFF2-40B4-BE49-F238E27FC236}">
                <a16:creationId xmlns:a16="http://schemas.microsoft.com/office/drawing/2014/main" id="{858B5C20-BC55-4BD7-A5E5-2A218E1AC569}"/>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a:t>
            </a:r>
          </a:p>
        </p:txBody>
      </p:sp>
    </p:spTree>
    <p:extLst>
      <p:ext uri="{BB962C8B-B14F-4D97-AF65-F5344CB8AC3E}">
        <p14:creationId xmlns:p14="http://schemas.microsoft.com/office/powerpoint/2010/main" val="2036400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Structure for Management Oversight</a:t>
            </a:r>
          </a:p>
        </p:txBody>
      </p:sp>
      <p:sp>
        <p:nvSpPr>
          <p:cNvPr id="8" name="Slide Number Placeholder 7"/>
          <p:cNvSpPr>
            <a:spLocks noGrp="1"/>
          </p:cNvSpPr>
          <p:nvPr>
            <p:ph type="sldNum" sz="quarter" idx="12"/>
          </p:nvPr>
        </p:nvSpPr>
        <p:spPr/>
        <p:txBody>
          <a:bodyPr/>
          <a:lstStyle/>
          <a:p>
            <a:fld id="{754E0B21-15B5-2D42-93D4-E23D4058B01A}" type="slidenum">
              <a:rPr lang="en-US" smtClean="0"/>
              <a:t>54</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2" name="TextBox 11">
            <a:extLst>
              <a:ext uri="{FF2B5EF4-FFF2-40B4-BE49-F238E27FC236}">
                <a16:creationId xmlns:a16="http://schemas.microsoft.com/office/drawing/2014/main" id="{858B5C20-BC55-4BD7-A5E5-2A218E1AC569}"/>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a:t>
            </a:r>
          </a:p>
        </p:txBody>
      </p:sp>
      <p:sp>
        <p:nvSpPr>
          <p:cNvPr id="6" name="Rectangle: Rounded Corners 5">
            <a:extLst>
              <a:ext uri="{FF2B5EF4-FFF2-40B4-BE49-F238E27FC236}">
                <a16:creationId xmlns:a16="http://schemas.microsoft.com/office/drawing/2014/main" id="{12E6ED0E-AE76-4F42-AEB3-6F59E7B77F77}"/>
              </a:ext>
            </a:extLst>
          </p:cNvPr>
          <p:cNvSpPr/>
          <p:nvPr/>
        </p:nvSpPr>
        <p:spPr>
          <a:xfrm>
            <a:off x="2809188" y="2537076"/>
            <a:ext cx="3582185" cy="933254"/>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Executive Management Team</a:t>
            </a:r>
          </a:p>
        </p:txBody>
      </p:sp>
      <p:sp>
        <p:nvSpPr>
          <p:cNvPr id="10" name="Rectangle: Rounded Corners 9">
            <a:extLst>
              <a:ext uri="{FF2B5EF4-FFF2-40B4-BE49-F238E27FC236}">
                <a16:creationId xmlns:a16="http://schemas.microsoft.com/office/drawing/2014/main" id="{297BF1CA-6932-4AC2-9787-6AFC4C3B46F3}"/>
              </a:ext>
            </a:extLst>
          </p:cNvPr>
          <p:cNvSpPr/>
          <p:nvPr/>
        </p:nvSpPr>
        <p:spPr>
          <a:xfrm>
            <a:off x="363719" y="4636967"/>
            <a:ext cx="3044857" cy="1016526"/>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Billing &amp; Collections PMO</a:t>
            </a:r>
          </a:p>
        </p:txBody>
      </p:sp>
      <p:cxnSp>
        <p:nvCxnSpPr>
          <p:cNvPr id="11" name="Straight Arrow Connector 10">
            <a:extLst>
              <a:ext uri="{FF2B5EF4-FFF2-40B4-BE49-F238E27FC236}">
                <a16:creationId xmlns:a16="http://schemas.microsoft.com/office/drawing/2014/main" id="{176C2A10-9BD8-4208-976A-47D09DF429B0}"/>
              </a:ext>
            </a:extLst>
          </p:cNvPr>
          <p:cNvCxnSpPr>
            <a:cxnSpLocks/>
            <a:stCxn id="10" idx="0"/>
            <a:endCxn id="25" idx="2"/>
          </p:cNvCxnSpPr>
          <p:nvPr/>
        </p:nvCxnSpPr>
        <p:spPr>
          <a:xfrm flipV="1">
            <a:off x="1886148" y="4226194"/>
            <a:ext cx="2714132" cy="41077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0EA2D7D-4B3F-4A3D-B03D-9BF6998E01E8}"/>
              </a:ext>
            </a:extLst>
          </p:cNvPr>
          <p:cNvSpPr txBox="1"/>
          <p:nvPr/>
        </p:nvSpPr>
        <p:spPr>
          <a:xfrm>
            <a:off x="6462860" y="2680538"/>
            <a:ext cx="2383410" cy="646331"/>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Meets Bi-Weekly</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Provides Executive Oversight and Accountability for results</a:t>
            </a:r>
          </a:p>
        </p:txBody>
      </p:sp>
      <p:sp>
        <p:nvSpPr>
          <p:cNvPr id="14" name="TextBox 13">
            <a:extLst>
              <a:ext uri="{FF2B5EF4-FFF2-40B4-BE49-F238E27FC236}">
                <a16:creationId xmlns:a16="http://schemas.microsoft.com/office/drawing/2014/main" id="{C21C0C86-481E-4CB7-B59C-684BB26E0F90}"/>
              </a:ext>
            </a:extLst>
          </p:cNvPr>
          <p:cNvSpPr txBox="1"/>
          <p:nvPr/>
        </p:nvSpPr>
        <p:spPr>
          <a:xfrm>
            <a:off x="3652607" y="4729732"/>
            <a:ext cx="1895347" cy="830997"/>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Meets Weekly</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Manages Project Plan</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Reports to Executive Management Team</a:t>
            </a:r>
          </a:p>
        </p:txBody>
      </p:sp>
      <p:sp>
        <p:nvSpPr>
          <p:cNvPr id="15" name="Rectangle: Rounded Corners 14">
            <a:extLst>
              <a:ext uri="{FF2B5EF4-FFF2-40B4-BE49-F238E27FC236}">
                <a16:creationId xmlns:a16="http://schemas.microsoft.com/office/drawing/2014/main" id="{DE825B52-0C5C-4040-AD1D-8711BC517089}"/>
              </a:ext>
            </a:extLst>
          </p:cNvPr>
          <p:cNvSpPr/>
          <p:nvPr/>
        </p:nvSpPr>
        <p:spPr>
          <a:xfrm>
            <a:off x="3441359" y="1217625"/>
            <a:ext cx="2317843" cy="9332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City Council</a:t>
            </a:r>
          </a:p>
        </p:txBody>
      </p:sp>
      <p:cxnSp>
        <p:nvCxnSpPr>
          <p:cNvPr id="16" name="Straight Arrow Connector 15">
            <a:extLst>
              <a:ext uri="{FF2B5EF4-FFF2-40B4-BE49-F238E27FC236}">
                <a16:creationId xmlns:a16="http://schemas.microsoft.com/office/drawing/2014/main" id="{308BF998-A2F9-416E-8CAB-9CA29B5FA8D4}"/>
              </a:ext>
            </a:extLst>
          </p:cNvPr>
          <p:cNvCxnSpPr>
            <a:cxnSpLocks/>
            <a:stCxn id="6" idx="0"/>
            <a:endCxn id="15" idx="2"/>
          </p:cNvCxnSpPr>
          <p:nvPr/>
        </p:nvCxnSpPr>
        <p:spPr>
          <a:xfrm flipV="1">
            <a:off x="4600281" y="2150879"/>
            <a:ext cx="0" cy="38619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E7522B42-FB02-453A-BF70-80435305BAA3}"/>
              </a:ext>
            </a:extLst>
          </p:cNvPr>
          <p:cNvSpPr txBox="1"/>
          <p:nvPr/>
        </p:nvSpPr>
        <p:spPr>
          <a:xfrm>
            <a:off x="5861114" y="1217625"/>
            <a:ext cx="2502816" cy="646331"/>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Meets Monthly</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Provides Council Oversight &amp; Accountability for results</a:t>
            </a:r>
          </a:p>
        </p:txBody>
      </p:sp>
      <p:sp>
        <p:nvSpPr>
          <p:cNvPr id="22" name="TextBox 21">
            <a:extLst>
              <a:ext uri="{FF2B5EF4-FFF2-40B4-BE49-F238E27FC236}">
                <a16:creationId xmlns:a16="http://schemas.microsoft.com/office/drawing/2014/main" id="{54D4BDD6-D09D-4CF2-861C-E85AC7F3658D}"/>
              </a:ext>
            </a:extLst>
          </p:cNvPr>
          <p:cNvSpPr txBox="1"/>
          <p:nvPr/>
        </p:nvSpPr>
        <p:spPr>
          <a:xfrm>
            <a:off x="275734" y="2495872"/>
            <a:ext cx="2383410" cy="1384995"/>
          </a:xfrm>
          <a:prstGeom prst="rect">
            <a:avLst/>
          </a:prstGeom>
          <a:noFill/>
          <a:ln>
            <a:solidFill>
              <a:schemeClr val="tx1"/>
            </a:solidFill>
          </a:ln>
        </p:spPr>
        <p:txBody>
          <a:bodyPr wrap="square" rtlCol="0">
            <a:spAutoFit/>
          </a:bodyPr>
          <a:lstStyle/>
          <a:p>
            <a:r>
              <a:rPr lang="en-US" sz="1200" u="sng" dirty="0">
                <a:effectLst>
                  <a:outerShdw blurRad="38100" dist="38100" dir="2700000" algn="tl">
                    <a:srgbClr val="000000">
                      <a:alpha val="43137"/>
                    </a:srgbClr>
                  </a:outerShdw>
                </a:effectLst>
              </a:rPr>
              <a:t>Executive Management Team</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City Manager</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Chief Financial Officer</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Director of Billing &amp; Collections</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Procurement Officer</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Dep. City Mgr. Operations</a:t>
            </a:r>
          </a:p>
        </p:txBody>
      </p:sp>
      <p:sp>
        <p:nvSpPr>
          <p:cNvPr id="23" name="TextBox 22">
            <a:extLst>
              <a:ext uri="{FF2B5EF4-FFF2-40B4-BE49-F238E27FC236}">
                <a16:creationId xmlns:a16="http://schemas.microsoft.com/office/drawing/2014/main" id="{E5CA0ECF-696E-4C95-8B58-0287437BC6F8}"/>
              </a:ext>
            </a:extLst>
          </p:cNvPr>
          <p:cNvSpPr txBox="1"/>
          <p:nvPr/>
        </p:nvSpPr>
        <p:spPr>
          <a:xfrm>
            <a:off x="392996" y="5720926"/>
            <a:ext cx="3015579" cy="1015663"/>
          </a:xfrm>
          <a:prstGeom prst="rect">
            <a:avLst/>
          </a:prstGeom>
          <a:noFill/>
          <a:ln>
            <a:solidFill>
              <a:schemeClr val="tx1"/>
            </a:solidFill>
          </a:ln>
        </p:spPr>
        <p:txBody>
          <a:bodyPr wrap="square" rtlCol="0">
            <a:spAutoFit/>
          </a:bodyPr>
          <a:lstStyle/>
          <a:p>
            <a:pPr algn="ctr"/>
            <a:r>
              <a:rPr lang="en-US" sz="1200" u="sng" dirty="0">
                <a:effectLst>
                  <a:outerShdw blurRad="38100" dist="38100" dir="2700000" algn="tl">
                    <a:srgbClr val="000000">
                      <a:alpha val="43137"/>
                    </a:srgbClr>
                  </a:outerShdw>
                </a:effectLst>
              </a:rPr>
              <a:t>Billing &amp; Collections PMO</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Director of Billing &amp; Collections</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Utility Billing Staff (4)</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Treasurer Office Staff (4)</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Other Advisor/3</a:t>
            </a:r>
            <a:r>
              <a:rPr lang="en-US" sz="1200" baseline="30000" dirty="0">
                <a:effectLst>
                  <a:outerShdw blurRad="38100" dist="38100" dir="2700000" algn="tl">
                    <a:srgbClr val="000000">
                      <a:alpha val="43137"/>
                    </a:srgbClr>
                  </a:outerShdw>
                </a:effectLst>
              </a:rPr>
              <a:t>rd</a:t>
            </a:r>
            <a:r>
              <a:rPr lang="en-US" sz="1200" dirty="0">
                <a:effectLst>
                  <a:outerShdw blurRad="38100" dist="38100" dir="2700000" algn="tl">
                    <a:srgbClr val="000000">
                      <a:alpha val="43137"/>
                    </a:srgbClr>
                  </a:outerShdw>
                </a:effectLst>
              </a:rPr>
              <a:t> Party (as needed)</a:t>
            </a:r>
          </a:p>
        </p:txBody>
      </p:sp>
      <p:sp>
        <p:nvSpPr>
          <p:cNvPr id="17" name="Rectangle: Rounded Corners 16">
            <a:extLst>
              <a:ext uri="{FF2B5EF4-FFF2-40B4-BE49-F238E27FC236}">
                <a16:creationId xmlns:a16="http://schemas.microsoft.com/office/drawing/2014/main" id="{334C5610-1C2B-43D1-ACBE-707C25E1D4AF}"/>
              </a:ext>
            </a:extLst>
          </p:cNvPr>
          <p:cNvSpPr/>
          <p:nvPr/>
        </p:nvSpPr>
        <p:spPr>
          <a:xfrm>
            <a:off x="5698505" y="4636967"/>
            <a:ext cx="3044857" cy="1016526"/>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Joint Meters &amp; Billing PMO</a:t>
            </a:r>
          </a:p>
        </p:txBody>
      </p:sp>
      <p:cxnSp>
        <p:nvCxnSpPr>
          <p:cNvPr id="18" name="Straight Arrow Connector 17">
            <a:extLst>
              <a:ext uri="{FF2B5EF4-FFF2-40B4-BE49-F238E27FC236}">
                <a16:creationId xmlns:a16="http://schemas.microsoft.com/office/drawing/2014/main" id="{17B10164-3E0E-4B0F-98EC-82A83BCDFD1E}"/>
              </a:ext>
            </a:extLst>
          </p:cNvPr>
          <p:cNvCxnSpPr>
            <a:cxnSpLocks/>
            <a:stCxn id="17" idx="0"/>
            <a:endCxn id="25" idx="2"/>
          </p:cNvCxnSpPr>
          <p:nvPr/>
        </p:nvCxnSpPr>
        <p:spPr>
          <a:xfrm flipH="1" flipV="1">
            <a:off x="4600280" y="4226194"/>
            <a:ext cx="2620654" cy="41077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E6E6E26-D8FE-435E-97EF-60089A630108}"/>
              </a:ext>
            </a:extLst>
          </p:cNvPr>
          <p:cNvSpPr txBox="1"/>
          <p:nvPr/>
        </p:nvSpPr>
        <p:spPr>
          <a:xfrm>
            <a:off x="5698505" y="5720926"/>
            <a:ext cx="3044857" cy="1015663"/>
          </a:xfrm>
          <a:prstGeom prst="rect">
            <a:avLst/>
          </a:prstGeom>
          <a:noFill/>
          <a:ln>
            <a:solidFill>
              <a:schemeClr val="tx1"/>
            </a:solidFill>
          </a:ln>
        </p:spPr>
        <p:txBody>
          <a:bodyPr wrap="square" rtlCol="0">
            <a:spAutoFit/>
          </a:bodyPr>
          <a:lstStyle/>
          <a:p>
            <a:r>
              <a:rPr lang="en-US" sz="1200" u="sng" dirty="0">
                <a:effectLst>
                  <a:outerShdw blurRad="38100" dist="38100" dir="2700000" algn="tl">
                    <a:srgbClr val="000000">
                      <a:alpha val="43137"/>
                    </a:srgbClr>
                  </a:outerShdw>
                </a:effectLst>
              </a:rPr>
              <a:t>Joint Meters &amp; Billing PMO</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IT Director </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Director of Billing &amp; Collections</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Meters Supervisor</a:t>
            </a:r>
          </a:p>
          <a:p>
            <a:pPr marL="285750" indent="-285750">
              <a:buFont typeface="Arial" panose="020B0604020202020204" pitchFamily="34" charset="0"/>
              <a:buChar char="•"/>
            </a:pPr>
            <a:r>
              <a:rPr lang="en-US" sz="1200" dirty="0">
                <a:effectLst>
                  <a:outerShdw blurRad="38100" dist="38100" dir="2700000" algn="tl">
                    <a:srgbClr val="000000">
                      <a:alpha val="43137"/>
                    </a:srgbClr>
                  </a:outerShdw>
                </a:effectLst>
              </a:rPr>
              <a:t>Utilities Director</a:t>
            </a:r>
          </a:p>
        </p:txBody>
      </p:sp>
      <p:sp>
        <p:nvSpPr>
          <p:cNvPr id="25" name="TextBox 24">
            <a:extLst>
              <a:ext uri="{FF2B5EF4-FFF2-40B4-BE49-F238E27FC236}">
                <a16:creationId xmlns:a16="http://schemas.microsoft.com/office/drawing/2014/main" id="{72433099-F9EB-435C-B9FD-521D4B378D6B}"/>
              </a:ext>
            </a:extLst>
          </p:cNvPr>
          <p:cNvSpPr txBox="1"/>
          <p:nvPr/>
        </p:nvSpPr>
        <p:spPr>
          <a:xfrm>
            <a:off x="3408575" y="3702974"/>
            <a:ext cx="2383410" cy="523220"/>
          </a:xfrm>
          <a:prstGeom prst="rect">
            <a:avLst/>
          </a:prstGeom>
          <a:solidFill>
            <a:srgbClr val="FFC000"/>
          </a:solidFill>
          <a:ln>
            <a:solidFill>
              <a:schemeClr val="tx1"/>
            </a:solidFill>
          </a:ln>
        </p:spPr>
        <p:txBody>
          <a:bodyPr wrap="square" rtlCol="0" anchor="ctr">
            <a:spAutoFit/>
          </a:bodyPr>
          <a:lstStyle/>
          <a:p>
            <a:pPr algn="ctr"/>
            <a:r>
              <a:rPr lang="en-US" sz="1400" b="1" dirty="0">
                <a:effectLst>
                  <a:outerShdw blurRad="38100" dist="38100" dir="2700000" algn="tl">
                    <a:srgbClr val="000000">
                      <a:alpha val="43137"/>
                    </a:srgbClr>
                  </a:outerShdw>
                </a:effectLst>
              </a:rPr>
              <a:t>PMO Coordinator (Director of Billing &amp; Collections)</a:t>
            </a:r>
          </a:p>
        </p:txBody>
      </p:sp>
      <p:cxnSp>
        <p:nvCxnSpPr>
          <p:cNvPr id="28" name="Straight Arrow Connector 27">
            <a:extLst>
              <a:ext uri="{FF2B5EF4-FFF2-40B4-BE49-F238E27FC236}">
                <a16:creationId xmlns:a16="http://schemas.microsoft.com/office/drawing/2014/main" id="{2F358BD2-7E47-4F6A-ACDB-7C965C852759}"/>
              </a:ext>
            </a:extLst>
          </p:cNvPr>
          <p:cNvCxnSpPr>
            <a:cxnSpLocks/>
            <a:stCxn id="25" idx="0"/>
            <a:endCxn id="6" idx="2"/>
          </p:cNvCxnSpPr>
          <p:nvPr/>
        </p:nvCxnSpPr>
        <p:spPr>
          <a:xfrm flipV="1">
            <a:off x="4600280" y="3470330"/>
            <a:ext cx="1" cy="23264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490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Structure for Executive Management</a:t>
            </a:r>
          </a:p>
        </p:txBody>
      </p:sp>
      <p:sp>
        <p:nvSpPr>
          <p:cNvPr id="3" name="Content Placeholder 2">
            <a:extLst>
              <a:ext uri="{FF2B5EF4-FFF2-40B4-BE49-F238E27FC236}">
                <a16:creationId xmlns:a16="http://schemas.microsoft.com/office/drawing/2014/main" id="{B0277F07-4F4C-4AEA-90F6-50CB1FA04383}"/>
              </a:ext>
            </a:extLst>
          </p:cNvPr>
          <p:cNvSpPr>
            <a:spLocks noGrp="1"/>
          </p:cNvSpPr>
          <p:nvPr>
            <p:ph idx="1"/>
          </p:nvPr>
        </p:nvSpPr>
        <p:spPr>
          <a:xfrm>
            <a:off x="457200" y="1600200"/>
            <a:ext cx="8229600" cy="5121275"/>
          </a:xfrm>
        </p:spPr>
        <p:txBody>
          <a:bodyPr>
            <a:normAutofit fontScale="85000" lnSpcReduction="20000"/>
          </a:bodyPr>
          <a:lstStyle/>
          <a:p>
            <a:r>
              <a:rPr lang="en-US" b="1" u="sng" dirty="0"/>
              <a:t>Executive  Management Team:</a:t>
            </a:r>
          </a:p>
          <a:p>
            <a:pPr marL="971550" lvl="1" indent="-514350">
              <a:buFont typeface="+mj-lt"/>
              <a:buAutoNum type="arabicPeriod"/>
            </a:pPr>
            <a:r>
              <a:rPr lang="en-US" dirty="0"/>
              <a:t>Provides high-level oversight, direction, and support</a:t>
            </a:r>
          </a:p>
          <a:p>
            <a:pPr marL="971550" lvl="1" indent="-514350">
              <a:buFont typeface="+mj-lt"/>
              <a:buAutoNum type="arabicPeriod"/>
            </a:pPr>
            <a:r>
              <a:rPr lang="en-US" dirty="0"/>
              <a:t>Ensures the PMO executes on the Transition Plan</a:t>
            </a:r>
          </a:p>
          <a:p>
            <a:pPr marL="971550" lvl="1" indent="-514350">
              <a:buFont typeface="+mj-lt"/>
              <a:buAutoNum type="arabicPeriod"/>
            </a:pPr>
            <a:r>
              <a:rPr lang="en-US" dirty="0"/>
              <a:t>Provide resources as needed</a:t>
            </a:r>
          </a:p>
          <a:p>
            <a:pPr marL="571500" indent="-514350"/>
            <a:endParaRPr lang="en-US" b="1" u="sng" dirty="0"/>
          </a:p>
          <a:p>
            <a:pPr marL="571500" indent="-514350"/>
            <a:r>
              <a:rPr lang="en-US" b="1" u="sng" dirty="0"/>
              <a:t>Attendees</a:t>
            </a:r>
          </a:p>
          <a:p>
            <a:pPr marL="971550" lvl="1" indent="-514350">
              <a:buFont typeface="+mj-lt"/>
              <a:buAutoNum type="arabicPeriod"/>
            </a:pPr>
            <a:r>
              <a:rPr lang="en-US" dirty="0"/>
              <a:t>City Manager</a:t>
            </a:r>
          </a:p>
          <a:p>
            <a:pPr marL="971550" lvl="1" indent="-514350">
              <a:buFont typeface="+mj-lt"/>
              <a:buAutoNum type="arabicPeriod"/>
            </a:pPr>
            <a:r>
              <a:rPr lang="en-US" dirty="0"/>
              <a:t>Chief Financial Officer</a:t>
            </a:r>
          </a:p>
          <a:p>
            <a:pPr marL="971550" lvl="1" indent="-514350">
              <a:buFont typeface="+mj-lt"/>
              <a:buAutoNum type="arabicPeriod"/>
            </a:pPr>
            <a:r>
              <a:rPr lang="en-US" dirty="0"/>
              <a:t>Director of Billing &amp; Collections</a:t>
            </a:r>
          </a:p>
          <a:p>
            <a:pPr marL="971550" lvl="1" indent="-514350">
              <a:buFont typeface="+mj-lt"/>
              <a:buAutoNum type="arabicPeriod"/>
            </a:pPr>
            <a:r>
              <a:rPr lang="en-US" dirty="0"/>
              <a:t>Procurement Officer</a:t>
            </a:r>
          </a:p>
          <a:p>
            <a:pPr marL="971550" lvl="1" indent="-514350">
              <a:buFont typeface="+mj-lt"/>
              <a:buAutoNum type="arabicPeriod"/>
            </a:pPr>
            <a:r>
              <a:rPr lang="en-US" dirty="0"/>
              <a:t>Dep. City Mgr. Operations</a:t>
            </a:r>
          </a:p>
          <a:p>
            <a:pPr marL="571500" indent="-514350"/>
            <a:endParaRPr lang="en-US" b="1" u="sng" dirty="0"/>
          </a:p>
          <a:p>
            <a:pPr marL="571500" indent="-514350"/>
            <a:r>
              <a:rPr lang="en-US" b="1" u="sng" dirty="0"/>
              <a:t>Meets Bi-Weekly</a:t>
            </a:r>
          </a:p>
        </p:txBody>
      </p:sp>
      <p:sp>
        <p:nvSpPr>
          <p:cNvPr id="8" name="Slide Number Placeholder 7"/>
          <p:cNvSpPr>
            <a:spLocks noGrp="1"/>
          </p:cNvSpPr>
          <p:nvPr>
            <p:ph type="sldNum" sz="quarter" idx="12"/>
          </p:nvPr>
        </p:nvSpPr>
        <p:spPr/>
        <p:txBody>
          <a:bodyPr/>
          <a:lstStyle/>
          <a:p>
            <a:fld id="{754E0B21-15B5-2D42-93D4-E23D4058B01A}" type="slidenum">
              <a:rPr lang="en-US" smtClean="0"/>
              <a:t>55</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2" name="TextBox 11">
            <a:extLst>
              <a:ext uri="{FF2B5EF4-FFF2-40B4-BE49-F238E27FC236}">
                <a16:creationId xmlns:a16="http://schemas.microsoft.com/office/drawing/2014/main" id="{858B5C20-BC55-4BD7-A5E5-2A218E1AC569}"/>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a:t>
            </a:r>
          </a:p>
        </p:txBody>
      </p:sp>
    </p:spTree>
    <p:extLst>
      <p:ext uri="{BB962C8B-B14F-4D97-AF65-F5344CB8AC3E}">
        <p14:creationId xmlns:p14="http://schemas.microsoft.com/office/powerpoint/2010/main" val="2747428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Structure for Billing &amp; Collections PMO</a:t>
            </a:r>
          </a:p>
        </p:txBody>
      </p:sp>
      <p:sp>
        <p:nvSpPr>
          <p:cNvPr id="3" name="Content Placeholder 2">
            <a:extLst>
              <a:ext uri="{FF2B5EF4-FFF2-40B4-BE49-F238E27FC236}">
                <a16:creationId xmlns:a16="http://schemas.microsoft.com/office/drawing/2014/main" id="{B0277F07-4F4C-4AEA-90F6-50CB1FA04383}"/>
              </a:ext>
            </a:extLst>
          </p:cNvPr>
          <p:cNvSpPr>
            <a:spLocks noGrp="1"/>
          </p:cNvSpPr>
          <p:nvPr>
            <p:ph idx="1"/>
          </p:nvPr>
        </p:nvSpPr>
        <p:spPr>
          <a:xfrm>
            <a:off x="457200" y="1600200"/>
            <a:ext cx="8229600" cy="5121275"/>
          </a:xfrm>
        </p:spPr>
        <p:txBody>
          <a:bodyPr>
            <a:normAutofit fontScale="92500" lnSpcReduction="20000"/>
          </a:bodyPr>
          <a:lstStyle/>
          <a:p>
            <a:r>
              <a:rPr lang="en-US" b="1" u="sng" dirty="0"/>
              <a:t>Billing &amp; Collections PMO:</a:t>
            </a:r>
          </a:p>
          <a:p>
            <a:pPr marL="971550" lvl="1" indent="-514350">
              <a:buFont typeface="+mj-lt"/>
              <a:buAutoNum type="arabicPeriod"/>
            </a:pPr>
            <a:r>
              <a:rPr lang="en-US" dirty="0"/>
              <a:t>Manage Project Plan for Transition</a:t>
            </a:r>
          </a:p>
          <a:p>
            <a:pPr marL="971550" lvl="1" indent="-514350">
              <a:buFont typeface="+mj-lt"/>
              <a:buAutoNum type="arabicPeriod"/>
            </a:pPr>
            <a:r>
              <a:rPr lang="en-US" dirty="0"/>
              <a:t>Manage Reporting to Executive Management Team</a:t>
            </a:r>
          </a:p>
          <a:p>
            <a:pPr marL="971550" lvl="1" indent="-514350">
              <a:buFont typeface="+mj-lt"/>
              <a:buAutoNum type="arabicPeriod"/>
            </a:pPr>
            <a:r>
              <a:rPr lang="en-US" dirty="0"/>
              <a:t>Manage Risk to Implementation</a:t>
            </a:r>
          </a:p>
          <a:p>
            <a:pPr marL="571500" indent="-514350"/>
            <a:endParaRPr lang="en-US" b="1" u="sng" dirty="0"/>
          </a:p>
          <a:p>
            <a:pPr marL="571500" indent="-514350"/>
            <a:r>
              <a:rPr lang="en-US" b="1" u="sng" dirty="0"/>
              <a:t>Attendees</a:t>
            </a:r>
          </a:p>
          <a:p>
            <a:pPr marL="971550" lvl="1" indent="-514350">
              <a:buFont typeface="+mj-lt"/>
              <a:buAutoNum type="arabicPeriod"/>
            </a:pPr>
            <a:r>
              <a:rPr lang="en-US" dirty="0"/>
              <a:t>Director of Billing &amp; Collections</a:t>
            </a:r>
          </a:p>
          <a:p>
            <a:pPr marL="971550" lvl="1" indent="-514350">
              <a:buFont typeface="+mj-lt"/>
              <a:buAutoNum type="arabicPeriod"/>
            </a:pPr>
            <a:r>
              <a:rPr lang="en-US" dirty="0"/>
              <a:t>Utility Billing Staff (4)</a:t>
            </a:r>
          </a:p>
          <a:p>
            <a:pPr marL="971550" lvl="1" indent="-514350">
              <a:buFont typeface="+mj-lt"/>
              <a:buAutoNum type="arabicPeriod"/>
            </a:pPr>
            <a:r>
              <a:rPr lang="en-US" dirty="0"/>
              <a:t>Collector Office Staff (4)</a:t>
            </a:r>
          </a:p>
          <a:p>
            <a:pPr marL="971550" lvl="1" indent="-514350">
              <a:buFont typeface="+mj-lt"/>
              <a:buAutoNum type="arabicPeriod"/>
            </a:pPr>
            <a:r>
              <a:rPr lang="en-US" dirty="0"/>
              <a:t>Other Advisor/3rd Party (as needed)</a:t>
            </a:r>
          </a:p>
          <a:p>
            <a:pPr marL="571500" indent="-514350"/>
            <a:endParaRPr lang="en-US" b="1" u="sng" dirty="0"/>
          </a:p>
          <a:p>
            <a:pPr marL="571500" indent="-514350"/>
            <a:r>
              <a:rPr lang="en-US" b="1" u="sng" dirty="0"/>
              <a:t>Meets Weekly</a:t>
            </a:r>
          </a:p>
        </p:txBody>
      </p:sp>
      <p:sp>
        <p:nvSpPr>
          <p:cNvPr id="8" name="Slide Number Placeholder 7"/>
          <p:cNvSpPr>
            <a:spLocks noGrp="1"/>
          </p:cNvSpPr>
          <p:nvPr>
            <p:ph type="sldNum" sz="quarter" idx="12"/>
          </p:nvPr>
        </p:nvSpPr>
        <p:spPr/>
        <p:txBody>
          <a:bodyPr/>
          <a:lstStyle/>
          <a:p>
            <a:fld id="{754E0B21-15B5-2D42-93D4-E23D4058B01A}" type="slidenum">
              <a:rPr lang="en-US" smtClean="0"/>
              <a:t>56</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2" name="TextBox 11">
            <a:extLst>
              <a:ext uri="{FF2B5EF4-FFF2-40B4-BE49-F238E27FC236}">
                <a16:creationId xmlns:a16="http://schemas.microsoft.com/office/drawing/2014/main" id="{858B5C20-BC55-4BD7-A5E5-2A218E1AC569}"/>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a:t>
            </a:r>
          </a:p>
        </p:txBody>
      </p:sp>
    </p:spTree>
    <p:extLst>
      <p:ext uri="{BB962C8B-B14F-4D97-AF65-F5344CB8AC3E}">
        <p14:creationId xmlns:p14="http://schemas.microsoft.com/office/powerpoint/2010/main" val="333963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Structure for Joint Meters &amp; Billing PMO</a:t>
            </a:r>
          </a:p>
        </p:txBody>
      </p:sp>
      <p:sp>
        <p:nvSpPr>
          <p:cNvPr id="3" name="Content Placeholder 2">
            <a:extLst>
              <a:ext uri="{FF2B5EF4-FFF2-40B4-BE49-F238E27FC236}">
                <a16:creationId xmlns:a16="http://schemas.microsoft.com/office/drawing/2014/main" id="{B0277F07-4F4C-4AEA-90F6-50CB1FA04383}"/>
              </a:ext>
            </a:extLst>
          </p:cNvPr>
          <p:cNvSpPr>
            <a:spLocks noGrp="1"/>
          </p:cNvSpPr>
          <p:nvPr>
            <p:ph idx="1"/>
          </p:nvPr>
        </p:nvSpPr>
        <p:spPr>
          <a:xfrm>
            <a:off x="457200" y="1600200"/>
            <a:ext cx="8229600" cy="5121275"/>
          </a:xfrm>
        </p:spPr>
        <p:txBody>
          <a:bodyPr>
            <a:normAutofit fontScale="92500" lnSpcReduction="20000"/>
          </a:bodyPr>
          <a:lstStyle/>
          <a:p>
            <a:r>
              <a:rPr lang="en-US" b="1" u="sng" dirty="0"/>
              <a:t>Joint Meters &amp; Billing PMO:</a:t>
            </a:r>
          </a:p>
          <a:p>
            <a:pPr marL="971550" lvl="1" indent="-514350">
              <a:buFont typeface="+mj-lt"/>
              <a:buAutoNum type="arabicPeriod"/>
            </a:pPr>
            <a:r>
              <a:rPr lang="en-US" dirty="0"/>
              <a:t>Manage Project Plan</a:t>
            </a:r>
          </a:p>
          <a:p>
            <a:pPr marL="971550" lvl="1" indent="-514350">
              <a:buFont typeface="+mj-lt"/>
              <a:buAutoNum type="arabicPeriod"/>
            </a:pPr>
            <a:r>
              <a:rPr lang="en-US" dirty="0"/>
              <a:t>Reports to Executive Management Team</a:t>
            </a:r>
          </a:p>
          <a:p>
            <a:pPr marL="971550" lvl="1" indent="-514350">
              <a:buFont typeface="+mj-lt"/>
              <a:buAutoNum type="arabicPeriod"/>
            </a:pPr>
            <a:r>
              <a:rPr lang="en-US" dirty="0"/>
              <a:t>Manage Risk to Implementation</a:t>
            </a:r>
          </a:p>
          <a:p>
            <a:pPr marL="571500" indent="-514350"/>
            <a:endParaRPr lang="en-US" b="1" u="sng" dirty="0"/>
          </a:p>
          <a:p>
            <a:pPr marL="571500" indent="-514350"/>
            <a:r>
              <a:rPr lang="en-US" b="1" u="sng" dirty="0"/>
              <a:t>Attendees</a:t>
            </a:r>
          </a:p>
          <a:p>
            <a:pPr marL="971550" lvl="1" indent="-514350">
              <a:buFont typeface="+mj-lt"/>
              <a:buAutoNum type="arabicPeriod"/>
            </a:pPr>
            <a:r>
              <a:rPr lang="en-US" dirty="0"/>
              <a:t>IT Director </a:t>
            </a:r>
          </a:p>
          <a:p>
            <a:pPr marL="971550" lvl="1" indent="-514350">
              <a:buFont typeface="+mj-lt"/>
              <a:buAutoNum type="arabicPeriod"/>
            </a:pPr>
            <a:r>
              <a:rPr lang="en-US" dirty="0"/>
              <a:t>Director of Billing &amp; Collections</a:t>
            </a:r>
          </a:p>
          <a:p>
            <a:pPr marL="971550" lvl="1" indent="-514350">
              <a:buFont typeface="+mj-lt"/>
              <a:buAutoNum type="arabicPeriod"/>
            </a:pPr>
            <a:r>
              <a:rPr lang="en-US" dirty="0"/>
              <a:t>Meters Supervisor</a:t>
            </a:r>
          </a:p>
          <a:p>
            <a:pPr marL="971550" lvl="1" indent="-514350">
              <a:buFont typeface="+mj-lt"/>
              <a:buAutoNum type="arabicPeriod"/>
            </a:pPr>
            <a:r>
              <a:rPr lang="en-US" dirty="0"/>
              <a:t>Utilities Director</a:t>
            </a:r>
          </a:p>
          <a:p>
            <a:pPr marL="571500" indent="-514350"/>
            <a:endParaRPr lang="en-US" b="1" u="sng" dirty="0"/>
          </a:p>
          <a:p>
            <a:pPr marL="571500" indent="-514350"/>
            <a:r>
              <a:rPr lang="en-US" b="1" u="sng" dirty="0"/>
              <a:t>Meets Weekly</a:t>
            </a:r>
          </a:p>
        </p:txBody>
      </p:sp>
      <p:sp>
        <p:nvSpPr>
          <p:cNvPr id="8" name="Slide Number Placeholder 7"/>
          <p:cNvSpPr>
            <a:spLocks noGrp="1"/>
          </p:cNvSpPr>
          <p:nvPr>
            <p:ph type="sldNum" sz="quarter" idx="12"/>
          </p:nvPr>
        </p:nvSpPr>
        <p:spPr/>
        <p:txBody>
          <a:bodyPr/>
          <a:lstStyle/>
          <a:p>
            <a:fld id="{754E0B21-15B5-2D42-93D4-E23D4058B01A}" type="slidenum">
              <a:rPr lang="en-US" smtClean="0"/>
              <a:t>57</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2" name="TextBox 11">
            <a:extLst>
              <a:ext uri="{FF2B5EF4-FFF2-40B4-BE49-F238E27FC236}">
                <a16:creationId xmlns:a16="http://schemas.microsoft.com/office/drawing/2014/main" id="{858B5C20-BC55-4BD7-A5E5-2A218E1AC569}"/>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a:t>
            </a:r>
          </a:p>
        </p:txBody>
      </p:sp>
    </p:spTree>
    <p:extLst>
      <p:ext uri="{BB962C8B-B14F-4D97-AF65-F5344CB8AC3E}">
        <p14:creationId xmlns:p14="http://schemas.microsoft.com/office/powerpoint/2010/main" val="709472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nvPr>
        </p:nvGraphicFramePr>
        <p:xfrm>
          <a:off x="178241" y="658347"/>
          <a:ext cx="8770288" cy="6124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754E0B21-15B5-2D42-93D4-E23D4058B01A}" type="slidenum">
              <a:rPr lang="en-US" smtClean="0"/>
              <a:t>58</a:t>
            </a:fld>
            <a:endParaRPr lang="en-US" dirty="0"/>
          </a:p>
        </p:txBody>
      </p:sp>
      <p:sp>
        <p:nvSpPr>
          <p:cNvPr id="5" name="TextBox 4"/>
          <p:cNvSpPr txBox="1"/>
          <p:nvPr/>
        </p:nvSpPr>
        <p:spPr>
          <a:xfrm>
            <a:off x="1614864" y="6581001"/>
            <a:ext cx="5914272" cy="276999"/>
          </a:xfrm>
          <a:prstGeom prst="rect">
            <a:avLst/>
          </a:prstGeom>
          <a:noFill/>
        </p:spPr>
        <p:txBody>
          <a:bodyPr wrap="square" rtlCol="0" anchor="ctr">
            <a:spAutoFit/>
          </a:bodyPr>
          <a:lstStyle/>
          <a:p>
            <a:pPr algn="ctr"/>
            <a:r>
              <a:rPr lang="en-US" sz="1200" i="1" dirty="0"/>
              <a:t>Source: Finance Org Chart developed the City Manager presented to Council on 9/5/17</a:t>
            </a:r>
          </a:p>
        </p:txBody>
      </p:sp>
      <p:sp>
        <p:nvSpPr>
          <p:cNvPr id="3" name="Rectangle: Rounded Corners 2"/>
          <p:cNvSpPr/>
          <p:nvPr/>
        </p:nvSpPr>
        <p:spPr>
          <a:xfrm>
            <a:off x="4221126" y="2828260"/>
            <a:ext cx="2232837" cy="3200400"/>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Arrow Connector 7"/>
          <p:cNvCxnSpPr>
            <a:cxnSpLocks/>
            <a:stCxn id="9" idx="2"/>
            <a:endCxn id="3" idx="0"/>
          </p:cNvCxnSpPr>
          <p:nvPr/>
        </p:nvCxnSpPr>
        <p:spPr>
          <a:xfrm flipH="1">
            <a:off x="5337545" y="2210139"/>
            <a:ext cx="1799855" cy="61812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53200" y="1502253"/>
            <a:ext cx="1168400" cy="707886"/>
          </a:xfrm>
          <a:prstGeom prst="rect">
            <a:avLst/>
          </a:prstGeom>
          <a:noFill/>
          <a:ln w="38100">
            <a:solidFill>
              <a:schemeClr val="tx1"/>
            </a:solidFill>
          </a:ln>
        </p:spPr>
        <p:txBody>
          <a:bodyPr wrap="square" rtlCol="0" anchor="ctr">
            <a:spAutoFit/>
          </a:bodyPr>
          <a:lstStyle/>
          <a:p>
            <a:pPr algn="ctr"/>
            <a:r>
              <a:rPr lang="en-US" sz="2000" b="1" dirty="0"/>
              <a:t>Focus Area</a:t>
            </a:r>
          </a:p>
        </p:txBody>
      </p:sp>
      <p:pic>
        <p:nvPicPr>
          <p:cNvPr id="10" name="Picture 9"/>
          <p:cNvPicPr>
            <a:picLocks noChangeAspect="1"/>
          </p:cNvPicPr>
          <p:nvPr/>
        </p:nvPicPr>
        <p:blipFill>
          <a:blip r:embed="rId7"/>
          <a:stretch>
            <a:fillRect/>
          </a:stretch>
        </p:blipFill>
        <p:spPr>
          <a:xfrm>
            <a:off x="0" y="0"/>
            <a:ext cx="2159000" cy="698500"/>
          </a:xfrm>
          <a:prstGeom prst="rect">
            <a:avLst/>
          </a:prstGeom>
        </p:spPr>
      </p:pic>
      <p:sp>
        <p:nvSpPr>
          <p:cNvPr id="19" name="Rectangle 18"/>
          <p:cNvSpPr/>
          <p:nvPr/>
        </p:nvSpPr>
        <p:spPr>
          <a:xfrm>
            <a:off x="1986244" y="0"/>
            <a:ext cx="5171513" cy="65741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Finance Org Chart with Collector Office</a:t>
            </a:r>
          </a:p>
        </p:txBody>
      </p:sp>
    </p:spTree>
    <p:extLst>
      <p:ext uri="{BB962C8B-B14F-4D97-AF65-F5344CB8AC3E}">
        <p14:creationId xmlns:p14="http://schemas.microsoft.com/office/powerpoint/2010/main" val="1131112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nvPr>
        </p:nvGraphicFramePr>
        <p:xfrm>
          <a:off x="332557" y="2281286"/>
          <a:ext cx="3652886" cy="2974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754E0B21-15B5-2D42-93D4-E23D4058B01A}" type="slidenum">
              <a:rPr lang="en-US" smtClean="0"/>
              <a:t>59</a:t>
            </a:fld>
            <a:endParaRPr lang="en-US" dirty="0"/>
          </a:p>
        </p:txBody>
      </p:sp>
      <p:pic>
        <p:nvPicPr>
          <p:cNvPr id="10" name="Picture 9"/>
          <p:cNvPicPr>
            <a:picLocks noChangeAspect="1"/>
          </p:cNvPicPr>
          <p:nvPr/>
        </p:nvPicPr>
        <p:blipFill>
          <a:blip r:embed="rId7"/>
          <a:stretch>
            <a:fillRect/>
          </a:stretch>
        </p:blipFill>
        <p:spPr>
          <a:xfrm>
            <a:off x="0" y="0"/>
            <a:ext cx="2159000" cy="698500"/>
          </a:xfrm>
          <a:prstGeom prst="rect">
            <a:avLst/>
          </a:prstGeom>
        </p:spPr>
      </p:pic>
      <p:sp>
        <p:nvSpPr>
          <p:cNvPr id="19" name="Rectangle 18"/>
          <p:cNvSpPr/>
          <p:nvPr/>
        </p:nvSpPr>
        <p:spPr>
          <a:xfrm>
            <a:off x="1986244" y="1329179"/>
            <a:ext cx="5171513" cy="65741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Current Treasurer Org Chart </a:t>
            </a:r>
          </a:p>
          <a:p>
            <a:pPr algn="ctr"/>
            <a:r>
              <a:rPr lang="en-US" sz="2400" b="1" dirty="0">
                <a:solidFill>
                  <a:schemeClr val="tx1"/>
                </a:solidFill>
              </a:rPr>
              <a:t>(Before Transition)</a:t>
            </a:r>
          </a:p>
        </p:txBody>
      </p:sp>
      <p:pic>
        <p:nvPicPr>
          <p:cNvPr id="6" name="Picture 5">
            <a:extLst>
              <a:ext uri="{FF2B5EF4-FFF2-40B4-BE49-F238E27FC236}">
                <a16:creationId xmlns:a16="http://schemas.microsoft.com/office/drawing/2014/main" id="{CA74493A-AC8C-4783-8BDF-09B7A71F97F5}"/>
              </a:ext>
            </a:extLst>
          </p:cNvPr>
          <p:cNvPicPr>
            <a:picLocks noChangeAspect="1"/>
          </p:cNvPicPr>
          <p:nvPr/>
        </p:nvPicPr>
        <p:blipFill>
          <a:blip r:embed="rId8"/>
          <a:stretch>
            <a:fillRect/>
          </a:stretch>
        </p:blipFill>
        <p:spPr>
          <a:xfrm>
            <a:off x="4175412" y="2281286"/>
            <a:ext cx="4755575" cy="3054125"/>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F1A6021F-7FB2-4C3B-B006-6F7D91F9FED7}"/>
              </a:ext>
            </a:extLst>
          </p:cNvPr>
          <p:cNvSpPr>
            <a:spLocks noGrp="1"/>
          </p:cNvSpPr>
          <p:nvPr>
            <p:ph type="title"/>
          </p:nvPr>
        </p:nvSpPr>
        <p:spPr>
          <a:xfrm>
            <a:off x="457200" y="274638"/>
            <a:ext cx="8229600" cy="1143000"/>
          </a:xfrm>
        </p:spPr>
        <p:txBody>
          <a:bodyPr>
            <a:noAutofit/>
          </a:bodyPr>
          <a:lstStyle/>
          <a:p>
            <a:r>
              <a:rPr lang="en-US" sz="4000" dirty="0"/>
              <a:t>Budget Planning – Treasurer</a:t>
            </a:r>
          </a:p>
        </p:txBody>
      </p:sp>
      <p:sp>
        <p:nvSpPr>
          <p:cNvPr id="12" name="Rectangle 11">
            <a:extLst>
              <a:ext uri="{FF2B5EF4-FFF2-40B4-BE49-F238E27FC236}">
                <a16:creationId xmlns:a16="http://schemas.microsoft.com/office/drawing/2014/main" id="{F3CE676E-8075-4E74-AC1C-4F12689F537F}"/>
              </a:ext>
            </a:extLst>
          </p:cNvPr>
          <p:cNvSpPr/>
          <p:nvPr/>
        </p:nvSpPr>
        <p:spPr>
          <a:xfrm>
            <a:off x="3375932" y="5833130"/>
            <a:ext cx="2392136" cy="523220"/>
          </a:xfrm>
          <a:prstGeom prst="rect">
            <a:avLst/>
          </a:prstGeom>
          <a:ln>
            <a:solidFill>
              <a:schemeClr val="tx1"/>
            </a:solidFill>
          </a:ln>
        </p:spPr>
        <p:txBody>
          <a:bodyPr wrap="square" anchor="ctr">
            <a:spAutoFit/>
          </a:bodyPr>
          <a:lstStyle/>
          <a:p>
            <a:pPr algn="ctr"/>
            <a:r>
              <a:rPr lang="en-US" sz="1400" b="1" i="1" dirty="0">
                <a:latin typeface="Calibri" panose="020F0502020204030204" pitchFamily="34" charset="0"/>
                <a:ea typeface="Calibri" panose="020F0502020204030204" pitchFamily="34" charset="0"/>
                <a:cs typeface="Times New Roman" panose="02020603050405020304" pitchFamily="18" charset="0"/>
              </a:rPr>
              <a:t>Original Treasurer Budget included $435,552.90</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4DC228AB-EBF0-4442-953B-BE8A2529EB2A}"/>
              </a:ext>
            </a:extLst>
          </p:cNvPr>
          <p:cNvSpPr/>
          <p:nvPr/>
        </p:nvSpPr>
        <p:spPr>
          <a:xfrm>
            <a:off x="8220694" y="5120609"/>
            <a:ext cx="710293" cy="269421"/>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cxnSp>
        <p:nvCxnSpPr>
          <p:cNvPr id="14" name="Straight Arrow Connector 13">
            <a:extLst>
              <a:ext uri="{FF2B5EF4-FFF2-40B4-BE49-F238E27FC236}">
                <a16:creationId xmlns:a16="http://schemas.microsoft.com/office/drawing/2014/main" id="{90A1A757-0232-4DCD-8ED2-1CA368AF831E}"/>
              </a:ext>
            </a:extLst>
          </p:cNvPr>
          <p:cNvCxnSpPr>
            <a:cxnSpLocks/>
            <a:stCxn id="12" idx="3"/>
            <a:endCxn id="13" idx="3"/>
          </p:cNvCxnSpPr>
          <p:nvPr/>
        </p:nvCxnSpPr>
        <p:spPr>
          <a:xfrm flipV="1">
            <a:off x="5768068" y="5350574"/>
            <a:ext cx="2556646" cy="74416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Rounded Corners 19">
            <a:extLst>
              <a:ext uri="{FF2B5EF4-FFF2-40B4-BE49-F238E27FC236}">
                <a16:creationId xmlns:a16="http://schemas.microsoft.com/office/drawing/2014/main" id="{E0219125-4595-40B4-8F98-DA7BAE98A7AF}"/>
              </a:ext>
            </a:extLst>
          </p:cNvPr>
          <p:cNvSpPr/>
          <p:nvPr/>
        </p:nvSpPr>
        <p:spPr>
          <a:xfrm>
            <a:off x="226243" y="2950590"/>
            <a:ext cx="3855563" cy="2170019"/>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9FAACA7-9C14-4121-A09A-2844B0E8302C}"/>
              </a:ext>
            </a:extLst>
          </p:cNvPr>
          <p:cNvSpPr/>
          <p:nvPr/>
        </p:nvSpPr>
        <p:spPr>
          <a:xfrm>
            <a:off x="556181" y="4411618"/>
            <a:ext cx="3252248" cy="523220"/>
          </a:xfrm>
          <a:prstGeom prst="rect">
            <a:avLst/>
          </a:prstGeom>
          <a:ln>
            <a:solidFill>
              <a:schemeClr val="tx1"/>
            </a:solidFill>
          </a:ln>
        </p:spPr>
        <p:txBody>
          <a:bodyPr wrap="square" anchor="ctr">
            <a:spAutoFit/>
          </a:bodyPr>
          <a:lstStyle/>
          <a:p>
            <a:pPr algn="ctr"/>
            <a:r>
              <a:rPr lang="en-US" sz="1400" b="1" i="1" dirty="0">
                <a:latin typeface="Calibri" panose="020F0502020204030204" pitchFamily="34" charset="0"/>
                <a:ea typeface="Calibri" panose="020F0502020204030204" pitchFamily="34" charset="0"/>
                <a:cs typeface="Times New Roman" panose="02020603050405020304" pitchFamily="18" charset="0"/>
              </a:rPr>
              <a:t>The current Treasurer’s includes 4 staff positions in addition to the Treasurer.</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3144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Forensic Audit Executive Summary</a:t>
            </a:r>
          </a:p>
        </p:txBody>
      </p:sp>
      <p:sp>
        <p:nvSpPr>
          <p:cNvPr id="4" name="Content Placeholder 3">
            <a:extLst>
              <a:ext uri="{FF2B5EF4-FFF2-40B4-BE49-F238E27FC236}">
                <a16:creationId xmlns:a16="http://schemas.microsoft.com/office/drawing/2014/main" id="{B2580AB5-793A-4E81-867F-5ADDC688C828}"/>
              </a:ext>
            </a:extLst>
          </p:cNvPr>
          <p:cNvSpPr>
            <a:spLocks noGrp="1"/>
          </p:cNvSpPr>
          <p:nvPr>
            <p:ph idx="1"/>
          </p:nvPr>
        </p:nvSpPr>
        <p:spPr>
          <a:xfrm>
            <a:off x="457200" y="1600200"/>
            <a:ext cx="8229600" cy="4832498"/>
          </a:xfrm>
        </p:spPr>
        <p:txBody>
          <a:bodyPr>
            <a:normAutofit/>
          </a:bodyPr>
          <a:lstStyle/>
          <a:p>
            <a:r>
              <a:rPr lang="en-US" sz="2800" b="1" dirty="0"/>
              <a:t>Examination of Water and Waste Water Billings and Collections</a:t>
            </a:r>
          </a:p>
          <a:p>
            <a:pPr lvl="1"/>
            <a:r>
              <a:rPr lang="en-US" sz="1800" i="1" dirty="0"/>
              <a:t>“Findings are based solely on interviews of some current employees who were involved with that contract (at lower levels), as well as a review of relevant documents and data.”</a:t>
            </a:r>
          </a:p>
          <a:p>
            <a:pPr lvl="1"/>
            <a:r>
              <a:rPr lang="en-US" sz="1800" i="1" dirty="0"/>
              <a:t>“Our examination did not identify any red flags indicative of a quid-pro-quo or misconduct associated with the procurement process (which was changing amid this time-period) and final selection of the vendor for the water meter replacement contract..” (p.6)</a:t>
            </a:r>
          </a:p>
          <a:p>
            <a:pPr lvl="1"/>
            <a:r>
              <a:rPr lang="en-US" sz="1800" i="1" dirty="0"/>
              <a:t>“It appeared that the objectivity and judgment of the Public Works personnel assigned to the procurement committee for the water meter contract could have been affected in favor of the project’s ultimate winner.” (p.6)</a:t>
            </a:r>
          </a:p>
          <a:p>
            <a:pPr lvl="1"/>
            <a:r>
              <a:rPr lang="en-US" sz="1800" i="1" dirty="0"/>
              <a:t>“Nonetheless, it appeared that the firm that won this contract was capable and qualified and was the lowest bidder of the two most apparently qualified bidders identified by the City in the procurement process.” (p.6)</a:t>
            </a:r>
          </a:p>
        </p:txBody>
      </p:sp>
      <p:sp>
        <p:nvSpPr>
          <p:cNvPr id="8" name="Slide Number Placeholder 7"/>
          <p:cNvSpPr>
            <a:spLocks noGrp="1"/>
          </p:cNvSpPr>
          <p:nvPr>
            <p:ph type="sldNum" sz="quarter" idx="12"/>
          </p:nvPr>
        </p:nvSpPr>
        <p:spPr/>
        <p:txBody>
          <a:bodyPr/>
          <a:lstStyle/>
          <a:p>
            <a:fld id="{754E0B21-15B5-2D42-93D4-E23D4058B01A}" type="slidenum">
              <a:rPr lang="en-US" smtClean="0"/>
              <a:t>6</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3" name="TextBox 2">
            <a:extLst>
              <a:ext uri="{FF2B5EF4-FFF2-40B4-BE49-F238E27FC236}">
                <a16:creationId xmlns:a16="http://schemas.microsoft.com/office/drawing/2014/main" id="{4ADCD4C7-9889-4D5B-873B-E4BB37B8738D}"/>
              </a:ext>
            </a:extLst>
          </p:cNvPr>
          <p:cNvSpPr txBox="1"/>
          <p:nvPr/>
        </p:nvSpPr>
        <p:spPr>
          <a:xfrm>
            <a:off x="42421" y="6550223"/>
            <a:ext cx="9059159" cy="307777"/>
          </a:xfrm>
          <a:prstGeom prst="rect">
            <a:avLst/>
          </a:prstGeom>
          <a:noFill/>
        </p:spPr>
        <p:txBody>
          <a:bodyPr wrap="square" rtlCol="0" anchor="ctr">
            <a:spAutoFit/>
          </a:bodyPr>
          <a:lstStyle/>
          <a:p>
            <a:pPr algn="ctr"/>
            <a:r>
              <a:rPr lang="en-US" sz="1400" dirty="0"/>
              <a:t>Source: Audit Report is located on the City’s Website </a:t>
            </a:r>
            <a:r>
              <a:rPr lang="en-US" sz="1400" dirty="0">
                <a:hlinkClick r:id="rId3"/>
              </a:rPr>
              <a:t>http://www.petersburgva.gov/DocumentCenter/View/2882</a:t>
            </a:r>
            <a:endParaRPr lang="en-US" sz="1400" dirty="0"/>
          </a:p>
        </p:txBody>
      </p:sp>
      <p:sp>
        <p:nvSpPr>
          <p:cNvPr id="9" name="Rectangle 8">
            <a:extLst>
              <a:ext uri="{FF2B5EF4-FFF2-40B4-BE49-F238E27FC236}">
                <a16:creationId xmlns:a16="http://schemas.microsoft.com/office/drawing/2014/main" id="{F22262B3-AE65-41F9-A456-B71B17169171}"/>
              </a:ext>
            </a:extLst>
          </p:cNvPr>
          <p:cNvSpPr/>
          <p:nvPr/>
        </p:nvSpPr>
        <p:spPr>
          <a:xfrm>
            <a:off x="834656" y="8954"/>
            <a:ext cx="7474688" cy="646331"/>
          </a:xfrm>
          <a:prstGeom prst="rect">
            <a:avLst/>
          </a:prstGeom>
          <a:solidFill>
            <a:srgbClr val="FFFF00"/>
          </a:solidFill>
        </p:spPr>
        <p:txBody>
          <a:bodyPr wrap="square">
            <a:spAutoFit/>
          </a:bodyPr>
          <a:lstStyle/>
          <a:p>
            <a:pPr algn="ctr"/>
            <a:r>
              <a:rPr lang="en-US" b="1" dirty="0">
                <a:solidFill>
                  <a:srgbClr val="222222"/>
                </a:solidFill>
              </a:rPr>
              <a:t>We encourage the City Manager and the City Council to carefully review and implement the detailed recommendations in Section VI on pages 47 – 61. </a:t>
            </a:r>
            <a:endParaRPr lang="en-US" b="1" dirty="0"/>
          </a:p>
        </p:txBody>
      </p:sp>
    </p:spTree>
    <p:extLst>
      <p:ext uri="{BB962C8B-B14F-4D97-AF65-F5344CB8AC3E}">
        <p14:creationId xmlns:p14="http://schemas.microsoft.com/office/powerpoint/2010/main" val="2006405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nvPr>
        </p:nvGraphicFramePr>
        <p:xfrm>
          <a:off x="546743" y="2133934"/>
          <a:ext cx="3306713" cy="2587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754E0B21-15B5-2D42-93D4-E23D4058B01A}" type="slidenum">
              <a:rPr lang="en-US" smtClean="0"/>
              <a:t>60</a:t>
            </a:fld>
            <a:endParaRPr lang="en-US" dirty="0"/>
          </a:p>
        </p:txBody>
      </p:sp>
      <p:pic>
        <p:nvPicPr>
          <p:cNvPr id="10" name="Picture 9"/>
          <p:cNvPicPr>
            <a:picLocks noChangeAspect="1"/>
          </p:cNvPicPr>
          <p:nvPr/>
        </p:nvPicPr>
        <p:blipFill>
          <a:blip r:embed="rId7"/>
          <a:stretch>
            <a:fillRect/>
          </a:stretch>
        </p:blipFill>
        <p:spPr>
          <a:xfrm>
            <a:off x="0" y="0"/>
            <a:ext cx="2159000" cy="698500"/>
          </a:xfrm>
          <a:prstGeom prst="rect">
            <a:avLst/>
          </a:prstGeom>
        </p:spPr>
      </p:pic>
      <p:sp>
        <p:nvSpPr>
          <p:cNvPr id="8" name="Rectangle 7">
            <a:extLst>
              <a:ext uri="{FF2B5EF4-FFF2-40B4-BE49-F238E27FC236}">
                <a16:creationId xmlns:a16="http://schemas.microsoft.com/office/drawing/2014/main" id="{73082C2B-31FD-4704-9432-2A163BE9DD48}"/>
              </a:ext>
            </a:extLst>
          </p:cNvPr>
          <p:cNvSpPr/>
          <p:nvPr/>
        </p:nvSpPr>
        <p:spPr>
          <a:xfrm>
            <a:off x="546743" y="4905594"/>
            <a:ext cx="3306712" cy="1600438"/>
          </a:xfrm>
          <a:prstGeom prst="rect">
            <a:avLst/>
          </a:prstGeom>
          <a:solidFill>
            <a:srgbClr val="FFFF00"/>
          </a:solidFill>
          <a:ln>
            <a:solidFill>
              <a:schemeClr val="tx1"/>
            </a:solidFill>
          </a:ln>
        </p:spPr>
        <p:txBody>
          <a:bodyPr wrap="square" anchor="ctr">
            <a:spAutoFit/>
          </a:bodyPr>
          <a:lstStyle/>
          <a:p>
            <a:r>
              <a:rPr lang="en-US" sz="1400" b="1" i="1" dirty="0">
                <a:latin typeface="Calibri" panose="020F0502020204030204" pitchFamily="34" charset="0"/>
                <a:ea typeface="Calibri" panose="020F0502020204030204" pitchFamily="34" charset="0"/>
                <a:cs typeface="Times New Roman" panose="02020603050405020304" pitchFamily="18" charset="0"/>
              </a:rPr>
              <a:t>Note: City Administration needs to present to Council a Budget Amendment that defines the budget of the new Collector office based on the reorganization.  Finance needs to work with the Comp Board to understand the compensation changes.</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7F7F0A2-0FF2-4BBD-8003-E1D1574C978E}"/>
              </a:ext>
            </a:extLst>
          </p:cNvPr>
          <p:cNvPicPr>
            <a:picLocks noChangeAspect="1"/>
          </p:cNvPicPr>
          <p:nvPr/>
        </p:nvPicPr>
        <p:blipFill>
          <a:blip r:embed="rId8"/>
          <a:stretch>
            <a:fillRect/>
          </a:stretch>
        </p:blipFill>
        <p:spPr>
          <a:xfrm>
            <a:off x="4229640" y="2124507"/>
            <a:ext cx="4647120" cy="3573999"/>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16BF402B-BCE4-4317-BEA5-FF7F432124AF}"/>
              </a:ext>
            </a:extLst>
          </p:cNvPr>
          <p:cNvSpPr>
            <a:spLocks noGrp="1"/>
          </p:cNvSpPr>
          <p:nvPr>
            <p:ph type="title"/>
          </p:nvPr>
        </p:nvSpPr>
        <p:spPr>
          <a:xfrm>
            <a:off x="457200" y="274638"/>
            <a:ext cx="8229600" cy="1143000"/>
          </a:xfrm>
        </p:spPr>
        <p:txBody>
          <a:bodyPr>
            <a:noAutofit/>
          </a:bodyPr>
          <a:lstStyle/>
          <a:p>
            <a:r>
              <a:rPr lang="en-US" sz="4000" dirty="0"/>
              <a:t>Budget Planning – Treasurer</a:t>
            </a:r>
          </a:p>
        </p:txBody>
      </p:sp>
      <p:sp>
        <p:nvSpPr>
          <p:cNvPr id="12" name="Rectangle 11">
            <a:extLst>
              <a:ext uri="{FF2B5EF4-FFF2-40B4-BE49-F238E27FC236}">
                <a16:creationId xmlns:a16="http://schemas.microsoft.com/office/drawing/2014/main" id="{589BFBB6-8400-43EF-B7BE-8297B0FFD922}"/>
              </a:ext>
            </a:extLst>
          </p:cNvPr>
          <p:cNvSpPr/>
          <p:nvPr/>
        </p:nvSpPr>
        <p:spPr>
          <a:xfrm>
            <a:off x="1986244" y="1329179"/>
            <a:ext cx="5171513" cy="657410"/>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Treasurer Org Chart </a:t>
            </a:r>
          </a:p>
          <a:p>
            <a:pPr algn="ctr"/>
            <a:r>
              <a:rPr lang="en-US" sz="2400" b="1" dirty="0">
                <a:solidFill>
                  <a:schemeClr val="tx1"/>
                </a:solidFill>
              </a:rPr>
              <a:t>(After Transition)</a:t>
            </a:r>
          </a:p>
        </p:txBody>
      </p:sp>
      <p:sp>
        <p:nvSpPr>
          <p:cNvPr id="13" name="Rectangle 12">
            <a:extLst>
              <a:ext uri="{FF2B5EF4-FFF2-40B4-BE49-F238E27FC236}">
                <a16:creationId xmlns:a16="http://schemas.microsoft.com/office/drawing/2014/main" id="{E74674D6-C7E8-44C2-9C12-AA0AE9202019}"/>
              </a:ext>
            </a:extLst>
          </p:cNvPr>
          <p:cNvSpPr/>
          <p:nvPr/>
        </p:nvSpPr>
        <p:spPr>
          <a:xfrm>
            <a:off x="5357132" y="5982812"/>
            <a:ext cx="2392136" cy="523220"/>
          </a:xfrm>
          <a:prstGeom prst="rect">
            <a:avLst/>
          </a:prstGeom>
          <a:ln>
            <a:solidFill>
              <a:schemeClr val="tx1"/>
            </a:solidFill>
          </a:ln>
        </p:spPr>
        <p:txBody>
          <a:bodyPr wrap="square" anchor="ctr">
            <a:spAutoFit/>
          </a:bodyPr>
          <a:lstStyle/>
          <a:p>
            <a:pPr algn="ctr"/>
            <a:r>
              <a:rPr lang="en-US" sz="1400" b="1" i="1" dirty="0">
                <a:latin typeface="Calibri" panose="020F0502020204030204" pitchFamily="34" charset="0"/>
                <a:ea typeface="Calibri" panose="020F0502020204030204" pitchFamily="34" charset="0"/>
                <a:cs typeface="Times New Roman" panose="02020603050405020304" pitchFamily="18" charset="0"/>
              </a:rPr>
              <a:t>The Treasurer’s Budget reduces to $134,853</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0291EBC0-3021-4841-85B5-D293C7768F2D}"/>
              </a:ext>
            </a:extLst>
          </p:cNvPr>
          <p:cNvSpPr/>
          <p:nvPr/>
        </p:nvSpPr>
        <p:spPr>
          <a:xfrm>
            <a:off x="8318937" y="5508623"/>
            <a:ext cx="710293" cy="269421"/>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cxnSp>
        <p:nvCxnSpPr>
          <p:cNvPr id="15" name="Straight Arrow Connector 14">
            <a:extLst>
              <a:ext uri="{FF2B5EF4-FFF2-40B4-BE49-F238E27FC236}">
                <a16:creationId xmlns:a16="http://schemas.microsoft.com/office/drawing/2014/main" id="{4351F9AA-D521-44AD-B07A-1B2A98D5EE58}"/>
              </a:ext>
            </a:extLst>
          </p:cNvPr>
          <p:cNvCxnSpPr>
            <a:cxnSpLocks/>
            <a:stCxn id="13" idx="3"/>
            <a:endCxn id="14" idx="3"/>
          </p:cNvCxnSpPr>
          <p:nvPr/>
        </p:nvCxnSpPr>
        <p:spPr>
          <a:xfrm flipV="1">
            <a:off x="7749268" y="5738588"/>
            <a:ext cx="673689" cy="50583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2B733AA6-CEEE-4449-866B-8689328AF59D}"/>
              </a:ext>
            </a:extLst>
          </p:cNvPr>
          <p:cNvSpPr/>
          <p:nvPr/>
        </p:nvSpPr>
        <p:spPr>
          <a:xfrm>
            <a:off x="962932" y="4119387"/>
            <a:ext cx="2392136" cy="523220"/>
          </a:xfrm>
          <a:prstGeom prst="rect">
            <a:avLst/>
          </a:prstGeom>
          <a:ln>
            <a:solidFill>
              <a:schemeClr val="tx1"/>
            </a:solidFill>
          </a:ln>
        </p:spPr>
        <p:txBody>
          <a:bodyPr wrap="square" anchor="ctr">
            <a:spAutoFit/>
          </a:bodyPr>
          <a:lstStyle/>
          <a:p>
            <a:pPr algn="ctr"/>
            <a:r>
              <a:rPr lang="en-US" sz="1400" b="1" i="1" dirty="0">
                <a:latin typeface="Calibri" panose="020F0502020204030204" pitchFamily="34" charset="0"/>
                <a:ea typeface="Calibri" panose="020F0502020204030204" pitchFamily="34" charset="0"/>
                <a:cs typeface="Times New Roman" panose="02020603050405020304" pitchFamily="18" charset="0"/>
              </a:rPr>
              <a:t>The Treasurer can retain 2 staff positions.</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906C3185-9BA7-4B36-B0C8-D186CCA12095}"/>
              </a:ext>
            </a:extLst>
          </p:cNvPr>
          <p:cNvSpPr/>
          <p:nvPr/>
        </p:nvSpPr>
        <p:spPr>
          <a:xfrm>
            <a:off x="457200" y="2526384"/>
            <a:ext cx="3483204" cy="2271859"/>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1835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Budget Planning – New Collector</a:t>
            </a:r>
          </a:p>
        </p:txBody>
      </p:sp>
      <p:sp>
        <p:nvSpPr>
          <p:cNvPr id="8" name="Slide Number Placeholder 7"/>
          <p:cNvSpPr>
            <a:spLocks noGrp="1"/>
          </p:cNvSpPr>
          <p:nvPr>
            <p:ph type="sldNum" sz="quarter" idx="12"/>
          </p:nvPr>
        </p:nvSpPr>
        <p:spPr/>
        <p:txBody>
          <a:bodyPr/>
          <a:lstStyle/>
          <a:p>
            <a:fld id="{754E0B21-15B5-2D42-93D4-E23D4058B01A}" type="slidenum">
              <a:rPr lang="en-US" smtClean="0"/>
              <a:t>61</a:t>
            </a:fld>
            <a:endParaRPr lang="en-US" dirty="0"/>
          </a:p>
        </p:txBody>
      </p:sp>
      <p:sp>
        <p:nvSpPr>
          <p:cNvPr id="9" name="Rectangle 8">
            <a:extLst>
              <a:ext uri="{FF2B5EF4-FFF2-40B4-BE49-F238E27FC236}">
                <a16:creationId xmlns:a16="http://schemas.microsoft.com/office/drawing/2014/main" id="{2F413FE1-B086-44A4-B423-75500672D7FC}"/>
              </a:ext>
            </a:extLst>
          </p:cNvPr>
          <p:cNvSpPr/>
          <p:nvPr/>
        </p:nvSpPr>
        <p:spPr>
          <a:xfrm>
            <a:off x="6166253" y="1446171"/>
            <a:ext cx="2392136" cy="1169551"/>
          </a:xfrm>
          <a:prstGeom prst="rect">
            <a:avLst/>
          </a:prstGeom>
          <a:ln>
            <a:solidFill>
              <a:schemeClr val="tx1"/>
            </a:solidFill>
          </a:ln>
        </p:spPr>
        <p:txBody>
          <a:bodyPr wrap="square" anchor="ctr">
            <a:spAutoFit/>
          </a:bodyPr>
          <a:lstStyle/>
          <a:p>
            <a:r>
              <a:rPr lang="en-US" sz="1400" b="1" dirty="0">
                <a:latin typeface="Calibri" panose="020F0502020204030204" pitchFamily="34" charset="0"/>
                <a:ea typeface="Calibri" panose="020F0502020204030204" pitchFamily="34" charset="0"/>
                <a:cs typeface="Times New Roman" panose="02020603050405020304" pitchFamily="18" charset="0"/>
              </a:rPr>
              <a:t>Utility Billing Staff (4) are funded from the Enterprise Fund. </a:t>
            </a:r>
            <a:r>
              <a:rPr lang="en-US" sz="1400" b="1" i="1" dirty="0">
                <a:latin typeface="Calibri" panose="020F0502020204030204" pitchFamily="34" charset="0"/>
                <a:ea typeface="Calibri" panose="020F0502020204030204" pitchFamily="34" charset="0"/>
                <a:cs typeface="Times New Roman" panose="02020603050405020304" pitchFamily="18" charset="0"/>
              </a:rPr>
              <a:t>Note: A portion of the Director salary may need to come from this fund.</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2F88BAC6-6A85-4FA8-9A0E-8DE82863F56B}"/>
              </a:ext>
            </a:extLst>
          </p:cNvPr>
          <p:cNvSpPr/>
          <p:nvPr/>
        </p:nvSpPr>
        <p:spPr>
          <a:xfrm>
            <a:off x="6166253" y="4673262"/>
            <a:ext cx="2392136" cy="954107"/>
          </a:xfrm>
          <a:prstGeom prst="rect">
            <a:avLst/>
          </a:prstGeom>
          <a:ln>
            <a:solidFill>
              <a:schemeClr val="tx1"/>
            </a:solidFill>
          </a:ln>
        </p:spPr>
        <p:txBody>
          <a:bodyPr wrap="square" anchor="ctr">
            <a:spAutoFit/>
          </a:bodyPr>
          <a:lstStyle/>
          <a:p>
            <a:r>
              <a:rPr lang="en-US" sz="1400" b="1" i="1" dirty="0">
                <a:latin typeface="Calibri" panose="020F0502020204030204" pitchFamily="34" charset="0"/>
                <a:ea typeface="Calibri" panose="020F0502020204030204" pitchFamily="34" charset="0"/>
                <a:cs typeface="Times New Roman" panose="02020603050405020304" pitchFamily="18" charset="0"/>
              </a:rPr>
              <a:t>There is $394,700 currently available in the City Collector budget to offset the costs of the Transition.</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7560DC8F-21CE-4366-8624-F18DA0E18CB5}"/>
              </a:ext>
            </a:extLst>
          </p:cNvPr>
          <p:cNvCxnSpPr>
            <a:cxnSpLocks/>
            <a:stCxn id="12" idx="1"/>
            <a:endCxn id="27" idx="6"/>
          </p:cNvCxnSpPr>
          <p:nvPr/>
        </p:nvCxnSpPr>
        <p:spPr>
          <a:xfrm flipH="1" flipV="1">
            <a:off x="5906649" y="5015606"/>
            <a:ext cx="259604" cy="13471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5D47C6A0-531A-487E-A971-AADEC9AED42A}"/>
              </a:ext>
            </a:extLst>
          </p:cNvPr>
          <p:cNvSpPr/>
          <p:nvPr/>
        </p:nvSpPr>
        <p:spPr>
          <a:xfrm>
            <a:off x="6166253" y="2951995"/>
            <a:ext cx="2392136" cy="1384995"/>
          </a:xfrm>
          <a:prstGeom prst="rect">
            <a:avLst/>
          </a:prstGeom>
          <a:ln>
            <a:solidFill>
              <a:schemeClr val="tx1"/>
            </a:solidFill>
          </a:ln>
        </p:spPr>
        <p:txBody>
          <a:bodyPr wrap="square" anchor="ctr">
            <a:spAutoFit/>
          </a:bodyPr>
          <a:lstStyle/>
          <a:p>
            <a:r>
              <a:rPr lang="en-US" sz="1400" b="1" i="1" dirty="0">
                <a:latin typeface="Calibri" panose="020F0502020204030204" pitchFamily="34" charset="0"/>
                <a:ea typeface="Calibri" panose="020F0502020204030204" pitchFamily="34" charset="0"/>
                <a:cs typeface="Times New Roman" panose="02020603050405020304" pitchFamily="18" charset="0"/>
              </a:rPr>
              <a:t>A net new 1 person is included in this office and staff will need to monitor the City-wide budget to ensure that all positions have a source of funding. </a:t>
            </a:r>
          </a:p>
        </p:txBody>
      </p:sp>
      <p:sp>
        <p:nvSpPr>
          <p:cNvPr id="16" name="Rectangle 15">
            <a:extLst>
              <a:ext uri="{FF2B5EF4-FFF2-40B4-BE49-F238E27FC236}">
                <a16:creationId xmlns:a16="http://schemas.microsoft.com/office/drawing/2014/main" id="{2CF936AA-7FCD-4823-8FAE-A0D5323DBA69}"/>
              </a:ext>
            </a:extLst>
          </p:cNvPr>
          <p:cNvSpPr/>
          <p:nvPr/>
        </p:nvSpPr>
        <p:spPr>
          <a:xfrm>
            <a:off x="1152427" y="6550223"/>
            <a:ext cx="6839146" cy="307777"/>
          </a:xfrm>
          <a:prstGeom prst="rect">
            <a:avLst/>
          </a:prstGeom>
          <a:solidFill>
            <a:srgbClr val="FFFF00"/>
          </a:solidFill>
          <a:ln>
            <a:solidFill>
              <a:schemeClr val="tx1"/>
            </a:solidFill>
          </a:ln>
        </p:spPr>
        <p:txBody>
          <a:bodyPr wrap="square" anchor="ctr">
            <a:spAutoFit/>
          </a:bodyPr>
          <a:lstStyle/>
          <a:p>
            <a:pPr algn="ctr"/>
            <a:r>
              <a:rPr lang="en-US" sz="1400" b="1" i="1" dirty="0">
                <a:latin typeface="Calibri" panose="020F0502020204030204" pitchFamily="34" charset="0"/>
                <a:ea typeface="Calibri" panose="020F0502020204030204" pitchFamily="34" charset="0"/>
                <a:cs typeface="Times New Roman" panose="02020603050405020304" pitchFamily="18" charset="0"/>
              </a:rPr>
              <a:t>Note: In the event of other staff changes, the assumed staff budget will change.</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9240B6C8-0ED2-41FD-95E0-D92D6B0F3F8B}"/>
              </a:ext>
            </a:extLst>
          </p:cNvPr>
          <p:cNvSpPr/>
          <p:nvPr/>
        </p:nvSpPr>
        <p:spPr>
          <a:xfrm>
            <a:off x="319473" y="5719435"/>
            <a:ext cx="5515720" cy="523220"/>
          </a:xfrm>
          <a:prstGeom prst="rect">
            <a:avLst/>
          </a:prstGeom>
          <a:ln>
            <a:solidFill>
              <a:schemeClr val="tx1"/>
            </a:solidFill>
          </a:ln>
        </p:spPr>
        <p:txBody>
          <a:bodyPr wrap="square" anchor="ctr">
            <a:spAutoFit/>
          </a:bodyPr>
          <a:lstStyle/>
          <a:p>
            <a:r>
              <a:rPr lang="en-US" sz="1400" b="1" i="1" dirty="0">
                <a:latin typeface="Calibri" panose="020F0502020204030204" pitchFamily="34" charset="0"/>
                <a:ea typeface="Calibri" panose="020F0502020204030204" pitchFamily="34" charset="0"/>
                <a:cs typeface="Times New Roman" panose="02020603050405020304" pitchFamily="18" charset="0"/>
              </a:rPr>
              <a:t>The Budgets for the Treasurer’s Office and the new Collector’s Office should be sufficient to support the Transition.</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59DB6730-A327-4CF3-9A0D-50A9E8A8C9DA}"/>
              </a:ext>
            </a:extLst>
          </p:cNvPr>
          <p:cNvPicPr>
            <a:picLocks noChangeAspect="1"/>
          </p:cNvPicPr>
          <p:nvPr/>
        </p:nvPicPr>
        <p:blipFill>
          <a:blip r:embed="rId3"/>
          <a:stretch>
            <a:fillRect/>
          </a:stretch>
        </p:blipFill>
        <p:spPr>
          <a:xfrm>
            <a:off x="319473" y="1838227"/>
            <a:ext cx="5515720" cy="3573640"/>
          </a:xfrm>
          <a:prstGeom prst="rect">
            <a:avLst/>
          </a:prstGeom>
          <a:effectLst>
            <a:outerShdw blurRad="50800" dist="38100" dir="2700000" algn="tl" rotWithShape="0">
              <a:prstClr val="black">
                <a:alpha val="40000"/>
              </a:prstClr>
            </a:outerShdw>
          </a:effectLst>
        </p:spPr>
      </p:pic>
      <p:sp>
        <p:nvSpPr>
          <p:cNvPr id="27" name="Oval 26">
            <a:extLst>
              <a:ext uri="{FF2B5EF4-FFF2-40B4-BE49-F238E27FC236}">
                <a16:creationId xmlns:a16="http://schemas.microsoft.com/office/drawing/2014/main" id="{D54DFC02-1DD3-424E-BAEB-F8D7664F9156}"/>
              </a:ext>
            </a:extLst>
          </p:cNvPr>
          <p:cNvSpPr/>
          <p:nvPr/>
        </p:nvSpPr>
        <p:spPr>
          <a:xfrm>
            <a:off x="5196356" y="4880895"/>
            <a:ext cx="710293" cy="269421"/>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3494614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One Space for Billing &amp; Collections</a:t>
            </a:r>
          </a:p>
        </p:txBody>
      </p:sp>
      <p:sp>
        <p:nvSpPr>
          <p:cNvPr id="8" name="Slide Number Placeholder 7"/>
          <p:cNvSpPr>
            <a:spLocks noGrp="1"/>
          </p:cNvSpPr>
          <p:nvPr>
            <p:ph type="sldNum" sz="quarter" idx="12"/>
          </p:nvPr>
        </p:nvSpPr>
        <p:spPr/>
        <p:txBody>
          <a:bodyPr/>
          <a:lstStyle/>
          <a:p>
            <a:fld id="{754E0B21-15B5-2D42-93D4-E23D4058B01A}" type="slidenum">
              <a:rPr lang="en-US" smtClean="0"/>
              <a:t>62</a:t>
            </a:fld>
            <a:endParaRPr lang="en-US" dirty="0"/>
          </a:p>
        </p:txBody>
      </p:sp>
      <p:sp>
        <p:nvSpPr>
          <p:cNvPr id="5" name="Content Placeholder 4"/>
          <p:cNvSpPr>
            <a:spLocks noGrp="1"/>
          </p:cNvSpPr>
          <p:nvPr>
            <p:ph idx="1"/>
          </p:nvPr>
        </p:nvSpPr>
        <p:spPr>
          <a:xfrm>
            <a:off x="457200" y="1180214"/>
            <a:ext cx="8229600" cy="5347586"/>
          </a:xfrm>
        </p:spPr>
        <p:txBody>
          <a:bodyPr>
            <a:noAutofit/>
          </a:bodyPr>
          <a:lstStyle/>
          <a:p>
            <a:r>
              <a:rPr lang="en-US" b="1" u="sng" dirty="0"/>
              <a:t>Centralize all 6 staff and Director in City Hall</a:t>
            </a:r>
          </a:p>
          <a:p>
            <a:r>
              <a:rPr lang="en-US" dirty="0"/>
              <a:t>This includes 4 Utility Billing staff, 2 Treasurer Office staff and the Director (total 7 FTEs).</a:t>
            </a:r>
          </a:p>
          <a:p>
            <a:r>
              <a:rPr lang="en-US" dirty="0"/>
              <a:t>Elected Treasurer retains 2 staff positions</a:t>
            </a:r>
          </a:p>
          <a:p>
            <a:r>
              <a:rPr lang="en-US" dirty="0"/>
              <a:t>There are 4 cashier terminals available for payments with connectivity to AS400.  </a:t>
            </a:r>
          </a:p>
          <a:p>
            <a:r>
              <a:rPr lang="en-US" dirty="0"/>
              <a:t>By centralizing all Billing &amp; Collections operations, customers and staff can solve billing related questions and make payments without moving between different buildings. </a:t>
            </a:r>
          </a:p>
        </p:txBody>
      </p:sp>
      <p:sp>
        <p:nvSpPr>
          <p:cNvPr id="10" name="TextBox 9">
            <a:extLst>
              <a:ext uri="{FF2B5EF4-FFF2-40B4-BE49-F238E27FC236}">
                <a16:creationId xmlns:a16="http://schemas.microsoft.com/office/drawing/2014/main" id="{7DF0ABEC-F6EA-40D8-AA14-80F0EA7159C5}"/>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#2</a:t>
            </a:r>
          </a:p>
        </p:txBody>
      </p:sp>
    </p:spTree>
    <p:extLst>
      <p:ext uri="{BB962C8B-B14F-4D97-AF65-F5344CB8AC3E}">
        <p14:creationId xmlns:p14="http://schemas.microsoft.com/office/powerpoint/2010/main" val="3199430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0"/>
            <a:ext cx="2159000" cy="698500"/>
          </a:xfrm>
          <a:prstGeom prst="rect">
            <a:avLst/>
          </a:prstGeom>
        </p:spPr>
      </p:pic>
      <p:graphicFrame>
        <p:nvGraphicFramePr>
          <p:cNvPr id="4" name="Content Placeholder 5"/>
          <p:cNvGraphicFramePr>
            <a:graphicFrameLocks/>
          </p:cNvGraphicFramePr>
          <p:nvPr>
            <p:extLst/>
          </p:nvPr>
        </p:nvGraphicFramePr>
        <p:xfrm>
          <a:off x="178241" y="1417637"/>
          <a:ext cx="8770288" cy="536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754E0B21-15B5-2D42-93D4-E23D4058B01A}" type="slidenum">
              <a:rPr lang="en-US" smtClean="0"/>
              <a:t>63</a:t>
            </a:fld>
            <a:endParaRPr lang="en-US" dirty="0"/>
          </a:p>
        </p:txBody>
      </p:sp>
      <p:sp>
        <p:nvSpPr>
          <p:cNvPr id="5" name="Rectangle: Rounded Corners 4"/>
          <p:cNvSpPr/>
          <p:nvPr/>
        </p:nvSpPr>
        <p:spPr>
          <a:xfrm>
            <a:off x="5429839" y="4468304"/>
            <a:ext cx="1272620" cy="2314157"/>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Rounded Corners 18"/>
          <p:cNvSpPr/>
          <p:nvPr/>
        </p:nvSpPr>
        <p:spPr>
          <a:xfrm>
            <a:off x="2337847" y="4468304"/>
            <a:ext cx="1366887" cy="2314158"/>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Arrow Connector 19"/>
          <p:cNvCxnSpPr>
            <a:cxnSpLocks/>
            <a:stCxn id="21" idx="2"/>
            <a:endCxn id="19" idx="0"/>
          </p:cNvCxnSpPr>
          <p:nvPr/>
        </p:nvCxnSpPr>
        <p:spPr>
          <a:xfrm>
            <a:off x="1633194" y="2316560"/>
            <a:ext cx="1388097" cy="215174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45097" y="1577896"/>
            <a:ext cx="2776194" cy="738664"/>
          </a:xfrm>
          <a:prstGeom prst="rect">
            <a:avLst/>
          </a:prstGeom>
          <a:noFill/>
          <a:ln w="38100">
            <a:solidFill>
              <a:schemeClr val="tx1"/>
            </a:solidFill>
          </a:ln>
        </p:spPr>
        <p:txBody>
          <a:bodyPr wrap="square" rtlCol="0" anchor="ctr">
            <a:spAutoFit/>
          </a:bodyPr>
          <a:lstStyle/>
          <a:p>
            <a:pPr algn="ctr"/>
            <a:r>
              <a:rPr lang="en-US" sz="1400" b="1" dirty="0"/>
              <a:t>This new Org Chart combines 4 Utility Billing staff and 2 Treasurer Office Staff</a:t>
            </a:r>
          </a:p>
        </p:txBody>
      </p:sp>
      <p:sp>
        <p:nvSpPr>
          <p:cNvPr id="24" name="Title 1"/>
          <p:cNvSpPr>
            <a:spLocks noGrp="1"/>
          </p:cNvSpPr>
          <p:nvPr>
            <p:ph type="title"/>
          </p:nvPr>
        </p:nvSpPr>
        <p:spPr>
          <a:xfrm>
            <a:off x="457200" y="274638"/>
            <a:ext cx="8229600" cy="1143000"/>
          </a:xfrm>
        </p:spPr>
        <p:txBody>
          <a:bodyPr>
            <a:noAutofit/>
          </a:bodyPr>
          <a:lstStyle/>
          <a:p>
            <a:r>
              <a:rPr lang="en-US" sz="3200" dirty="0"/>
              <a:t>Recommended Structure </a:t>
            </a:r>
            <a:br>
              <a:rPr lang="en-US" sz="3200" dirty="0"/>
            </a:br>
            <a:r>
              <a:rPr lang="en-US" sz="3200" dirty="0"/>
              <a:t>for a Consolidated Office of The City Collector</a:t>
            </a:r>
          </a:p>
        </p:txBody>
      </p:sp>
      <p:sp>
        <p:nvSpPr>
          <p:cNvPr id="32" name="Rectangle 31"/>
          <p:cNvSpPr/>
          <p:nvPr/>
        </p:nvSpPr>
        <p:spPr>
          <a:xfrm>
            <a:off x="6919648" y="3918172"/>
            <a:ext cx="2028882" cy="1815882"/>
          </a:xfrm>
          <a:prstGeom prst="rect">
            <a:avLst/>
          </a:prstGeom>
          <a:ln w="38100">
            <a:solidFill>
              <a:schemeClr val="tx1"/>
            </a:solidFill>
          </a:ln>
        </p:spPr>
        <p:txBody>
          <a:bodyPr wrap="square">
            <a:spAutoFit/>
          </a:bodyPr>
          <a:lstStyle/>
          <a:p>
            <a:pPr algn="ctr"/>
            <a:r>
              <a:rPr lang="en-US" sz="1600" b="1" u="sng" dirty="0">
                <a:latin typeface="Calibri" panose="020F0502020204030204" pitchFamily="34" charset="0"/>
                <a:ea typeface="Calibri" panose="020F0502020204030204" pitchFamily="34" charset="0"/>
                <a:cs typeface="Times New Roman" panose="02020603050405020304" pitchFamily="18" charset="0"/>
              </a:rPr>
              <a:t>Office Space Availability  </a:t>
            </a:r>
            <a:endParaRPr lang="en-US" sz="1600" u="sng" dirty="0">
              <a:latin typeface="Calibri" panose="020F0502020204030204" pitchFamily="34" charset="0"/>
              <a:ea typeface="Calibri" panose="020F0502020204030204" pitchFamily="34" charset="0"/>
              <a:cs typeface="Times New Roman" panose="02020603050405020304" pitchFamily="18" charset="0"/>
            </a:endParaRPr>
          </a:p>
          <a:p>
            <a:pPr marR="0" lvl="0" algn="ctr">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There is space for 4 Tellers and 4 Desks in City Hall to use for both Collections and Utility Billing.</a:t>
            </a:r>
          </a:p>
        </p:txBody>
      </p:sp>
      <p:sp>
        <p:nvSpPr>
          <p:cNvPr id="56" name="TextBox 55">
            <a:extLst>
              <a:ext uri="{FF2B5EF4-FFF2-40B4-BE49-F238E27FC236}">
                <a16:creationId xmlns:a16="http://schemas.microsoft.com/office/drawing/2014/main" id="{4558C1ED-3267-44B3-97EE-940D18A062C6}"/>
              </a:ext>
            </a:extLst>
          </p:cNvPr>
          <p:cNvSpPr txBox="1"/>
          <p:nvPr/>
        </p:nvSpPr>
        <p:spPr>
          <a:xfrm>
            <a:off x="6876715" y="1577896"/>
            <a:ext cx="2071814" cy="738664"/>
          </a:xfrm>
          <a:prstGeom prst="rect">
            <a:avLst/>
          </a:prstGeom>
          <a:noFill/>
          <a:ln w="38100">
            <a:solidFill>
              <a:schemeClr val="tx1"/>
            </a:solidFill>
          </a:ln>
        </p:spPr>
        <p:txBody>
          <a:bodyPr wrap="square" rtlCol="0">
            <a:spAutoFit/>
          </a:bodyPr>
          <a:lstStyle/>
          <a:p>
            <a:r>
              <a:rPr lang="en-US" sz="1400" b="1" dirty="0"/>
              <a:t>The Director also reports to the City Manager in her role as City Collector</a:t>
            </a:r>
          </a:p>
        </p:txBody>
      </p:sp>
      <p:cxnSp>
        <p:nvCxnSpPr>
          <p:cNvPr id="58" name="Straight Arrow Connector 57">
            <a:extLst>
              <a:ext uri="{FF2B5EF4-FFF2-40B4-BE49-F238E27FC236}">
                <a16:creationId xmlns:a16="http://schemas.microsoft.com/office/drawing/2014/main" id="{3EA995E9-17D5-4D4F-96B7-86FF4E1A3521}"/>
              </a:ext>
            </a:extLst>
          </p:cNvPr>
          <p:cNvCxnSpPr>
            <a:cxnSpLocks/>
            <a:stCxn id="56" idx="1"/>
          </p:cNvCxnSpPr>
          <p:nvPr/>
        </p:nvCxnSpPr>
        <p:spPr>
          <a:xfrm flipH="1">
            <a:off x="5863473" y="1947228"/>
            <a:ext cx="1013242" cy="59800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3" name="Rectangle 72">
            <a:extLst>
              <a:ext uri="{FF2B5EF4-FFF2-40B4-BE49-F238E27FC236}">
                <a16:creationId xmlns:a16="http://schemas.microsoft.com/office/drawing/2014/main" id="{98B3739C-F788-4121-8C47-09B4F8C8669A}"/>
              </a:ext>
            </a:extLst>
          </p:cNvPr>
          <p:cNvSpPr/>
          <p:nvPr/>
        </p:nvSpPr>
        <p:spPr>
          <a:xfrm>
            <a:off x="245097" y="3302619"/>
            <a:ext cx="1834444" cy="3046988"/>
          </a:xfrm>
          <a:prstGeom prst="rect">
            <a:avLst/>
          </a:prstGeom>
          <a:ln w="38100">
            <a:solidFill>
              <a:schemeClr val="tx1"/>
            </a:solidFill>
          </a:ln>
        </p:spPr>
        <p:txBody>
          <a:bodyPr wrap="square">
            <a:spAutoFit/>
          </a:bodyPr>
          <a:lstStyle/>
          <a:p>
            <a:pPr algn="ctr"/>
            <a:r>
              <a:rPr lang="en-US" sz="1600" b="1" dirty="0">
                <a:latin typeface="Calibri" panose="020F0502020204030204" pitchFamily="34" charset="0"/>
                <a:ea typeface="Calibri" panose="020F0502020204030204" pitchFamily="34" charset="0"/>
                <a:cs typeface="Times New Roman" panose="02020603050405020304" pitchFamily="18" charset="0"/>
              </a:rPr>
              <a:t>Note: This model assumes 2 staff will come over from Treasurer Office and 2 will remain in that office.  All new Collector Office staff must have cross functional training, and become AS400 “Power Users.”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4" name="TextBox 73">
            <a:extLst>
              <a:ext uri="{FF2B5EF4-FFF2-40B4-BE49-F238E27FC236}">
                <a16:creationId xmlns:a16="http://schemas.microsoft.com/office/drawing/2014/main" id="{F1D40B80-22F7-43C0-9F06-D39DA7522B0B}"/>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#2</a:t>
            </a:r>
          </a:p>
        </p:txBody>
      </p:sp>
      <p:sp>
        <p:nvSpPr>
          <p:cNvPr id="26" name="TextBox 25">
            <a:extLst>
              <a:ext uri="{FF2B5EF4-FFF2-40B4-BE49-F238E27FC236}">
                <a16:creationId xmlns:a16="http://schemas.microsoft.com/office/drawing/2014/main" id="{6305E9C9-3897-4A89-8017-EC5C7ABB2B80}"/>
              </a:ext>
            </a:extLst>
          </p:cNvPr>
          <p:cNvSpPr txBox="1"/>
          <p:nvPr/>
        </p:nvSpPr>
        <p:spPr>
          <a:xfrm>
            <a:off x="6919647" y="2640313"/>
            <a:ext cx="2028882" cy="954107"/>
          </a:xfrm>
          <a:prstGeom prst="rect">
            <a:avLst/>
          </a:prstGeom>
          <a:noFill/>
          <a:ln w="38100">
            <a:solidFill>
              <a:schemeClr val="tx1"/>
            </a:solidFill>
          </a:ln>
        </p:spPr>
        <p:txBody>
          <a:bodyPr wrap="square" rtlCol="0">
            <a:spAutoFit/>
          </a:bodyPr>
          <a:lstStyle/>
          <a:p>
            <a:r>
              <a:rPr lang="en-US" sz="1400" b="1" dirty="0"/>
              <a:t>Need for an Office Manager during Transition (select from current staff)</a:t>
            </a:r>
          </a:p>
        </p:txBody>
      </p:sp>
      <p:cxnSp>
        <p:nvCxnSpPr>
          <p:cNvPr id="27" name="Straight Arrow Connector 26">
            <a:extLst>
              <a:ext uri="{FF2B5EF4-FFF2-40B4-BE49-F238E27FC236}">
                <a16:creationId xmlns:a16="http://schemas.microsoft.com/office/drawing/2014/main" id="{17932F4A-1839-43E5-898E-747C6FD752E1}"/>
              </a:ext>
            </a:extLst>
          </p:cNvPr>
          <p:cNvCxnSpPr>
            <a:cxnSpLocks/>
            <a:stCxn id="26" idx="1"/>
          </p:cNvCxnSpPr>
          <p:nvPr/>
        </p:nvCxnSpPr>
        <p:spPr>
          <a:xfrm flipH="1">
            <a:off x="5339283" y="3117367"/>
            <a:ext cx="1580364" cy="879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6495F8E8-C996-443C-B934-DBA5FA9FFBE8}"/>
              </a:ext>
            </a:extLst>
          </p:cNvPr>
          <p:cNvCxnSpPr>
            <a:cxnSpLocks/>
          </p:cNvCxnSpPr>
          <p:nvPr/>
        </p:nvCxnSpPr>
        <p:spPr>
          <a:xfrm>
            <a:off x="2159000" y="2316560"/>
            <a:ext cx="2403573" cy="2151744"/>
          </a:xfrm>
          <a:prstGeom prst="bentConnector3">
            <a:avLst>
              <a:gd name="adj1" fmla="val 3588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8F4642FC-9C23-45A7-98D8-B896CF21C22A}"/>
              </a:ext>
            </a:extLst>
          </p:cNvPr>
          <p:cNvCxnSpPr/>
          <p:nvPr/>
        </p:nvCxnSpPr>
        <p:spPr>
          <a:xfrm flipH="1" flipV="1">
            <a:off x="5339282" y="1616888"/>
            <a:ext cx="20425" cy="1688969"/>
          </a:xfrm>
          <a:prstGeom prst="bentConnector3">
            <a:avLst>
              <a:gd name="adj1" fmla="val -2549968"/>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744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What Will the New Office Look Like?</a:t>
            </a:r>
          </a:p>
        </p:txBody>
      </p:sp>
      <p:sp>
        <p:nvSpPr>
          <p:cNvPr id="8" name="Slide Number Placeholder 7"/>
          <p:cNvSpPr>
            <a:spLocks noGrp="1"/>
          </p:cNvSpPr>
          <p:nvPr>
            <p:ph type="sldNum" sz="quarter" idx="12"/>
          </p:nvPr>
        </p:nvSpPr>
        <p:spPr/>
        <p:txBody>
          <a:bodyPr/>
          <a:lstStyle/>
          <a:p>
            <a:fld id="{754E0B21-15B5-2D42-93D4-E23D4058B01A}" type="slidenum">
              <a:rPr lang="en-US" smtClean="0"/>
              <a:t>64</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5" name="Content Placeholder 4"/>
          <p:cNvSpPr>
            <a:spLocks noGrp="1"/>
          </p:cNvSpPr>
          <p:nvPr>
            <p:ph idx="1"/>
          </p:nvPr>
        </p:nvSpPr>
        <p:spPr>
          <a:xfrm>
            <a:off x="457200" y="1180214"/>
            <a:ext cx="8229600" cy="5347586"/>
          </a:xfrm>
        </p:spPr>
        <p:txBody>
          <a:bodyPr>
            <a:noAutofit/>
          </a:bodyPr>
          <a:lstStyle/>
          <a:p>
            <a:r>
              <a:rPr lang="en-US" sz="2800" dirty="0"/>
              <a:t>The new Billing and Collections Office will combine </a:t>
            </a:r>
            <a:r>
              <a:rPr lang="en-US" sz="2800" b="1" dirty="0"/>
              <a:t>4 staff </a:t>
            </a:r>
            <a:r>
              <a:rPr lang="en-US" sz="2800" dirty="0"/>
              <a:t>from Utility Billing with </a:t>
            </a:r>
            <a:r>
              <a:rPr lang="en-US" sz="2800" b="1" dirty="0"/>
              <a:t>2 staff </a:t>
            </a:r>
            <a:r>
              <a:rPr lang="en-US" sz="2800" dirty="0"/>
              <a:t>from the Treasurer’s Office.  </a:t>
            </a:r>
            <a:r>
              <a:rPr lang="en-US" sz="2800" b="1" dirty="0"/>
              <a:t>Total 6 staff including 1 director.</a:t>
            </a:r>
          </a:p>
          <a:p>
            <a:r>
              <a:rPr lang="en-US" sz="2800" dirty="0"/>
              <a:t>The scope of work for the new office will combine:</a:t>
            </a:r>
          </a:p>
          <a:p>
            <a:pPr marL="971550" lvl="1" indent="-514350">
              <a:buFont typeface="+mj-lt"/>
              <a:buAutoNum type="arabicPeriod"/>
            </a:pPr>
            <a:r>
              <a:rPr lang="en-US" b="1" u="sng" dirty="0"/>
              <a:t>Treasurer cashier activities </a:t>
            </a:r>
            <a:r>
              <a:rPr lang="en-US" dirty="0"/>
              <a:t>for all revenues and taxes</a:t>
            </a:r>
          </a:p>
          <a:p>
            <a:pPr marL="971550" lvl="1" indent="-514350">
              <a:buFont typeface="+mj-lt"/>
              <a:buAutoNum type="arabicPeriod"/>
            </a:pPr>
            <a:r>
              <a:rPr lang="en-US" b="1" u="sng" dirty="0"/>
              <a:t>Treasurer collection activities </a:t>
            </a:r>
            <a:r>
              <a:rPr lang="en-US" dirty="0"/>
              <a:t>for all revenues and taxes</a:t>
            </a:r>
          </a:p>
          <a:p>
            <a:pPr marL="971550" lvl="1" indent="-514350">
              <a:buFont typeface="+mj-lt"/>
              <a:buAutoNum type="arabicPeriod"/>
            </a:pPr>
            <a:r>
              <a:rPr lang="en-US" b="1" u="sng" dirty="0"/>
              <a:t>Utility Billing activities </a:t>
            </a:r>
            <a:r>
              <a:rPr lang="en-US" dirty="0"/>
              <a:t>for all accounts (residential and commercial)</a:t>
            </a:r>
          </a:p>
          <a:p>
            <a:pPr marL="971550" lvl="1" indent="-514350">
              <a:buFont typeface="+mj-lt"/>
              <a:buAutoNum type="arabicPeriod"/>
            </a:pPr>
            <a:r>
              <a:rPr lang="en-US" b="1" u="sng" dirty="0"/>
              <a:t>Utility Collections activities </a:t>
            </a:r>
            <a:r>
              <a:rPr lang="en-US" dirty="0"/>
              <a:t>for all accounts (residential and commercial)</a:t>
            </a:r>
          </a:p>
        </p:txBody>
      </p:sp>
      <p:sp>
        <p:nvSpPr>
          <p:cNvPr id="6" name="TextBox 5">
            <a:extLst>
              <a:ext uri="{FF2B5EF4-FFF2-40B4-BE49-F238E27FC236}">
                <a16:creationId xmlns:a16="http://schemas.microsoft.com/office/drawing/2014/main" id="{675BC40B-757C-428B-AFC6-3A76D26839AB}"/>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#2</a:t>
            </a:r>
          </a:p>
        </p:txBody>
      </p:sp>
    </p:spTree>
    <p:extLst>
      <p:ext uri="{BB962C8B-B14F-4D97-AF65-F5344CB8AC3E}">
        <p14:creationId xmlns:p14="http://schemas.microsoft.com/office/powerpoint/2010/main" val="4241460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Need for Cross Training for Staff</a:t>
            </a:r>
          </a:p>
        </p:txBody>
      </p:sp>
      <p:sp>
        <p:nvSpPr>
          <p:cNvPr id="8" name="Slide Number Placeholder 7"/>
          <p:cNvSpPr>
            <a:spLocks noGrp="1"/>
          </p:cNvSpPr>
          <p:nvPr>
            <p:ph type="sldNum" sz="quarter" idx="12"/>
          </p:nvPr>
        </p:nvSpPr>
        <p:spPr/>
        <p:txBody>
          <a:bodyPr/>
          <a:lstStyle/>
          <a:p>
            <a:fld id="{754E0B21-15B5-2D42-93D4-E23D4058B01A}" type="slidenum">
              <a:rPr lang="en-US" smtClean="0"/>
              <a:t>65</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5" name="Content Placeholder 4"/>
          <p:cNvSpPr>
            <a:spLocks noGrp="1"/>
          </p:cNvSpPr>
          <p:nvPr>
            <p:ph idx="1"/>
          </p:nvPr>
        </p:nvSpPr>
        <p:spPr>
          <a:xfrm>
            <a:off x="457200" y="1180214"/>
            <a:ext cx="8229600" cy="5347586"/>
          </a:xfrm>
        </p:spPr>
        <p:txBody>
          <a:bodyPr>
            <a:noAutofit/>
          </a:bodyPr>
          <a:lstStyle/>
          <a:p>
            <a:r>
              <a:rPr lang="en-US" b="1" dirty="0"/>
              <a:t>The Director must develop a Plan for Employee Training </a:t>
            </a:r>
            <a:r>
              <a:rPr lang="en-US" dirty="0"/>
              <a:t>that includes cross training for a fully integrated Billing and Collections Office</a:t>
            </a:r>
          </a:p>
          <a:p>
            <a:r>
              <a:rPr lang="en-US" b="1" dirty="0"/>
              <a:t>It is Critical for the Director </a:t>
            </a:r>
            <a:r>
              <a:rPr lang="en-US" dirty="0"/>
              <a:t>to cross train all staff across all Billing and Treasurer’s functions</a:t>
            </a:r>
          </a:p>
          <a:p>
            <a:pPr lvl="1"/>
            <a:r>
              <a:rPr lang="en-US" dirty="0"/>
              <a:t>Cashiering, AS400 data entry, Lockbox</a:t>
            </a:r>
          </a:p>
          <a:p>
            <a:pPr lvl="1"/>
            <a:r>
              <a:rPr lang="en-US" dirty="0"/>
              <a:t>Utility Bills, 90 Day Delinquencies, Cut Offs</a:t>
            </a:r>
          </a:p>
          <a:p>
            <a:pPr lvl="1"/>
            <a:r>
              <a:rPr lang="en-US" dirty="0"/>
              <a:t>Customer Engagement</a:t>
            </a:r>
          </a:p>
        </p:txBody>
      </p:sp>
      <p:sp>
        <p:nvSpPr>
          <p:cNvPr id="10" name="TextBox 9">
            <a:extLst>
              <a:ext uri="{FF2B5EF4-FFF2-40B4-BE49-F238E27FC236}">
                <a16:creationId xmlns:a16="http://schemas.microsoft.com/office/drawing/2014/main" id="{C2BCFB8F-37AB-4330-8CBB-4064D175B625}"/>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#3</a:t>
            </a:r>
          </a:p>
        </p:txBody>
      </p:sp>
      <p:sp>
        <p:nvSpPr>
          <p:cNvPr id="3" name="Rectangle 2">
            <a:extLst>
              <a:ext uri="{FF2B5EF4-FFF2-40B4-BE49-F238E27FC236}">
                <a16:creationId xmlns:a16="http://schemas.microsoft.com/office/drawing/2014/main" id="{52B81B7E-163F-4E3A-B30E-B7D4BBAF963A}"/>
              </a:ext>
            </a:extLst>
          </p:cNvPr>
          <p:cNvSpPr/>
          <p:nvPr/>
        </p:nvSpPr>
        <p:spPr>
          <a:xfrm>
            <a:off x="1786380" y="6089746"/>
            <a:ext cx="5571240" cy="646331"/>
          </a:xfrm>
          <a:prstGeom prst="rect">
            <a:avLst/>
          </a:prstGeom>
          <a:solidFill>
            <a:srgbClr val="FF0000"/>
          </a:solidFill>
        </p:spPr>
        <p:txBody>
          <a:bodyPr wrap="square">
            <a:spAutoFit/>
          </a:bodyPr>
          <a:lstStyle/>
          <a:p>
            <a:pPr algn="ctr"/>
            <a:r>
              <a:rPr lang="en-US" b="1" dirty="0"/>
              <a:t>CAUTION: A realistic Training Plan that includes BAI resources is critical to accomplish this Action Item.</a:t>
            </a:r>
          </a:p>
        </p:txBody>
      </p:sp>
    </p:spTree>
    <p:extLst>
      <p:ext uri="{BB962C8B-B14F-4D97-AF65-F5344CB8AC3E}">
        <p14:creationId xmlns:p14="http://schemas.microsoft.com/office/powerpoint/2010/main" val="4034250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Need for Staffing Policy</a:t>
            </a:r>
          </a:p>
        </p:txBody>
      </p:sp>
      <p:sp>
        <p:nvSpPr>
          <p:cNvPr id="8" name="Slide Number Placeholder 7"/>
          <p:cNvSpPr>
            <a:spLocks noGrp="1"/>
          </p:cNvSpPr>
          <p:nvPr>
            <p:ph type="sldNum" sz="quarter" idx="12"/>
          </p:nvPr>
        </p:nvSpPr>
        <p:spPr/>
        <p:txBody>
          <a:bodyPr/>
          <a:lstStyle/>
          <a:p>
            <a:fld id="{754E0B21-15B5-2D42-93D4-E23D4058B01A}" type="slidenum">
              <a:rPr lang="en-US" smtClean="0"/>
              <a:t>66</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5" name="Content Placeholder 4"/>
          <p:cNvSpPr>
            <a:spLocks noGrp="1"/>
          </p:cNvSpPr>
          <p:nvPr>
            <p:ph idx="1"/>
          </p:nvPr>
        </p:nvSpPr>
        <p:spPr>
          <a:xfrm>
            <a:off x="457200" y="1180214"/>
            <a:ext cx="8229600" cy="5347586"/>
          </a:xfrm>
        </p:spPr>
        <p:txBody>
          <a:bodyPr>
            <a:noAutofit/>
          </a:bodyPr>
          <a:lstStyle/>
          <a:p>
            <a:pPr marL="514350" indent="-514350">
              <a:buFont typeface="+mj-lt"/>
              <a:buAutoNum type="arabicPeriod"/>
            </a:pPr>
            <a:r>
              <a:rPr lang="en-US" sz="2800" dirty="0"/>
              <a:t>We identified a need for a Staffing Policy that ensures </a:t>
            </a:r>
            <a:r>
              <a:rPr lang="en-US" sz="2800" b="1" dirty="0"/>
              <a:t>office “power users” are present </a:t>
            </a:r>
            <a:r>
              <a:rPr lang="en-US" sz="2800" dirty="0"/>
              <a:t>in the office during business hours, or back filled with advance notice</a:t>
            </a:r>
          </a:p>
          <a:p>
            <a:pPr marL="514350" indent="-514350">
              <a:buFont typeface="+mj-lt"/>
              <a:buAutoNum type="arabicPeriod"/>
            </a:pPr>
            <a:r>
              <a:rPr lang="en-US" sz="2800" dirty="0"/>
              <a:t>“Power users” refer to key staff in Utility Billing and the Treasurer’s Office who can pull data from AS400, query customer accounts and manage data updates in the system</a:t>
            </a:r>
          </a:p>
          <a:p>
            <a:pPr marL="514350" indent="-514350">
              <a:buFont typeface="+mj-lt"/>
              <a:buAutoNum type="arabicPeriod"/>
            </a:pPr>
            <a:r>
              <a:rPr lang="en-US" sz="2800" dirty="0"/>
              <a:t>Staffing and Attendance are within the domain of the Human Resources department so RBG will defer to HR to provide this policy</a:t>
            </a:r>
          </a:p>
        </p:txBody>
      </p:sp>
      <p:sp>
        <p:nvSpPr>
          <p:cNvPr id="10" name="TextBox 9">
            <a:extLst>
              <a:ext uri="{FF2B5EF4-FFF2-40B4-BE49-F238E27FC236}">
                <a16:creationId xmlns:a16="http://schemas.microsoft.com/office/drawing/2014/main" id="{C2BCFB8F-37AB-4330-8CBB-4064D175B625}"/>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#4</a:t>
            </a:r>
          </a:p>
        </p:txBody>
      </p:sp>
    </p:spTree>
    <p:extLst>
      <p:ext uri="{BB962C8B-B14F-4D97-AF65-F5344CB8AC3E}">
        <p14:creationId xmlns:p14="http://schemas.microsoft.com/office/powerpoint/2010/main" val="3237250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Critical 3</a:t>
            </a:r>
            <a:r>
              <a:rPr lang="en-US" sz="4000" baseline="30000" dirty="0"/>
              <a:t>rd</a:t>
            </a:r>
            <a:r>
              <a:rPr lang="en-US" sz="4000" dirty="0"/>
              <a:t> Party Services – One RFP</a:t>
            </a:r>
          </a:p>
        </p:txBody>
      </p:sp>
      <p:sp>
        <p:nvSpPr>
          <p:cNvPr id="8" name="Slide Number Placeholder 7"/>
          <p:cNvSpPr>
            <a:spLocks noGrp="1"/>
          </p:cNvSpPr>
          <p:nvPr>
            <p:ph type="sldNum" sz="quarter" idx="12"/>
          </p:nvPr>
        </p:nvSpPr>
        <p:spPr/>
        <p:txBody>
          <a:bodyPr/>
          <a:lstStyle/>
          <a:p>
            <a:fld id="{754E0B21-15B5-2D42-93D4-E23D4058B01A}" type="slidenum">
              <a:rPr lang="en-US" smtClean="0"/>
              <a:t>67</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5" name="Content Placeholder 4"/>
          <p:cNvSpPr>
            <a:spLocks noGrp="1"/>
          </p:cNvSpPr>
          <p:nvPr>
            <p:ph idx="1"/>
          </p:nvPr>
        </p:nvSpPr>
        <p:spPr>
          <a:xfrm>
            <a:off x="457200" y="1291472"/>
            <a:ext cx="8229600" cy="5236328"/>
          </a:xfrm>
        </p:spPr>
        <p:txBody>
          <a:bodyPr>
            <a:noAutofit/>
          </a:bodyPr>
          <a:lstStyle/>
          <a:p>
            <a:pPr marL="0" indent="0" algn="ctr">
              <a:buNone/>
            </a:pPr>
            <a:endParaRPr lang="en-US" sz="2800" b="1" u="sng" dirty="0"/>
          </a:p>
          <a:p>
            <a:pPr marL="0" indent="0" algn="ctr">
              <a:buNone/>
            </a:pPr>
            <a:endParaRPr lang="en-US" sz="2800" b="1" u="sng" dirty="0"/>
          </a:p>
          <a:p>
            <a:pPr marL="0" indent="0" algn="ctr">
              <a:buNone/>
            </a:pPr>
            <a:r>
              <a:rPr lang="en-US" sz="2800" b="1" u="sng" dirty="0"/>
              <a:t>Guiding Principles for RFP Development</a:t>
            </a:r>
          </a:p>
          <a:p>
            <a:pPr marL="457200" indent="-457200">
              <a:buFont typeface="+mj-lt"/>
              <a:buAutoNum type="arabicPeriod"/>
            </a:pPr>
            <a:r>
              <a:rPr lang="en-US" sz="2800" b="1" dirty="0"/>
              <a:t>Strong recommendation to re-compete the current contracts for performance based contracts</a:t>
            </a:r>
          </a:p>
          <a:p>
            <a:pPr marL="457200" indent="-457200">
              <a:buFont typeface="+mj-lt"/>
              <a:buAutoNum type="arabicPeriod"/>
            </a:pPr>
            <a:r>
              <a:rPr lang="en-US" sz="2800" b="1" dirty="0"/>
              <a:t>Robust emphasis on data reporting</a:t>
            </a:r>
          </a:p>
          <a:p>
            <a:pPr marL="457200" indent="-457200">
              <a:buFont typeface="+mj-lt"/>
              <a:buAutoNum type="arabicPeriod"/>
            </a:pPr>
            <a:r>
              <a:rPr lang="en-US" sz="2800" b="1" dirty="0"/>
              <a:t>Analytics</a:t>
            </a:r>
          </a:p>
          <a:p>
            <a:pPr marL="457200" indent="-457200">
              <a:buFont typeface="+mj-lt"/>
              <a:buAutoNum type="arabicPeriod"/>
            </a:pPr>
            <a:r>
              <a:rPr lang="en-US" sz="2800" b="1" dirty="0"/>
              <a:t>Key Performance Indicators (KPI’s)</a:t>
            </a:r>
          </a:p>
          <a:p>
            <a:pPr marL="457200" indent="-457200">
              <a:buFont typeface="+mj-lt"/>
              <a:buAutoNum type="arabicPeriod"/>
            </a:pPr>
            <a:r>
              <a:rPr lang="en-US" sz="2800" b="1" dirty="0"/>
              <a:t>Technology driven</a:t>
            </a:r>
          </a:p>
        </p:txBody>
      </p:sp>
      <p:sp>
        <p:nvSpPr>
          <p:cNvPr id="12" name="TextBox 11">
            <a:extLst>
              <a:ext uri="{FF2B5EF4-FFF2-40B4-BE49-F238E27FC236}">
                <a16:creationId xmlns:a16="http://schemas.microsoft.com/office/drawing/2014/main" id="{36043492-656F-4719-80CE-570D828FD3D7}"/>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#5</a:t>
            </a:r>
          </a:p>
        </p:txBody>
      </p:sp>
      <p:sp>
        <p:nvSpPr>
          <p:cNvPr id="13" name="Rectangle 12">
            <a:extLst>
              <a:ext uri="{FF2B5EF4-FFF2-40B4-BE49-F238E27FC236}">
                <a16:creationId xmlns:a16="http://schemas.microsoft.com/office/drawing/2014/main" id="{EF64E7DE-C164-4406-B964-C1A761125DFD}"/>
              </a:ext>
            </a:extLst>
          </p:cNvPr>
          <p:cNvSpPr/>
          <p:nvPr/>
        </p:nvSpPr>
        <p:spPr>
          <a:xfrm>
            <a:off x="6337300" y="3790588"/>
            <a:ext cx="2686638" cy="2031325"/>
          </a:xfrm>
          <a:prstGeom prst="rect">
            <a:avLst/>
          </a:prstGeom>
          <a:solidFill>
            <a:srgbClr val="002060"/>
          </a:solidFill>
        </p:spPr>
        <p:txBody>
          <a:bodyPr wrap="square" lIns="91440" tIns="45720" rIns="91440" bIns="45720">
            <a:spAutoFit/>
          </a:bodyPr>
          <a:lstStyle/>
          <a:p>
            <a:pPr algn="ctr"/>
            <a:r>
              <a:rPr lang="en-US" b="1" cap="none" spc="0" dirty="0">
                <a:ln w="0"/>
                <a:solidFill>
                  <a:schemeClr val="bg1"/>
                </a:solidFill>
                <a:effectLst>
                  <a:outerShdw blurRad="38100" dist="19050" dir="2700000" algn="tl" rotWithShape="0">
                    <a:schemeClr val="dk1">
                      <a:alpha val="40000"/>
                    </a:schemeClr>
                  </a:outerShdw>
                </a:effectLst>
              </a:rPr>
              <a:t>The RFP should include EVERY area in which revenues are earned by the City </a:t>
            </a:r>
            <a:r>
              <a:rPr lang="en-US" b="1" dirty="0">
                <a:ln w="0"/>
                <a:solidFill>
                  <a:schemeClr val="bg1"/>
                </a:solidFill>
                <a:effectLst>
                  <a:outerShdw blurRad="38100" dist="19050" dir="2700000" algn="tl" rotWithShape="0">
                    <a:schemeClr val="dk1">
                      <a:alpha val="40000"/>
                    </a:schemeClr>
                  </a:outerShdw>
                </a:effectLst>
              </a:rPr>
              <a:t>including (e.g., Meals Tax, Business Taxes, Business Licenses, Hotel Occupancy Taxes, etc.)</a:t>
            </a:r>
            <a:endParaRPr lang="en-US" b="1" cap="none" spc="0" dirty="0">
              <a:ln w="0"/>
              <a:solidFill>
                <a:schemeClr val="bg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125E2EB-A71F-4918-BE58-8C72E335E3B0}"/>
              </a:ext>
            </a:extLst>
          </p:cNvPr>
          <p:cNvSpPr/>
          <p:nvPr/>
        </p:nvSpPr>
        <p:spPr>
          <a:xfrm>
            <a:off x="575035" y="1291472"/>
            <a:ext cx="7993930" cy="830997"/>
          </a:xfrm>
          <a:prstGeom prst="rect">
            <a:avLst/>
          </a:prstGeom>
          <a:solidFill>
            <a:schemeClr val="accent1">
              <a:lumMod val="20000"/>
              <a:lumOff val="80000"/>
            </a:schemeClr>
          </a:solidFill>
        </p:spPr>
        <p:txBody>
          <a:bodyPr wrap="squar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rPr>
              <a:t>We recommend the City issue </a:t>
            </a:r>
            <a:r>
              <a:rPr lang="en-US" sz="2400" b="1" dirty="0">
                <a:ln w="0"/>
                <a:effectLst>
                  <a:outerShdw blurRad="38100" dist="19050" dir="2700000" algn="tl" rotWithShape="0">
                    <a:schemeClr val="dk1">
                      <a:alpha val="40000"/>
                    </a:schemeClr>
                  </a:outerShdw>
                </a:effectLst>
              </a:rPr>
              <a:t>one </a:t>
            </a:r>
            <a:r>
              <a:rPr lang="en-US" sz="2400" b="1" cap="none" spc="0" dirty="0">
                <a:ln w="0"/>
                <a:solidFill>
                  <a:schemeClr val="tx1"/>
                </a:solidFill>
                <a:effectLst>
                  <a:outerShdw blurRad="38100" dist="19050" dir="2700000" algn="tl" rotWithShape="0">
                    <a:schemeClr val="dk1">
                      <a:alpha val="40000"/>
                    </a:schemeClr>
                  </a:outerShdw>
                </a:effectLst>
              </a:rPr>
              <a:t>comprehensive RFP for a “One Stop Shop” for all Collections services</a:t>
            </a:r>
          </a:p>
        </p:txBody>
      </p:sp>
      <p:sp>
        <p:nvSpPr>
          <p:cNvPr id="10" name="Rectangle 9">
            <a:extLst>
              <a:ext uri="{FF2B5EF4-FFF2-40B4-BE49-F238E27FC236}">
                <a16:creationId xmlns:a16="http://schemas.microsoft.com/office/drawing/2014/main" id="{A6B132C0-E45C-4885-B0A7-56615547BB40}"/>
              </a:ext>
            </a:extLst>
          </p:cNvPr>
          <p:cNvSpPr/>
          <p:nvPr/>
        </p:nvSpPr>
        <p:spPr>
          <a:xfrm>
            <a:off x="989815" y="6519446"/>
            <a:ext cx="7164371" cy="338554"/>
          </a:xfrm>
          <a:prstGeom prst="rect">
            <a:avLst/>
          </a:prstGeom>
          <a:solidFill>
            <a:srgbClr val="FFFF00"/>
          </a:solidFill>
        </p:spPr>
        <p:txBody>
          <a:bodyPr wrap="square" lIns="91440" tIns="45720" rIns="91440" bIns="45720">
            <a:spAutoFit/>
          </a:bodyPr>
          <a:lstStyle/>
          <a:p>
            <a:pPr algn="ctr"/>
            <a:r>
              <a:rPr lang="en-US" sz="1600" b="1" dirty="0">
                <a:ln w="0"/>
                <a:effectLst>
                  <a:outerShdw blurRad="38100" dist="19050" dir="2700000" algn="tl" rotWithShape="0">
                    <a:schemeClr val="dk1">
                      <a:alpha val="40000"/>
                    </a:schemeClr>
                  </a:outerShdw>
                </a:effectLst>
              </a:rPr>
              <a:t>The City should issue an RFP for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By November 15th</a:t>
            </a:r>
          </a:p>
        </p:txBody>
      </p:sp>
    </p:spTree>
    <p:extLst>
      <p:ext uri="{BB962C8B-B14F-4D97-AF65-F5344CB8AC3E}">
        <p14:creationId xmlns:p14="http://schemas.microsoft.com/office/powerpoint/2010/main" val="15168620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Critical 3</a:t>
            </a:r>
            <a:r>
              <a:rPr lang="en-US" sz="4000" baseline="30000" dirty="0"/>
              <a:t>rd</a:t>
            </a:r>
            <a:r>
              <a:rPr lang="en-US" sz="4000" dirty="0"/>
              <a:t> Party Services - Treasurer</a:t>
            </a:r>
          </a:p>
        </p:txBody>
      </p:sp>
      <p:sp>
        <p:nvSpPr>
          <p:cNvPr id="8" name="Slide Number Placeholder 7"/>
          <p:cNvSpPr>
            <a:spLocks noGrp="1"/>
          </p:cNvSpPr>
          <p:nvPr>
            <p:ph type="sldNum" sz="quarter" idx="12"/>
          </p:nvPr>
        </p:nvSpPr>
        <p:spPr/>
        <p:txBody>
          <a:bodyPr/>
          <a:lstStyle/>
          <a:p>
            <a:fld id="{754E0B21-15B5-2D42-93D4-E23D4058B01A}" type="slidenum">
              <a:rPr lang="en-US" smtClean="0"/>
              <a:t>68</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5" name="Content Placeholder 4"/>
          <p:cNvSpPr>
            <a:spLocks noGrp="1"/>
          </p:cNvSpPr>
          <p:nvPr>
            <p:ph idx="1"/>
          </p:nvPr>
        </p:nvSpPr>
        <p:spPr>
          <a:xfrm>
            <a:off x="457200" y="1291472"/>
            <a:ext cx="8229600" cy="5236328"/>
          </a:xfrm>
        </p:spPr>
        <p:txBody>
          <a:bodyPr>
            <a:noAutofit/>
          </a:bodyPr>
          <a:lstStyle/>
          <a:p>
            <a:pPr marL="0" indent="0" algn="ctr">
              <a:buNone/>
            </a:pPr>
            <a:r>
              <a:rPr lang="en-US" sz="2000" b="1" dirty="0"/>
              <a:t>Send the Data File to Sands Anderson to start the Real Estate Tax Sale process. Cancel the Propel contract immediately.  </a:t>
            </a:r>
            <a:r>
              <a:rPr lang="en-US" sz="2000" b="1" i="1" dirty="0"/>
              <a:t>Per the Propel contract: “The Treasurer agrees to repay all principal amounts unpaid to Propel by the Taxpayer..”</a:t>
            </a:r>
          </a:p>
          <a:p>
            <a:pPr marL="0" indent="0" algn="ctr">
              <a:buNone/>
            </a:pPr>
            <a:endParaRPr lang="en-US" sz="2000" b="1" dirty="0"/>
          </a:p>
          <a:p>
            <a:pPr marL="457200" indent="-457200">
              <a:buFont typeface="+mj-lt"/>
              <a:buAutoNum type="arabicPeriod"/>
            </a:pPr>
            <a:r>
              <a:rPr lang="en-US" sz="2000" b="1" dirty="0"/>
              <a:t>TACS: </a:t>
            </a:r>
            <a:r>
              <a:rPr lang="en-US" sz="2000" dirty="0"/>
              <a:t>signed December 2015, TACS provides collections services on delinquent accounts; gets paid 20% of any collections made to the City (TACS gets paid at collections)</a:t>
            </a:r>
          </a:p>
          <a:p>
            <a:pPr marL="514350" indent="-514350">
              <a:buFont typeface="+mj-lt"/>
              <a:buAutoNum type="arabicPeriod"/>
            </a:pPr>
            <a:r>
              <a:rPr lang="en-US" sz="2000" b="1" dirty="0"/>
              <a:t>Propel: </a:t>
            </a:r>
            <a:r>
              <a:rPr lang="en-US" sz="2000" dirty="0"/>
              <a:t>signed December 2015, Propel provides loans (up to 14% interest) to delinquent taxpayers.  </a:t>
            </a:r>
            <a:r>
              <a:rPr lang="en-US" sz="2000" b="1" dirty="0"/>
              <a:t>Note: per their contract with the Treasurer, the City must repay any delinquent loans IN FULL to Propel so Propel is not at risk and also not incentivized to seek repayment</a:t>
            </a:r>
          </a:p>
          <a:p>
            <a:pPr marL="514350" indent="-514350">
              <a:buFont typeface="+mj-lt"/>
              <a:buAutoNum type="arabicPeriod"/>
            </a:pPr>
            <a:r>
              <a:rPr lang="en-US" sz="2000" b="1" dirty="0"/>
              <a:t>Sands Anderson: </a:t>
            </a:r>
            <a:r>
              <a:rPr lang="en-US" sz="2000" dirty="0"/>
              <a:t>conducts real estate auctions after the appropriate legal waiting period based on a data file sent from.  </a:t>
            </a:r>
            <a:r>
              <a:rPr lang="en-US" sz="2000" b="1" dirty="0"/>
              <a:t>Action: send the data file to Sands Anderson to start the tax sale process for accounts past the normal TACS collections process.</a:t>
            </a:r>
          </a:p>
        </p:txBody>
      </p:sp>
      <p:sp>
        <p:nvSpPr>
          <p:cNvPr id="4" name="Rectangle 3">
            <a:extLst>
              <a:ext uri="{FF2B5EF4-FFF2-40B4-BE49-F238E27FC236}">
                <a16:creationId xmlns:a16="http://schemas.microsoft.com/office/drawing/2014/main" id="{E595010E-EEEB-47DD-A493-AA2EFE4493D7}"/>
              </a:ext>
            </a:extLst>
          </p:cNvPr>
          <p:cNvSpPr/>
          <p:nvPr/>
        </p:nvSpPr>
        <p:spPr>
          <a:xfrm>
            <a:off x="989815" y="6519446"/>
            <a:ext cx="7164371" cy="338554"/>
          </a:xfrm>
          <a:prstGeom prst="rect">
            <a:avLst/>
          </a:prstGeom>
          <a:solidFill>
            <a:srgbClr val="FFFF00"/>
          </a:solidFill>
        </p:spPr>
        <p:txBody>
          <a:bodyPr wrap="square" lIns="91440" tIns="45720" rIns="91440" bIns="45720">
            <a:spAutoFit/>
          </a:bodyPr>
          <a:lstStyle/>
          <a:p>
            <a:pPr algn="ctr"/>
            <a:r>
              <a:rPr lang="en-US" sz="1600" b="1" dirty="0">
                <a:ln w="0"/>
                <a:effectLst>
                  <a:outerShdw blurRad="38100" dist="19050" dir="2700000" algn="tl" rotWithShape="0">
                    <a:schemeClr val="dk1">
                      <a:alpha val="40000"/>
                    </a:schemeClr>
                  </a:outerShdw>
                </a:effectLst>
              </a:rPr>
              <a:t>The City should issue an RFP for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By November 15th</a:t>
            </a:r>
          </a:p>
        </p:txBody>
      </p:sp>
      <p:sp>
        <p:nvSpPr>
          <p:cNvPr id="12" name="TextBox 11">
            <a:extLst>
              <a:ext uri="{FF2B5EF4-FFF2-40B4-BE49-F238E27FC236}">
                <a16:creationId xmlns:a16="http://schemas.microsoft.com/office/drawing/2014/main" id="{C457DB6E-AEEC-4FF6-8386-6C6C34477474}"/>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#6</a:t>
            </a:r>
          </a:p>
        </p:txBody>
      </p:sp>
    </p:spTree>
    <p:extLst>
      <p:ext uri="{BB962C8B-B14F-4D97-AF65-F5344CB8AC3E}">
        <p14:creationId xmlns:p14="http://schemas.microsoft.com/office/powerpoint/2010/main" val="992715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Critical 3</a:t>
            </a:r>
            <a:r>
              <a:rPr lang="en-US" sz="4000" baseline="30000" dirty="0"/>
              <a:t>rd</a:t>
            </a:r>
            <a:r>
              <a:rPr lang="en-US" sz="4000" dirty="0"/>
              <a:t> Party Services - Treasurer</a:t>
            </a:r>
          </a:p>
        </p:txBody>
      </p:sp>
      <p:sp>
        <p:nvSpPr>
          <p:cNvPr id="8" name="Slide Number Placeholder 7"/>
          <p:cNvSpPr>
            <a:spLocks noGrp="1"/>
          </p:cNvSpPr>
          <p:nvPr>
            <p:ph type="sldNum" sz="quarter" idx="12"/>
          </p:nvPr>
        </p:nvSpPr>
        <p:spPr/>
        <p:txBody>
          <a:bodyPr/>
          <a:lstStyle/>
          <a:p>
            <a:fld id="{754E0B21-15B5-2D42-93D4-E23D4058B01A}" type="slidenum">
              <a:rPr lang="en-US" smtClean="0"/>
              <a:t>69</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5" name="Content Placeholder 4"/>
          <p:cNvSpPr>
            <a:spLocks noGrp="1"/>
          </p:cNvSpPr>
          <p:nvPr>
            <p:ph idx="1"/>
          </p:nvPr>
        </p:nvSpPr>
        <p:spPr>
          <a:xfrm>
            <a:off x="457200" y="1291472"/>
            <a:ext cx="8229600" cy="5236328"/>
          </a:xfrm>
        </p:spPr>
        <p:txBody>
          <a:bodyPr>
            <a:noAutofit/>
          </a:bodyPr>
          <a:lstStyle/>
          <a:p>
            <a:r>
              <a:rPr lang="en-US" sz="2800" dirty="0"/>
              <a:t>These contracts were signed without competition and we strong recommend they are re-competed.  </a:t>
            </a:r>
          </a:p>
          <a:p>
            <a:endParaRPr lang="en-US" sz="2800" dirty="0"/>
          </a:p>
          <a:p>
            <a:r>
              <a:rPr lang="en-US" sz="2800" dirty="0"/>
              <a:t>The same firms may offer a better arrangement with a more rigorous procurement process and that includes Sands Anderson.  </a:t>
            </a:r>
          </a:p>
          <a:p>
            <a:endParaRPr lang="en-US" sz="2800" dirty="0"/>
          </a:p>
          <a:p>
            <a:r>
              <a:rPr lang="en-US" sz="2800" dirty="0"/>
              <a:t>Finally, managing one comprehensive vendor when possible is better than coordination with several.</a:t>
            </a:r>
          </a:p>
        </p:txBody>
      </p:sp>
      <p:sp>
        <p:nvSpPr>
          <p:cNvPr id="4" name="Rectangle 3">
            <a:extLst>
              <a:ext uri="{FF2B5EF4-FFF2-40B4-BE49-F238E27FC236}">
                <a16:creationId xmlns:a16="http://schemas.microsoft.com/office/drawing/2014/main" id="{E595010E-EEEB-47DD-A493-AA2EFE4493D7}"/>
              </a:ext>
            </a:extLst>
          </p:cNvPr>
          <p:cNvSpPr/>
          <p:nvPr/>
        </p:nvSpPr>
        <p:spPr>
          <a:xfrm>
            <a:off x="989815" y="6519446"/>
            <a:ext cx="7164371" cy="338554"/>
          </a:xfrm>
          <a:prstGeom prst="rect">
            <a:avLst/>
          </a:prstGeom>
          <a:solidFill>
            <a:srgbClr val="FFFF00"/>
          </a:solidFill>
        </p:spPr>
        <p:txBody>
          <a:bodyPr wrap="square" lIns="91440" tIns="45720" rIns="91440" bIns="45720">
            <a:spAutoFit/>
          </a:bodyPr>
          <a:lstStyle/>
          <a:p>
            <a:pPr algn="ctr"/>
            <a:r>
              <a:rPr lang="en-US" sz="1600" b="1" dirty="0">
                <a:ln w="0"/>
                <a:effectLst>
                  <a:outerShdw blurRad="38100" dist="19050" dir="2700000" algn="tl" rotWithShape="0">
                    <a:schemeClr val="dk1">
                      <a:alpha val="40000"/>
                    </a:schemeClr>
                  </a:outerShdw>
                </a:effectLst>
              </a:rPr>
              <a:t>The City should issue an RFP for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By November 15th</a:t>
            </a:r>
          </a:p>
        </p:txBody>
      </p:sp>
      <p:sp>
        <p:nvSpPr>
          <p:cNvPr id="12" name="TextBox 11">
            <a:extLst>
              <a:ext uri="{FF2B5EF4-FFF2-40B4-BE49-F238E27FC236}">
                <a16:creationId xmlns:a16="http://schemas.microsoft.com/office/drawing/2014/main" id="{C457DB6E-AEEC-4FF6-8386-6C6C34477474}"/>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#6</a:t>
            </a:r>
          </a:p>
        </p:txBody>
      </p:sp>
    </p:spTree>
    <p:extLst>
      <p:ext uri="{BB962C8B-B14F-4D97-AF65-F5344CB8AC3E}">
        <p14:creationId xmlns:p14="http://schemas.microsoft.com/office/powerpoint/2010/main" val="1413649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Forensic Audit Executive Summary</a:t>
            </a:r>
          </a:p>
        </p:txBody>
      </p:sp>
      <p:sp>
        <p:nvSpPr>
          <p:cNvPr id="4" name="Content Placeholder 3">
            <a:extLst>
              <a:ext uri="{FF2B5EF4-FFF2-40B4-BE49-F238E27FC236}">
                <a16:creationId xmlns:a16="http://schemas.microsoft.com/office/drawing/2014/main" id="{B2580AB5-793A-4E81-867F-5ADDC688C828}"/>
              </a:ext>
            </a:extLst>
          </p:cNvPr>
          <p:cNvSpPr>
            <a:spLocks noGrp="1"/>
          </p:cNvSpPr>
          <p:nvPr>
            <p:ph idx="1"/>
          </p:nvPr>
        </p:nvSpPr>
        <p:spPr>
          <a:xfrm>
            <a:off x="457200" y="1600200"/>
            <a:ext cx="8229600" cy="4950023"/>
          </a:xfrm>
        </p:spPr>
        <p:txBody>
          <a:bodyPr>
            <a:normAutofit fontScale="92500" lnSpcReduction="10000"/>
          </a:bodyPr>
          <a:lstStyle/>
          <a:p>
            <a:r>
              <a:rPr lang="en-US" sz="2800" b="1" dirty="0"/>
              <a:t>Implementation of the Water Meter Contract </a:t>
            </a:r>
          </a:p>
          <a:p>
            <a:pPr lvl="1"/>
            <a:r>
              <a:rPr lang="en-US" sz="2200" i="1" dirty="0"/>
              <a:t>“Our examination found that it was an extraordinarily complex project for which the City personnel involved did not appear prepared for or experienced in managing. The project appeared to have been very poorly planned and managed by Public Works, but not by the vendor.” (p.6)</a:t>
            </a:r>
          </a:p>
          <a:p>
            <a:pPr lvl="1"/>
            <a:endParaRPr lang="en-US" sz="2000" i="1" dirty="0"/>
          </a:p>
          <a:p>
            <a:pPr lvl="1"/>
            <a:r>
              <a:rPr lang="en-US" sz="2200" i="1" dirty="0"/>
              <a:t>“While there were no indicators of misconduct, fraud, waste or abuse noted during our examination of the water meter replacement contract, we did find that some Public Works employees had relationships with the vendor that would ordinarily violate a “Conflict of Interest” and/or “Gifts and Gratuities” policy. Some of the actions referred to included:” (p.7)</a:t>
            </a:r>
          </a:p>
          <a:p>
            <a:pPr lvl="2"/>
            <a:r>
              <a:rPr lang="en-US" sz="1600" i="1" dirty="0"/>
              <a:t>payment by the vendor for meals or entertainment of Public Works employees, sharing of</a:t>
            </a:r>
          </a:p>
          <a:p>
            <a:pPr lvl="2"/>
            <a:r>
              <a:rPr lang="en-US" sz="1600" i="1" dirty="0"/>
              <a:t>information about other job opportunities, and allowing a Public Works employee to</a:t>
            </a:r>
          </a:p>
          <a:p>
            <a:pPr lvl="2"/>
            <a:r>
              <a:rPr lang="en-US" sz="1600" i="1" dirty="0"/>
              <a:t>attend conferences under the vendor’s contract (apparently to avoid paying the</a:t>
            </a:r>
          </a:p>
          <a:p>
            <a:pPr lvl="2"/>
            <a:r>
              <a:rPr lang="en-US" sz="1600" i="1" dirty="0"/>
              <a:t>conference registration fee).</a:t>
            </a:r>
          </a:p>
        </p:txBody>
      </p:sp>
      <p:sp>
        <p:nvSpPr>
          <p:cNvPr id="8" name="Slide Number Placeholder 7"/>
          <p:cNvSpPr>
            <a:spLocks noGrp="1"/>
          </p:cNvSpPr>
          <p:nvPr>
            <p:ph type="sldNum" sz="quarter" idx="12"/>
          </p:nvPr>
        </p:nvSpPr>
        <p:spPr/>
        <p:txBody>
          <a:bodyPr/>
          <a:lstStyle/>
          <a:p>
            <a:fld id="{754E0B21-15B5-2D42-93D4-E23D4058B01A}" type="slidenum">
              <a:rPr lang="en-US" smtClean="0"/>
              <a:t>7</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3" name="TextBox 2">
            <a:extLst>
              <a:ext uri="{FF2B5EF4-FFF2-40B4-BE49-F238E27FC236}">
                <a16:creationId xmlns:a16="http://schemas.microsoft.com/office/drawing/2014/main" id="{4ADCD4C7-9889-4D5B-873B-E4BB37B8738D}"/>
              </a:ext>
            </a:extLst>
          </p:cNvPr>
          <p:cNvSpPr txBox="1"/>
          <p:nvPr/>
        </p:nvSpPr>
        <p:spPr>
          <a:xfrm>
            <a:off x="42421" y="6550223"/>
            <a:ext cx="9059159" cy="307777"/>
          </a:xfrm>
          <a:prstGeom prst="rect">
            <a:avLst/>
          </a:prstGeom>
          <a:noFill/>
        </p:spPr>
        <p:txBody>
          <a:bodyPr wrap="square" rtlCol="0" anchor="ctr">
            <a:spAutoFit/>
          </a:bodyPr>
          <a:lstStyle/>
          <a:p>
            <a:pPr algn="ctr"/>
            <a:r>
              <a:rPr lang="en-US" sz="1400" dirty="0"/>
              <a:t>Source: Audit Report is located on the City’s Website </a:t>
            </a:r>
            <a:r>
              <a:rPr lang="en-US" sz="1400" dirty="0">
                <a:hlinkClick r:id="rId3"/>
              </a:rPr>
              <a:t>http://www.petersburgva.gov/DocumentCenter/View/2882</a:t>
            </a:r>
            <a:endParaRPr lang="en-US" sz="1400" dirty="0"/>
          </a:p>
        </p:txBody>
      </p:sp>
      <p:sp>
        <p:nvSpPr>
          <p:cNvPr id="9" name="Rectangle 8">
            <a:extLst>
              <a:ext uri="{FF2B5EF4-FFF2-40B4-BE49-F238E27FC236}">
                <a16:creationId xmlns:a16="http://schemas.microsoft.com/office/drawing/2014/main" id="{A0FBA846-9F7A-491F-8E0F-674BA6F7AD9C}"/>
              </a:ext>
            </a:extLst>
          </p:cNvPr>
          <p:cNvSpPr/>
          <p:nvPr/>
        </p:nvSpPr>
        <p:spPr>
          <a:xfrm>
            <a:off x="834656" y="8954"/>
            <a:ext cx="7474688" cy="646331"/>
          </a:xfrm>
          <a:prstGeom prst="rect">
            <a:avLst/>
          </a:prstGeom>
          <a:solidFill>
            <a:srgbClr val="FFFF00"/>
          </a:solidFill>
        </p:spPr>
        <p:txBody>
          <a:bodyPr wrap="square">
            <a:spAutoFit/>
          </a:bodyPr>
          <a:lstStyle/>
          <a:p>
            <a:pPr algn="ctr"/>
            <a:r>
              <a:rPr lang="en-US" b="1" dirty="0">
                <a:solidFill>
                  <a:srgbClr val="222222"/>
                </a:solidFill>
              </a:rPr>
              <a:t>We encourage the City Manager and the City Council to carefully review and implement the detailed recommendations in Section VI on pages 47 – 61. </a:t>
            </a:r>
            <a:endParaRPr lang="en-US" b="1" dirty="0"/>
          </a:p>
        </p:txBody>
      </p:sp>
    </p:spTree>
    <p:extLst>
      <p:ext uri="{BB962C8B-B14F-4D97-AF65-F5344CB8AC3E}">
        <p14:creationId xmlns:p14="http://schemas.microsoft.com/office/powerpoint/2010/main" val="681713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Critical 3</a:t>
            </a:r>
            <a:r>
              <a:rPr lang="en-US" sz="4000" baseline="30000" dirty="0"/>
              <a:t>rd</a:t>
            </a:r>
            <a:r>
              <a:rPr lang="en-US" sz="4000" dirty="0"/>
              <a:t> Party Services – Utility</a:t>
            </a:r>
          </a:p>
        </p:txBody>
      </p:sp>
      <p:sp>
        <p:nvSpPr>
          <p:cNvPr id="8" name="Slide Number Placeholder 7"/>
          <p:cNvSpPr>
            <a:spLocks noGrp="1"/>
          </p:cNvSpPr>
          <p:nvPr>
            <p:ph type="sldNum" sz="quarter" idx="12"/>
          </p:nvPr>
        </p:nvSpPr>
        <p:spPr/>
        <p:txBody>
          <a:bodyPr/>
          <a:lstStyle/>
          <a:p>
            <a:fld id="{754E0B21-15B5-2D42-93D4-E23D4058B01A}" type="slidenum">
              <a:rPr lang="en-US" smtClean="0"/>
              <a:t>70</a:t>
            </a:fld>
            <a:endParaRPr lang="en-US" dirty="0"/>
          </a:p>
        </p:txBody>
      </p:sp>
      <p:sp>
        <p:nvSpPr>
          <p:cNvPr id="5" name="Content Placeholder 4"/>
          <p:cNvSpPr>
            <a:spLocks noGrp="1"/>
          </p:cNvSpPr>
          <p:nvPr>
            <p:ph idx="1"/>
          </p:nvPr>
        </p:nvSpPr>
        <p:spPr>
          <a:xfrm>
            <a:off x="457200" y="1417638"/>
            <a:ext cx="8229600" cy="5110162"/>
          </a:xfrm>
        </p:spPr>
        <p:txBody>
          <a:bodyPr>
            <a:noAutofit/>
          </a:bodyPr>
          <a:lstStyle/>
          <a:p>
            <a:r>
              <a:rPr lang="en-US" sz="2400" b="1" dirty="0"/>
              <a:t>Actively Pursue Delinquent Utility Billing Collections: The City does not currently have a process for collecting delinquent Utility accounts.  </a:t>
            </a:r>
          </a:p>
          <a:p>
            <a:endParaRPr lang="en-US" sz="2400" dirty="0"/>
          </a:p>
          <a:p>
            <a:r>
              <a:rPr lang="en-US" sz="2400" dirty="0"/>
              <a:t>Utility Billing AS400 data shows on average monthly ~$200,000 in uncollected utility revenue owed by customers.  </a:t>
            </a:r>
          </a:p>
          <a:p>
            <a:endParaRPr lang="en-US" sz="2400" dirty="0"/>
          </a:p>
          <a:p>
            <a:r>
              <a:rPr lang="en-US" sz="2400" dirty="0"/>
              <a:t>The FY2016 CAFR reports $1.5M in Utility Accounts Receivable.  The City must understand this difference.</a:t>
            </a:r>
          </a:p>
          <a:p>
            <a:endParaRPr lang="en-US" sz="2400" b="1" dirty="0"/>
          </a:p>
          <a:p>
            <a:r>
              <a:rPr lang="en-US" sz="2400" b="1" dirty="0"/>
              <a:t>Include within scope of comprehensive RFP for Collections</a:t>
            </a:r>
          </a:p>
        </p:txBody>
      </p:sp>
      <p:sp>
        <p:nvSpPr>
          <p:cNvPr id="11" name="TextBox 10">
            <a:extLst>
              <a:ext uri="{FF2B5EF4-FFF2-40B4-BE49-F238E27FC236}">
                <a16:creationId xmlns:a16="http://schemas.microsoft.com/office/drawing/2014/main" id="{D35CD73C-D461-4536-B05A-30BD358C34FC}"/>
              </a:ext>
            </a:extLst>
          </p:cNvPr>
          <p:cNvSpPr txBox="1"/>
          <p:nvPr/>
        </p:nvSpPr>
        <p:spPr>
          <a:xfrm>
            <a:off x="1908928" y="6581001"/>
            <a:ext cx="5326144" cy="276999"/>
          </a:xfrm>
          <a:prstGeom prst="rect">
            <a:avLst/>
          </a:prstGeom>
          <a:noFill/>
        </p:spPr>
        <p:txBody>
          <a:bodyPr wrap="square" rtlCol="0" anchor="ctr">
            <a:spAutoFit/>
          </a:bodyPr>
          <a:lstStyle/>
          <a:p>
            <a:pPr algn="ctr"/>
            <a:r>
              <a:rPr lang="en-US" sz="1200" i="1" dirty="0"/>
              <a:t>Source: Utility Billing Deep Dive conducted with Janell Sinclair on 9/7/17</a:t>
            </a:r>
          </a:p>
        </p:txBody>
      </p:sp>
      <p:sp>
        <p:nvSpPr>
          <p:cNvPr id="14" name="TextBox 13">
            <a:extLst>
              <a:ext uri="{FF2B5EF4-FFF2-40B4-BE49-F238E27FC236}">
                <a16:creationId xmlns:a16="http://schemas.microsoft.com/office/drawing/2014/main" id="{3AE6756C-3E2E-40D4-8047-0738B1EA8B71}"/>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#7</a:t>
            </a:r>
          </a:p>
        </p:txBody>
      </p:sp>
      <p:sp>
        <p:nvSpPr>
          <p:cNvPr id="10" name="Rectangle 9">
            <a:extLst>
              <a:ext uri="{FF2B5EF4-FFF2-40B4-BE49-F238E27FC236}">
                <a16:creationId xmlns:a16="http://schemas.microsoft.com/office/drawing/2014/main" id="{C7F9DE34-A5CE-4408-A67E-5E45F3D521A2}"/>
              </a:ext>
            </a:extLst>
          </p:cNvPr>
          <p:cNvSpPr/>
          <p:nvPr/>
        </p:nvSpPr>
        <p:spPr>
          <a:xfrm>
            <a:off x="989815" y="6236642"/>
            <a:ext cx="7164371" cy="338554"/>
          </a:xfrm>
          <a:prstGeom prst="rect">
            <a:avLst/>
          </a:prstGeom>
          <a:solidFill>
            <a:srgbClr val="FFFF00"/>
          </a:solidFill>
        </p:spPr>
        <p:txBody>
          <a:bodyPr wrap="square" lIns="91440" tIns="45720" rIns="91440" bIns="45720">
            <a:spAutoFit/>
          </a:bodyPr>
          <a:lstStyle/>
          <a:p>
            <a:pPr algn="ctr"/>
            <a:r>
              <a:rPr lang="en-US" sz="1600" b="1" dirty="0">
                <a:ln w="0"/>
                <a:effectLst>
                  <a:outerShdw blurRad="38100" dist="19050" dir="2700000" algn="tl" rotWithShape="0">
                    <a:schemeClr val="dk1">
                      <a:alpha val="40000"/>
                    </a:schemeClr>
                  </a:outerShdw>
                </a:effectLst>
              </a:rPr>
              <a:t>The City should issue an RFP for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by November 15th</a:t>
            </a:r>
          </a:p>
        </p:txBody>
      </p:sp>
    </p:spTree>
    <p:extLst>
      <p:ext uri="{BB962C8B-B14F-4D97-AF65-F5344CB8AC3E}">
        <p14:creationId xmlns:p14="http://schemas.microsoft.com/office/powerpoint/2010/main" val="2272056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~$200,000 in Uncollected Utility Bills</a:t>
            </a:r>
          </a:p>
        </p:txBody>
      </p:sp>
      <p:sp>
        <p:nvSpPr>
          <p:cNvPr id="4" name="Content Placeholder 3"/>
          <p:cNvSpPr>
            <a:spLocks noGrp="1"/>
          </p:cNvSpPr>
          <p:nvPr>
            <p:ph idx="1"/>
          </p:nvPr>
        </p:nvSpPr>
        <p:spPr>
          <a:xfrm>
            <a:off x="664594" y="1943511"/>
            <a:ext cx="8229600" cy="4525963"/>
          </a:xfrm>
        </p:spPr>
        <p:txBody>
          <a:bodyPr>
            <a:noAutofit/>
          </a:bodyPr>
          <a:lstStyle/>
          <a:p>
            <a:pPr marL="0" indent="0">
              <a:buNone/>
            </a:pPr>
            <a:r>
              <a:rPr lang="en-US" sz="2000" b="1" dirty="0"/>
              <a:t>June 2017</a:t>
            </a:r>
          </a:p>
          <a:p>
            <a:pPr>
              <a:buFont typeface="Wingdings" panose="05000000000000000000" pitchFamily="2" charset="2"/>
              <a:buChar char="§"/>
            </a:pPr>
            <a:r>
              <a:rPr lang="en-US" sz="2000" dirty="0"/>
              <a:t>0 delinquent statements</a:t>
            </a:r>
          </a:p>
          <a:p>
            <a:pPr>
              <a:buFont typeface="Wingdings" panose="05000000000000000000" pitchFamily="2" charset="2"/>
              <a:buChar char="§"/>
            </a:pPr>
            <a:r>
              <a:rPr lang="en-US" sz="2000" dirty="0"/>
              <a:t>27 “cut offs”</a:t>
            </a:r>
          </a:p>
          <a:p>
            <a:pPr>
              <a:buFont typeface="Wingdings" panose="05000000000000000000" pitchFamily="2" charset="2"/>
              <a:buChar char="§"/>
            </a:pPr>
            <a:r>
              <a:rPr lang="en-US" sz="2000" dirty="0"/>
              <a:t>25 “turn ons”</a:t>
            </a:r>
          </a:p>
          <a:p>
            <a:pPr>
              <a:buFont typeface="Wingdings" panose="05000000000000000000" pitchFamily="2" charset="2"/>
              <a:buChar char="§"/>
            </a:pPr>
            <a:r>
              <a:rPr lang="en-US" sz="2000" b="1" dirty="0"/>
              <a:t>$22,223.02 received</a:t>
            </a:r>
          </a:p>
          <a:p>
            <a:pPr marL="0" indent="0">
              <a:buNone/>
            </a:pPr>
            <a:endParaRPr lang="en-US" sz="2000" dirty="0"/>
          </a:p>
          <a:p>
            <a:pPr marL="0" indent="0">
              <a:buNone/>
            </a:pPr>
            <a:r>
              <a:rPr lang="en-US" sz="2000" b="1" dirty="0"/>
              <a:t>July 2017 (10%)</a:t>
            </a:r>
          </a:p>
          <a:p>
            <a:pPr>
              <a:buFont typeface="Wingdings" panose="05000000000000000000" pitchFamily="2" charset="2"/>
              <a:buChar char="§"/>
            </a:pPr>
            <a:r>
              <a:rPr lang="en-US" sz="2000" dirty="0"/>
              <a:t>250 delinquent statements</a:t>
            </a:r>
          </a:p>
          <a:p>
            <a:pPr>
              <a:buFont typeface="Wingdings" panose="05000000000000000000" pitchFamily="2" charset="2"/>
              <a:buChar char="§"/>
            </a:pPr>
            <a:r>
              <a:rPr lang="en-US" sz="2000" dirty="0"/>
              <a:t>50 “cut offs”</a:t>
            </a:r>
          </a:p>
          <a:p>
            <a:pPr>
              <a:buFont typeface="Wingdings" panose="05000000000000000000" pitchFamily="2" charset="2"/>
              <a:buChar char="§"/>
            </a:pPr>
            <a:r>
              <a:rPr lang="en-US" sz="2000" dirty="0"/>
              <a:t>23 “turn ons”</a:t>
            </a:r>
          </a:p>
          <a:p>
            <a:pPr>
              <a:buFont typeface="Wingdings" panose="05000000000000000000" pitchFamily="2" charset="2"/>
              <a:buChar char="§"/>
            </a:pPr>
            <a:r>
              <a:rPr lang="en-US" sz="2000" b="1" dirty="0"/>
              <a:t>$28,694.55 received</a:t>
            </a:r>
          </a:p>
          <a:p>
            <a:pPr>
              <a:buFont typeface="Wingdings" panose="05000000000000000000" pitchFamily="2" charset="2"/>
              <a:buChar char="§"/>
            </a:pPr>
            <a:r>
              <a:rPr lang="en-US" sz="2000" dirty="0"/>
              <a:t>501 Fund (Utility Fund)</a:t>
            </a:r>
          </a:p>
        </p:txBody>
      </p:sp>
      <p:sp>
        <p:nvSpPr>
          <p:cNvPr id="8" name="Slide Number Placeholder 7"/>
          <p:cNvSpPr>
            <a:spLocks noGrp="1"/>
          </p:cNvSpPr>
          <p:nvPr>
            <p:ph type="sldNum" sz="quarter" idx="12"/>
          </p:nvPr>
        </p:nvSpPr>
        <p:spPr/>
        <p:txBody>
          <a:bodyPr/>
          <a:lstStyle/>
          <a:p>
            <a:fld id="{754E0B21-15B5-2D42-93D4-E23D4058B01A}" type="slidenum">
              <a:rPr lang="en-US" smtClean="0"/>
              <a:t>71</a:t>
            </a:fld>
            <a:endParaRPr lang="en-US" dirty="0"/>
          </a:p>
        </p:txBody>
      </p:sp>
      <p:sp>
        <p:nvSpPr>
          <p:cNvPr id="3" name="Rectangle 2"/>
          <p:cNvSpPr/>
          <p:nvPr/>
        </p:nvSpPr>
        <p:spPr>
          <a:xfrm>
            <a:off x="476053" y="1413596"/>
            <a:ext cx="8191894" cy="400110"/>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Monthly Average of ~$200,000 Delinquent Utility Bills </a:t>
            </a:r>
          </a:p>
        </p:txBody>
      </p:sp>
      <p:sp>
        <p:nvSpPr>
          <p:cNvPr id="5" name="Rectangle 4"/>
          <p:cNvSpPr/>
          <p:nvPr/>
        </p:nvSpPr>
        <p:spPr>
          <a:xfrm>
            <a:off x="4751382" y="1943511"/>
            <a:ext cx="4572000" cy="4031873"/>
          </a:xfrm>
          <a:prstGeom prst="rect">
            <a:avLst/>
          </a:prstGeom>
        </p:spPr>
        <p:txBody>
          <a:bodyPr>
            <a:spAutoFit/>
          </a:bodyPr>
          <a:lstStyle/>
          <a:p>
            <a:r>
              <a:rPr lang="en-US" sz="2000" b="1" dirty="0"/>
              <a:t>August 2017 (16%)</a:t>
            </a:r>
          </a:p>
          <a:p>
            <a:endParaRPr lang="en-US" sz="2000" b="1" dirty="0"/>
          </a:p>
          <a:p>
            <a:pPr marL="285750" indent="-285750">
              <a:buFont typeface="Wingdings" panose="05000000000000000000" pitchFamily="2" charset="2"/>
              <a:buChar char="§"/>
            </a:pPr>
            <a:r>
              <a:rPr lang="en-US" sz="2000" dirty="0"/>
              <a:t>369 delinquent statements</a:t>
            </a:r>
          </a:p>
          <a:p>
            <a:pPr marL="285750" indent="-285750">
              <a:buFont typeface="Wingdings" panose="05000000000000000000" pitchFamily="2" charset="2"/>
              <a:buChar char="§"/>
            </a:pPr>
            <a:r>
              <a:rPr lang="en-US" sz="2000" dirty="0"/>
              <a:t>157 “cut offs”</a:t>
            </a:r>
          </a:p>
          <a:p>
            <a:pPr marL="285750" indent="-285750">
              <a:buFont typeface="Wingdings" panose="05000000000000000000" pitchFamily="2" charset="2"/>
              <a:buChar char="§"/>
            </a:pPr>
            <a:r>
              <a:rPr lang="en-US" sz="2000" dirty="0"/>
              <a:t>38 “turn ons”</a:t>
            </a:r>
          </a:p>
          <a:p>
            <a:pPr marL="285750" indent="-285750">
              <a:buFont typeface="Wingdings" panose="05000000000000000000" pitchFamily="2" charset="2"/>
              <a:buChar char="§"/>
            </a:pPr>
            <a:r>
              <a:rPr lang="en-US" sz="2000" b="1" dirty="0"/>
              <a:t>$47,354.65 received</a:t>
            </a:r>
          </a:p>
          <a:p>
            <a:br>
              <a:rPr lang="en-US" sz="2000" dirty="0"/>
            </a:br>
            <a:endParaRPr lang="en-US" sz="2000" dirty="0"/>
          </a:p>
          <a:p>
            <a:r>
              <a:rPr lang="en-US" sz="3200" b="1" dirty="0"/>
              <a:t>Total Delinquent </a:t>
            </a:r>
          </a:p>
          <a:p>
            <a:r>
              <a:rPr lang="en-US" sz="3200" b="1" dirty="0"/>
              <a:t>Due in August 2017: $297,089.23</a:t>
            </a:r>
          </a:p>
        </p:txBody>
      </p:sp>
      <p:sp>
        <p:nvSpPr>
          <p:cNvPr id="6" name="Rectangle 5"/>
          <p:cNvSpPr/>
          <p:nvPr/>
        </p:nvSpPr>
        <p:spPr>
          <a:xfrm>
            <a:off x="546759" y="1943511"/>
            <a:ext cx="3525625" cy="191205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46760" y="4138369"/>
            <a:ext cx="3525624" cy="229496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780972" y="1935655"/>
            <a:ext cx="3740870" cy="191205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780972" y="4138368"/>
            <a:ext cx="3740870" cy="229496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1908928" y="6581001"/>
            <a:ext cx="5326144" cy="276999"/>
          </a:xfrm>
          <a:prstGeom prst="rect">
            <a:avLst/>
          </a:prstGeom>
          <a:noFill/>
        </p:spPr>
        <p:txBody>
          <a:bodyPr wrap="square" rtlCol="0" anchor="ctr">
            <a:spAutoFit/>
          </a:bodyPr>
          <a:lstStyle/>
          <a:p>
            <a:pPr algn="ctr"/>
            <a:r>
              <a:rPr lang="en-US" sz="1200" i="1" dirty="0"/>
              <a:t>Source: Utility Billing Deep Dive conducted with Janell Sinclair on 9/7/17</a:t>
            </a:r>
          </a:p>
        </p:txBody>
      </p:sp>
      <p:sp>
        <p:nvSpPr>
          <p:cNvPr id="15" name="TextBox 14">
            <a:extLst>
              <a:ext uri="{FF2B5EF4-FFF2-40B4-BE49-F238E27FC236}">
                <a16:creationId xmlns:a16="http://schemas.microsoft.com/office/drawing/2014/main" id="{6F1EC309-6337-4CA9-BD08-511B911C2C45}"/>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#7</a:t>
            </a:r>
          </a:p>
        </p:txBody>
      </p:sp>
    </p:spTree>
    <p:extLst>
      <p:ext uri="{BB962C8B-B14F-4D97-AF65-F5344CB8AC3E}">
        <p14:creationId xmlns:p14="http://schemas.microsoft.com/office/powerpoint/2010/main" val="7420802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Critical 3</a:t>
            </a:r>
            <a:r>
              <a:rPr lang="en-US" sz="4000" baseline="30000" dirty="0"/>
              <a:t>rd</a:t>
            </a:r>
            <a:r>
              <a:rPr lang="en-US" sz="4000" dirty="0"/>
              <a:t> Party Services – Utility</a:t>
            </a:r>
          </a:p>
        </p:txBody>
      </p:sp>
      <p:sp>
        <p:nvSpPr>
          <p:cNvPr id="8" name="Slide Number Placeholder 7"/>
          <p:cNvSpPr>
            <a:spLocks noGrp="1"/>
          </p:cNvSpPr>
          <p:nvPr>
            <p:ph type="sldNum" sz="quarter" idx="12"/>
          </p:nvPr>
        </p:nvSpPr>
        <p:spPr/>
        <p:txBody>
          <a:bodyPr/>
          <a:lstStyle/>
          <a:p>
            <a:fld id="{754E0B21-15B5-2D42-93D4-E23D4058B01A}" type="slidenum">
              <a:rPr lang="en-US" smtClean="0"/>
              <a:t>72</a:t>
            </a:fld>
            <a:endParaRPr lang="en-US" dirty="0"/>
          </a:p>
        </p:txBody>
      </p:sp>
      <p:sp>
        <p:nvSpPr>
          <p:cNvPr id="5" name="Content Placeholder 4"/>
          <p:cNvSpPr>
            <a:spLocks noGrp="1"/>
          </p:cNvSpPr>
          <p:nvPr>
            <p:ph idx="1"/>
          </p:nvPr>
        </p:nvSpPr>
        <p:spPr>
          <a:xfrm>
            <a:off x="457200" y="1417638"/>
            <a:ext cx="8229600" cy="5110162"/>
          </a:xfrm>
        </p:spPr>
        <p:txBody>
          <a:bodyPr>
            <a:noAutofit/>
          </a:bodyPr>
          <a:lstStyle/>
          <a:p>
            <a:r>
              <a:rPr lang="en-US" sz="2400" b="1" dirty="0"/>
              <a:t>Key Recommendation: The Director should implement the recommendations to reforming the Utility Billing office based on the Severn Trent Report.  </a:t>
            </a:r>
          </a:p>
          <a:p>
            <a:r>
              <a:rPr lang="en-US" sz="2400" dirty="0"/>
              <a:t>RBG presented its Action Plan for implementing the Severn Trent report recommendations to Council during its July 31, 2017 presentation.  Contained on pages 32-43, we presented a comprehensive set of actions to address each of the report’s recommendations.</a:t>
            </a:r>
          </a:p>
          <a:p>
            <a:r>
              <a:rPr lang="en-US" sz="2400" dirty="0"/>
              <a:t>The key areas of focus include ensuring each staff member is a “power user” of AS400 (e.g., can run multiple types of data queries and respond to customers), business processes for billing, delinquent accounts, cut offs and technologies for simplifying manual spreadsheet work.   </a:t>
            </a:r>
          </a:p>
        </p:txBody>
      </p:sp>
      <p:sp>
        <p:nvSpPr>
          <p:cNvPr id="11" name="TextBox 10">
            <a:extLst>
              <a:ext uri="{FF2B5EF4-FFF2-40B4-BE49-F238E27FC236}">
                <a16:creationId xmlns:a16="http://schemas.microsoft.com/office/drawing/2014/main" id="{D35CD73C-D461-4536-B05A-30BD358C34FC}"/>
              </a:ext>
            </a:extLst>
          </p:cNvPr>
          <p:cNvSpPr txBox="1"/>
          <p:nvPr/>
        </p:nvSpPr>
        <p:spPr>
          <a:xfrm>
            <a:off x="1908928" y="6581001"/>
            <a:ext cx="5326144" cy="276999"/>
          </a:xfrm>
          <a:prstGeom prst="rect">
            <a:avLst/>
          </a:prstGeom>
          <a:noFill/>
        </p:spPr>
        <p:txBody>
          <a:bodyPr wrap="square" rtlCol="0" anchor="ctr">
            <a:spAutoFit/>
          </a:bodyPr>
          <a:lstStyle/>
          <a:p>
            <a:pPr algn="ctr"/>
            <a:r>
              <a:rPr lang="en-US" sz="1200" i="1" dirty="0"/>
              <a:t>Source: Utility Billing Deep Dive conducted with Janell Sinclair on 9/7/17</a:t>
            </a:r>
          </a:p>
        </p:txBody>
      </p:sp>
      <p:sp>
        <p:nvSpPr>
          <p:cNvPr id="14" name="TextBox 13">
            <a:extLst>
              <a:ext uri="{FF2B5EF4-FFF2-40B4-BE49-F238E27FC236}">
                <a16:creationId xmlns:a16="http://schemas.microsoft.com/office/drawing/2014/main" id="{3AE6756C-3E2E-40D4-8047-0738B1EA8B71}"/>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#8</a:t>
            </a:r>
          </a:p>
        </p:txBody>
      </p:sp>
      <p:sp>
        <p:nvSpPr>
          <p:cNvPr id="10" name="Rectangle 9">
            <a:extLst>
              <a:ext uri="{FF2B5EF4-FFF2-40B4-BE49-F238E27FC236}">
                <a16:creationId xmlns:a16="http://schemas.microsoft.com/office/drawing/2014/main" id="{005C3117-F2A4-4450-8DF0-45AD59F8A2FF}"/>
              </a:ext>
            </a:extLst>
          </p:cNvPr>
          <p:cNvSpPr/>
          <p:nvPr/>
        </p:nvSpPr>
        <p:spPr>
          <a:xfrm>
            <a:off x="989815" y="6338241"/>
            <a:ext cx="7164371" cy="338554"/>
          </a:xfrm>
          <a:prstGeom prst="rect">
            <a:avLst/>
          </a:prstGeom>
          <a:solidFill>
            <a:srgbClr val="FFFF00"/>
          </a:solidFill>
        </p:spPr>
        <p:txBody>
          <a:bodyPr wrap="square" lIns="91440" tIns="45720" rIns="91440" bIns="45720">
            <a:spAutoFit/>
          </a:bodyPr>
          <a:lstStyle/>
          <a:p>
            <a:pPr algn="ctr"/>
            <a:r>
              <a:rPr lang="en-US" sz="1600" b="1" dirty="0">
                <a:ln w="0"/>
                <a:effectLst>
                  <a:outerShdw blurRad="38100" dist="19050" dir="2700000" algn="tl" rotWithShape="0">
                    <a:schemeClr val="dk1">
                      <a:alpha val="40000"/>
                    </a:schemeClr>
                  </a:outerShdw>
                </a:effectLst>
              </a:rPr>
              <a:t>The City should issue an RFP for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by November 15th</a:t>
            </a:r>
          </a:p>
        </p:txBody>
      </p:sp>
    </p:spTree>
    <p:extLst>
      <p:ext uri="{BB962C8B-B14F-4D97-AF65-F5344CB8AC3E}">
        <p14:creationId xmlns:p14="http://schemas.microsoft.com/office/powerpoint/2010/main" val="2237736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Critical 3</a:t>
            </a:r>
            <a:r>
              <a:rPr lang="en-US" sz="4000" baseline="30000" dirty="0"/>
              <a:t>rd</a:t>
            </a:r>
            <a:r>
              <a:rPr lang="en-US" sz="4000" dirty="0"/>
              <a:t> Party Services – Banking</a:t>
            </a:r>
          </a:p>
        </p:txBody>
      </p:sp>
      <p:sp>
        <p:nvSpPr>
          <p:cNvPr id="8" name="Slide Number Placeholder 7"/>
          <p:cNvSpPr>
            <a:spLocks noGrp="1"/>
          </p:cNvSpPr>
          <p:nvPr>
            <p:ph type="sldNum" sz="quarter" idx="12"/>
          </p:nvPr>
        </p:nvSpPr>
        <p:spPr/>
        <p:txBody>
          <a:bodyPr/>
          <a:lstStyle/>
          <a:p>
            <a:fld id="{754E0B21-15B5-2D42-93D4-E23D4058B01A}" type="slidenum">
              <a:rPr lang="en-US" smtClean="0"/>
              <a:t>73</a:t>
            </a:fld>
            <a:endParaRPr lang="en-US" dirty="0"/>
          </a:p>
        </p:txBody>
      </p:sp>
      <p:sp>
        <p:nvSpPr>
          <p:cNvPr id="5" name="Content Placeholder 4"/>
          <p:cNvSpPr>
            <a:spLocks noGrp="1"/>
          </p:cNvSpPr>
          <p:nvPr>
            <p:ph idx="1"/>
          </p:nvPr>
        </p:nvSpPr>
        <p:spPr>
          <a:xfrm>
            <a:off x="457200" y="1417638"/>
            <a:ext cx="8229600" cy="5110162"/>
          </a:xfrm>
        </p:spPr>
        <p:txBody>
          <a:bodyPr>
            <a:noAutofit/>
          </a:bodyPr>
          <a:lstStyle/>
          <a:p>
            <a:r>
              <a:rPr lang="en-US" sz="2400" b="1" dirty="0"/>
              <a:t>Key Recommendation: Issue RFP for all Banking Services.  Currently, SunTrust is the City’s banker and responsible for the Lockbox which was poorly implemented (i.e., data configuration does not account for customer only bill payment)</a:t>
            </a:r>
          </a:p>
          <a:p>
            <a:r>
              <a:rPr lang="en-US" sz="2400" dirty="0"/>
              <a:t>SunTrust is the current credit card processor.  The RFP should include in its scope a renegotiation of each merchant credit card (e.g., Mastercard, Visa, American Express, Discover) and recommend which credit cards are best for the taxpayer.</a:t>
            </a:r>
          </a:p>
          <a:p>
            <a:r>
              <a:rPr lang="en-US" sz="2400" dirty="0"/>
              <a:t>Areas to explore: can residents pay at any SunTrust branch in the metro area?  Can payment kiosks be placed in the Transit station, Walmart or other areas of major foot traffic?</a:t>
            </a:r>
            <a:endParaRPr lang="en-US" sz="2400" b="1" dirty="0"/>
          </a:p>
        </p:txBody>
      </p:sp>
      <p:sp>
        <p:nvSpPr>
          <p:cNvPr id="15" name="TextBox 14">
            <a:extLst>
              <a:ext uri="{FF2B5EF4-FFF2-40B4-BE49-F238E27FC236}">
                <a16:creationId xmlns:a16="http://schemas.microsoft.com/office/drawing/2014/main" id="{2737542E-00BB-4C64-8C24-C850A9500F76}"/>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#9</a:t>
            </a:r>
          </a:p>
        </p:txBody>
      </p:sp>
      <p:sp>
        <p:nvSpPr>
          <p:cNvPr id="10" name="Rectangle 9">
            <a:extLst>
              <a:ext uri="{FF2B5EF4-FFF2-40B4-BE49-F238E27FC236}">
                <a16:creationId xmlns:a16="http://schemas.microsoft.com/office/drawing/2014/main" id="{5ABF52B0-036B-4D95-8D49-462E8EA32B01}"/>
              </a:ext>
            </a:extLst>
          </p:cNvPr>
          <p:cNvSpPr/>
          <p:nvPr/>
        </p:nvSpPr>
        <p:spPr>
          <a:xfrm>
            <a:off x="989815" y="6519446"/>
            <a:ext cx="7164371" cy="338554"/>
          </a:xfrm>
          <a:prstGeom prst="rect">
            <a:avLst/>
          </a:prstGeom>
          <a:solidFill>
            <a:srgbClr val="FFFF00"/>
          </a:solidFill>
        </p:spPr>
        <p:txBody>
          <a:bodyPr wrap="square" lIns="91440" tIns="45720" rIns="91440" bIns="45720">
            <a:spAutoFit/>
          </a:bodyPr>
          <a:lstStyle/>
          <a:p>
            <a:pPr algn="ctr"/>
            <a:r>
              <a:rPr lang="en-US" sz="1600" b="1" dirty="0">
                <a:ln w="0"/>
                <a:effectLst>
                  <a:outerShdw blurRad="38100" dist="19050" dir="2700000" algn="tl" rotWithShape="0">
                    <a:schemeClr val="dk1">
                      <a:alpha val="40000"/>
                    </a:schemeClr>
                  </a:outerShdw>
                </a:effectLst>
              </a:rPr>
              <a:t>The City should issue an RFP for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By November 15th</a:t>
            </a:r>
          </a:p>
        </p:txBody>
      </p:sp>
    </p:spTree>
    <p:extLst>
      <p:ext uri="{BB962C8B-B14F-4D97-AF65-F5344CB8AC3E}">
        <p14:creationId xmlns:p14="http://schemas.microsoft.com/office/powerpoint/2010/main" val="21236994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Critical 3</a:t>
            </a:r>
            <a:r>
              <a:rPr lang="en-US" sz="4000" baseline="30000" dirty="0"/>
              <a:t>rd</a:t>
            </a:r>
            <a:r>
              <a:rPr lang="en-US" sz="4000" dirty="0"/>
              <a:t> Party Services – Security</a:t>
            </a:r>
          </a:p>
        </p:txBody>
      </p:sp>
      <p:sp>
        <p:nvSpPr>
          <p:cNvPr id="8" name="Slide Number Placeholder 7"/>
          <p:cNvSpPr>
            <a:spLocks noGrp="1"/>
          </p:cNvSpPr>
          <p:nvPr>
            <p:ph type="sldNum" sz="quarter" idx="12"/>
          </p:nvPr>
        </p:nvSpPr>
        <p:spPr/>
        <p:txBody>
          <a:bodyPr/>
          <a:lstStyle/>
          <a:p>
            <a:fld id="{754E0B21-15B5-2D42-93D4-E23D4058B01A}" type="slidenum">
              <a:rPr lang="en-US" smtClean="0"/>
              <a:t>74</a:t>
            </a:fld>
            <a:endParaRPr lang="en-US" dirty="0"/>
          </a:p>
        </p:txBody>
      </p:sp>
      <p:sp>
        <p:nvSpPr>
          <p:cNvPr id="5" name="Content Placeholder 4"/>
          <p:cNvSpPr>
            <a:spLocks noGrp="1"/>
          </p:cNvSpPr>
          <p:nvPr>
            <p:ph idx="1"/>
          </p:nvPr>
        </p:nvSpPr>
        <p:spPr>
          <a:xfrm>
            <a:off x="457200" y="1417638"/>
            <a:ext cx="8229600" cy="5110162"/>
          </a:xfrm>
        </p:spPr>
        <p:txBody>
          <a:bodyPr>
            <a:noAutofit/>
          </a:bodyPr>
          <a:lstStyle/>
          <a:p>
            <a:r>
              <a:rPr lang="en-US" sz="2400" b="1" dirty="0"/>
              <a:t>Key Recommendation: Issue RFP for comprehensive suite of security services that includes:</a:t>
            </a:r>
          </a:p>
          <a:p>
            <a:pPr lvl="1"/>
            <a:r>
              <a:rPr lang="en-US" sz="2000" dirty="0"/>
              <a:t>Armed transportation for daily cash deposits (currently done by City staff)</a:t>
            </a:r>
          </a:p>
          <a:p>
            <a:pPr lvl="1"/>
            <a:r>
              <a:rPr lang="en-US" sz="2000" dirty="0"/>
              <a:t>Camera system similar to a bank</a:t>
            </a:r>
          </a:p>
          <a:p>
            <a:pPr lvl="1"/>
            <a:r>
              <a:rPr lang="en-US" sz="2000" dirty="0"/>
              <a:t>Security personnel onsite at the City Collector’s Office (especially during peak payment periods)</a:t>
            </a:r>
          </a:p>
          <a:p>
            <a:endParaRPr lang="en-US" sz="2400" dirty="0"/>
          </a:p>
          <a:p>
            <a:r>
              <a:rPr lang="en-US" sz="2400" b="1" dirty="0"/>
              <a:t>The security system should be reviewed and approved by the Petersburg Police Department.</a:t>
            </a:r>
          </a:p>
        </p:txBody>
      </p:sp>
      <p:sp>
        <p:nvSpPr>
          <p:cNvPr id="13" name="TextBox 12">
            <a:extLst>
              <a:ext uri="{FF2B5EF4-FFF2-40B4-BE49-F238E27FC236}">
                <a16:creationId xmlns:a16="http://schemas.microsoft.com/office/drawing/2014/main" id="{0BFCDBE6-55AC-4B2D-8D15-7817020608AA}"/>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#10</a:t>
            </a:r>
          </a:p>
        </p:txBody>
      </p:sp>
      <p:sp>
        <p:nvSpPr>
          <p:cNvPr id="10" name="Rectangle 9">
            <a:extLst>
              <a:ext uri="{FF2B5EF4-FFF2-40B4-BE49-F238E27FC236}">
                <a16:creationId xmlns:a16="http://schemas.microsoft.com/office/drawing/2014/main" id="{727B03E4-22A9-49C4-B805-7FB6B4F3A7D2}"/>
              </a:ext>
            </a:extLst>
          </p:cNvPr>
          <p:cNvSpPr/>
          <p:nvPr/>
        </p:nvSpPr>
        <p:spPr>
          <a:xfrm>
            <a:off x="989815" y="6519446"/>
            <a:ext cx="7164371" cy="338554"/>
          </a:xfrm>
          <a:prstGeom prst="rect">
            <a:avLst/>
          </a:prstGeom>
          <a:solidFill>
            <a:srgbClr val="FFFF00"/>
          </a:solidFill>
        </p:spPr>
        <p:txBody>
          <a:bodyPr wrap="square" lIns="91440" tIns="45720" rIns="91440" bIns="45720">
            <a:spAutoFit/>
          </a:bodyPr>
          <a:lstStyle/>
          <a:p>
            <a:pPr algn="ctr"/>
            <a:r>
              <a:rPr lang="en-US" sz="1600" b="1" dirty="0">
                <a:ln w="0"/>
                <a:effectLst>
                  <a:outerShdw blurRad="38100" dist="19050" dir="2700000" algn="tl" rotWithShape="0">
                    <a:schemeClr val="dk1">
                      <a:alpha val="40000"/>
                    </a:schemeClr>
                  </a:outerShdw>
                </a:effectLst>
              </a:rPr>
              <a:t>The City should issue an RFP for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By November 15th</a:t>
            </a:r>
          </a:p>
        </p:txBody>
      </p:sp>
    </p:spTree>
    <p:extLst>
      <p:ext uri="{BB962C8B-B14F-4D97-AF65-F5344CB8AC3E}">
        <p14:creationId xmlns:p14="http://schemas.microsoft.com/office/powerpoint/2010/main" val="4275299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Today Staff Make Bank Deposits</a:t>
            </a:r>
          </a:p>
        </p:txBody>
      </p:sp>
      <p:sp>
        <p:nvSpPr>
          <p:cNvPr id="4" name="Content Placeholder 3"/>
          <p:cNvSpPr>
            <a:spLocks noGrp="1"/>
          </p:cNvSpPr>
          <p:nvPr>
            <p:ph idx="1"/>
          </p:nvPr>
        </p:nvSpPr>
        <p:spPr/>
        <p:txBody>
          <a:bodyPr>
            <a:normAutofit/>
          </a:bodyPr>
          <a:lstStyle/>
          <a:p>
            <a:r>
              <a:rPr lang="en-US" sz="2800" dirty="0"/>
              <a:t>Treasurer staff personally drive locked bags of daily cash deposits SunTrust Bank in Colonial Heights</a:t>
            </a:r>
          </a:p>
          <a:p>
            <a:r>
              <a:rPr lang="en-US" sz="2800" dirty="0"/>
              <a:t>Brinks Service was cancelled in March 2016</a:t>
            </a:r>
          </a:p>
          <a:p>
            <a:r>
              <a:rPr lang="en-US" sz="2800" b="1" u="sng" dirty="0"/>
              <a:t>The Daily Process: </a:t>
            </a:r>
          </a:p>
          <a:p>
            <a:pPr marL="914400" lvl="1" indent="-457200">
              <a:buFont typeface="+mj-lt"/>
              <a:buAutoNum type="arabicPeriod"/>
            </a:pPr>
            <a:r>
              <a:rPr lang="en-US" sz="2400" dirty="0"/>
              <a:t>Transit delivers daily revenues</a:t>
            </a:r>
          </a:p>
          <a:p>
            <a:pPr marL="914400" lvl="1" indent="-457200">
              <a:buFont typeface="+mj-lt"/>
              <a:buAutoNum type="arabicPeriod"/>
            </a:pPr>
            <a:r>
              <a:rPr lang="en-US" sz="2400" dirty="0"/>
              <a:t>Staff prepares previous day’s cash</a:t>
            </a:r>
          </a:p>
          <a:p>
            <a:pPr marL="914400" lvl="1" indent="-457200">
              <a:buFont typeface="+mj-lt"/>
              <a:buAutoNum type="arabicPeriod"/>
            </a:pPr>
            <a:r>
              <a:rPr lang="en-US" sz="2400" dirty="0"/>
              <a:t>staff take cash in locked bags to the City’s corporate account in Sun Trust located in Colonial Heights</a:t>
            </a:r>
          </a:p>
          <a:p>
            <a:pPr marL="914400" lvl="1" indent="-457200">
              <a:buFont typeface="+mj-lt"/>
              <a:buAutoNum type="arabicPeriod"/>
            </a:pPr>
            <a:r>
              <a:rPr lang="en-US" sz="2400" dirty="0"/>
              <a:t>SunTrust counts, processes and deposits</a:t>
            </a:r>
          </a:p>
        </p:txBody>
      </p:sp>
      <p:sp>
        <p:nvSpPr>
          <p:cNvPr id="8" name="Slide Number Placeholder 7"/>
          <p:cNvSpPr>
            <a:spLocks noGrp="1"/>
          </p:cNvSpPr>
          <p:nvPr>
            <p:ph type="sldNum" sz="quarter" idx="12"/>
          </p:nvPr>
        </p:nvSpPr>
        <p:spPr/>
        <p:txBody>
          <a:bodyPr/>
          <a:lstStyle/>
          <a:p>
            <a:fld id="{754E0B21-15B5-2D42-93D4-E23D4058B01A}" type="slidenum">
              <a:rPr lang="en-US" smtClean="0"/>
              <a:t>75</a:t>
            </a:fld>
            <a:endParaRPr lang="en-US" dirty="0"/>
          </a:p>
        </p:txBody>
      </p:sp>
      <p:sp>
        <p:nvSpPr>
          <p:cNvPr id="3" name="Rectangle 2"/>
          <p:cNvSpPr/>
          <p:nvPr/>
        </p:nvSpPr>
        <p:spPr>
          <a:xfrm>
            <a:off x="339365" y="1272191"/>
            <a:ext cx="8465272" cy="400110"/>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Recommendation: Contract a security service (e.g., Dunbar) to deposit cash</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9" name="TextBox 8">
            <a:extLst>
              <a:ext uri="{FF2B5EF4-FFF2-40B4-BE49-F238E27FC236}">
                <a16:creationId xmlns:a16="http://schemas.microsoft.com/office/drawing/2014/main" id="{CBBAB9F9-427A-4A04-903E-61856C2AA5CC}"/>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#10</a:t>
            </a:r>
          </a:p>
        </p:txBody>
      </p:sp>
    </p:spTree>
    <p:extLst>
      <p:ext uri="{BB962C8B-B14F-4D97-AF65-F5344CB8AC3E}">
        <p14:creationId xmlns:p14="http://schemas.microsoft.com/office/powerpoint/2010/main" val="2597907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Service Delivery</a:t>
            </a:r>
          </a:p>
        </p:txBody>
      </p:sp>
      <p:sp>
        <p:nvSpPr>
          <p:cNvPr id="8" name="Slide Number Placeholder 7"/>
          <p:cNvSpPr>
            <a:spLocks noGrp="1"/>
          </p:cNvSpPr>
          <p:nvPr>
            <p:ph type="sldNum" sz="quarter" idx="12"/>
          </p:nvPr>
        </p:nvSpPr>
        <p:spPr/>
        <p:txBody>
          <a:bodyPr/>
          <a:lstStyle/>
          <a:p>
            <a:fld id="{754E0B21-15B5-2D42-93D4-E23D4058B01A}" type="slidenum">
              <a:rPr lang="en-US" smtClean="0"/>
              <a:t>76</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800097" y="4009326"/>
              <a:ext cx="7543860"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Customer Service Delivery</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3561906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Create a Surge Staffing Plan</a:t>
            </a:r>
          </a:p>
        </p:txBody>
      </p:sp>
      <p:sp>
        <p:nvSpPr>
          <p:cNvPr id="4" name="Content Placeholder 3"/>
          <p:cNvSpPr>
            <a:spLocks noGrp="1"/>
          </p:cNvSpPr>
          <p:nvPr>
            <p:ph idx="1"/>
          </p:nvPr>
        </p:nvSpPr>
        <p:spPr>
          <a:xfrm>
            <a:off x="457200" y="2240280"/>
            <a:ext cx="8229600" cy="4340721"/>
          </a:xfrm>
        </p:spPr>
        <p:txBody>
          <a:bodyPr>
            <a:normAutofit/>
          </a:bodyPr>
          <a:lstStyle/>
          <a:p>
            <a:pPr marL="0" indent="0" algn="ctr">
              <a:buNone/>
            </a:pPr>
            <a:r>
              <a:rPr lang="en-US" sz="1800" b="1" u="sng" dirty="0"/>
              <a:t>Customers can pay using the following payment methods:</a:t>
            </a:r>
          </a:p>
          <a:p>
            <a:r>
              <a:rPr lang="en-US" sz="1800" dirty="0"/>
              <a:t>Cash, Check, Credit Cards, Lockbox</a:t>
            </a:r>
          </a:p>
          <a:p>
            <a:pPr lvl="1"/>
            <a:r>
              <a:rPr lang="en-US" sz="1600" dirty="0"/>
              <a:t>SunTrust is the credit card processor</a:t>
            </a:r>
          </a:p>
          <a:p>
            <a:pPr lvl="1"/>
            <a:r>
              <a:rPr lang="en-US" sz="1600" dirty="0"/>
              <a:t>PayPal is an option</a:t>
            </a:r>
          </a:p>
          <a:p>
            <a:r>
              <a:rPr lang="en-US" sz="1800" b="1" i="1" dirty="0"/>
              <a:t>Note: Problem of incorrect E-check; no system of kicking back wrong routing numbers</a:t>
            </a:r>
          </a:p>
          <a:p>
            <a:r>
              <a:rPr lang="en-US" sz="1800" dirty="0"/>
              <a:t>Per staff, many customers pay in person by money order (if do not have bank accounts), or they want paper receipts</a:t>
            </a:r>
          </a:p>
          <a:p>
            <a:r>
              <a:rPr lang="en-US" sz="1800" b="1" dirty="0"/>
              <a:t>March Payment Crunch: in March first half of Personal Property (end of Feb &amp; June 10</a:t>
            </a:r>
            <a:r>
              <a:rPr lang="en-US" sz="1800" b="1" baseline="30000" dirty="0"/>
              <a:t>th</a:t>
            </a:r>
            <a:r>
              <a:rPr lang="en-US" sz="1800" b="1" dirty="0"/>
              <a:t>) &amp; Real Estate (Real Estate Quarterly: Sept/Dec/Mar/June) &amp; Water Bills Every Month</a:t>
            </a:r>
          </a:p>
          <a:p>
            <a:r>
              <a:rPr lang="en-US" sz="1800" b="1" dirty="0"/>
              <a:t>Decals for Cars: get by June 10</a:t>
            </a:r>
            <a:r>
              <a:rPr lang="en-US" sz="1800" b="1" baseline="30000" dirty="0"/>
              <a:t>th</a:t>
            </a:r>
            <a:r>
              <a:rPr lang="en-US" sz="1800" b="1" dirty="0"/>
              <a:t> (2</a:t>
            </a:r>
            <a:r>
              <a:rPr lang="en-US" sz="1800" b="1" baseline="30000" dirty="0"/>
              <a:t>nd</a:t>
            </a:r>
            <a:r>
              <a:rPr lang="en-US" sz="1800" b="1" dirty="0"/>
              <a:t> payment for Personal Property); most will pay 8</a:t>
            </a:r>
            <a:r>
              <a:rPr lang="en-US" sz="1800" b="1" baseline="30000" dirty="0"/>
              <a:t>th</a:t>
            </a:r>
            <a:r>
              <a:rPr lang="en-US" sz="1800" b="1" dirty="0"/>
              <a:t>, 9</a:t>
            </a:r>
            <a:r>
              <a:rPr lang="en-US" sz="1800" b="1" baseline="30000" dirty="0"/>
              <a:t>th</a:t>
            </a:r>
            <a:r>
              <a:rPr lang="en-US" sz="1800" b="1" dirty="0"/>
              <a:t>, 10</a:t>
            </a:r>
            <a:r>
              <a:rPr lang="en-US" sz="1800" b="1" baseline="30000" dirty="0"/>
              <a:t>th</a:t>
            </a:r>
            <a:r>
              <a:rPr lang="en-US" sz="1800" b="1" dirty="0"/>
              <a:t> </a:t>
            </a:r>
          </a:p>
        </p:txBody>
      </p:sp>
      <p:sp>
        <p:nvSpPr>
          <p:cNvPr id="8" name="Slide Number Placeholder 7"/>
          <p:cNvSpPr>
            <a:spLocks noGrp="1"/>
          </p:cNvSpPr>
          <p:nvPr>
            <p:ph type="sldNum" sz="quarter" idx="12"/>
          </p:nvPr>
        </p:nvSpPr>
        <p:spPr/>
        <p:txBody>
          <a:bodyPr/>
          <a:lstStyle/>
          <a:p>
            <a:fld id="{754E0B21-15B5-2D42-93D4-E23D4058B01A}" type="slidenum">
              <a:rPr lang="en-US" smtClean="0"/>
              <a:t>77</a:t>
            </a:fld>
            <a:endParaRPr lang="en-US" dirty="0"/>
          </a:p>
        </p:txBody>
      </p:sp>
      <p:sp>
        <p:nvSpPr>
          <p:cNvPr id="3" name="Rectangle 2"/>
          <p:cNvSpPr/>
          <p:nvPr/>
        </p:nvSpPr>
        <p:spPr>
          <a:xfrm>
            <a:off x="339365" y="1431686"/>
            <a:ext cx="8465272" cy="707886"/>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Key Recommendation: Staff must create a “Surge Staffing Plan” during Peak Payment Periods (e.g., March and June due dates)</a:t>
            </a:r>
          </a:p>
        </p:txBody>
      </p:sp>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5" name="Rectangle 4">
            <a:extLst>
              <a:ext uri="{FF2B5EF4-FFF2-40B4-BE49-F238E27FC236}">
                <a16:creationId xmlns:a16="http://schemas.microsoft.com/office/drawing/2014/main" id="{1F134551-FFB1-4257-A05E-CFF97CF9A34D}"/>
              </a:ext>
            </a:extLst>
          </p:cNvPr>
          <p:cNvSpPr/>
          <p:nvPr/>
        </p:nvSpPr>
        <p:spPr>
          <a:xfrm>
            <a:off x="4724146" y="2795016"/>
            <a:ext cx="1591056" cy="6309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Customer Payment Schedules</a:t>
            </a:r>
          </a:p>
        </p:txBody>
      </p:sp>
      <p:sp>
        <p:nvSpPr>
          <p:cNvPr id="13" name="Rectangle 12">
            <a:extLst>
              <a:ext uri="{FF2B5EF4-FFF2-40B4-BE49-F238E27FC236}">
                <a16:creationId xmlns:a16="http://schemas.microsoft.com/office/drawing/2014/main" id="{AF4E3E66-4B03-4FB4-888A-1155536DAC9A}"/>
              </a:ext>
            </a:extLst>
          </p:cNvPr>
          <p:cNvSpPr/>
          <p:nvPr/>
        </p:nvSpPr>
        <p:spPr>
          <a:xfrm>
            <a:off x="6838677" y="2795016"/>
            <a:ext cx="1591056" cy="6309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Customer Payment Methods</a:t>
            </a:r>
          </a:p>
        </p:txBody>
      </p:sp>
      <p:sp>
        <p:nvSpPr>
          <p:cNvPr id="14" name="TextBox 13">
            <a:extLst>
              <a:ext uri="{FF2B5EF4-FFF2-40B4-BE49-F238E27FC236}">
                <a16:creationId xmlns:a16="http://schemas.microsoft.com/office/drawing/2014/main" id="{0575E637-3EBF-44EB-969A-D0E77128CB7F}"/>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#11</a:t>
            </a:r>
          </a:p>
        </p:txBody>
      </p:sp>
    </p:spTree>
    <p:extLst>
      <p:ext uri="{BB962C8B-B14F-4D97-AF65-F5344CB8AC3E}">
        <p14:creationId xmlns:p14="http://schemas.microsoft.com/office/powerpoint/2010/main" val="31850460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Create a Program Management Office</a:t>
            </a:r>
          </a:p>
        </p:txBody>
      </p:sp>
      <p:sp>
        <p:nvSpPr>
          <p:cNvPr id="4" name="Content Placeholder 3"/>
          <p:cNvSpPr>
            <a:spLocks noGrp="1"/>
          </p:cNvSpPr>
          <p:nvPr>
            <p:ph idx="1"/>
          </p:nvPr>
        </p:nvSpPr>
        <p:spPr>
          <a:xfrm>
            <a:off x="457200" y="2240280"/>
            <a:ext cx="8229600" cy="4340721"/>
          </a:xfrm>
        </p:spPr>
        <p:txBody>
          <a:bodyPr>
            <a:normAutofit/>
          </a:bodyPr>
          <a:lstStyle/>
          <a:p>
            <a:r>
              <a:rPr lang="en-US" sz="2000" dirty="0"/>
              <a:t>Utilize PMO software such Microsoft Project Server or Clarizen</a:t>
            </a:r>
          </a:p>
          <a:p>
            <a:endParaRPr lang="en-US" sz="2000" dirty="0"/>
          </a:p>
          <a:p>
            <a:r>
              <a:rPr lang="en-US" sz="2000" dirty="0"/>
              <a:t>Utilize structured project plans that includes specific start dates and end dates, assigns specific owners</a:t>
            </a:r>
          </a:p>
          <a:p>
            <a:endParaRPr lang="en-US" sz="2000" dirty="0"/>
          </a:p>
          <a:p>
            <a:r>
              <a:rPr lang="en-US" sz="2000" dirty="0"/>
              <a:t>Manage all work, staffing, payment, billing, collections schedules through this single system.  </a:t>
            </a:r>
          </a:p>
          <a:p>
            <a:endParaRPr lang="en-US" sz="2000" dirty="0"/>
          </a:p>
          <a:p>
            <a:r>
              <a:rPr lang="en-US" sz="2000" dirty="0"/>
              <a:t>Hold Staff Accountable for their Work</a:t>
            </a:r>
          </a:p>
        </p:txBody>
      </p:sp>
      <p:sp>
        <p:nvSpPr>
          <p:cNvPr id="8" name="Slide Number Placeholder 7"/>
          <p:cNvSpPr>
            <a:spLocks noGrp="1"/>
          </p:cNvSpPr>
          <p:nvPr>
            <p:ph type="sldNum" sz="quarter" idx="12"/>
          </p:nvPr>
        </p:nvSpPr>
        <p:spPr/>
        <p:txBody>
          <a:bodyPr/>
          <a:lstStyle/>
          <a:p>
            <a:fld id="{754E0B21-15B5-2D42-93D4-E23D4058B01A}" type="slidenum">
              <a:rPr lang="en-US" smtClean="0"/>
              <a:t>78</a:t>
            </a:fld>
            <a:endParaRPr lang="en-US" dirty="0"/>
          </a:p>
        </p:txBody>
      </p:sp>
      <p:sp>
        <p:nvSpPr>
          <p:cNvPr id="3" name="Rectangle 2"/>
          <p:cNvSpPr/>
          <p:nvPr/>
        </p:nvSpPr>
        <p:spPr>
          <a:xfrm>
            <a:off x="339365" y="1431686"/>
            <a:ext cx="8465272" cy="707886"/>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Key Recommendation: The Director should create a Program Management Office (PMO) </a:t>
            </a:r>
            <a:r>
              <a:rPr lang="en-US" sz="2000" b="1" dirty="0"/>
              <a:t>to centralize and manage the entire suite of services offered. </a:t>
            </a:r>
            <a:endParaRPr lang="en-US" sz="2000" b="1" dirty="0">
              <a:ln w="0"/>
            </a:endParaRPr>
          </a:p>
        </p:txBody>
      </p:sp>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12" name="TextBox 11">
            <a:extLst>
              <a:ext uri="{FF2B5EF4-FFF2-40B4-BE49-F238E27FC236}">
                <a16:creationId xmlns:a16="http://schemas.microsoft.com/office/drawing/2014/main" id="{F870D666-7FFB-4E8A-900D-68D70A330727}"/>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#12</a:t>
            </a:r>
          </a:p>
        </p:txBody>
      </p:sp>
    </p:spTree>
    <p:extLst>
      <p:ext uri="{BB962C8B-B14F-4D97-AF65-F5344CB8AC3E}">
        <p14:creationId xmlns:p14="http://schemas.microsoft.com/office/powerpoint/2010/main" val="18488663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Business Processes</a:t>
            </a:r>
          </a:p>
        </p:txBody>
      </p:sp>
      <p:sp>
        <p:nvSpPr>
          <p:cNvPr id="8" name="Slide Number Placeholder 7"/>
          <p:cNvSpPr>
            <a:spLocks noGrp="1"/>
          </p:cNvSpPr>
          <p:nvPr>
            <p:ph type="sldNum" sz="quarter" idx="12"/>
          </p:nvPr>
        </p:nvSpPr>
        <p:spPr/>
        <p:txBody>
          <a:bodyPr/>
          <a:lstStyle/>
          <a:p>
            <a:fld id="{754E0B21-15B5-2D42-93D4-E23D4058B01A}" type="slidenum">
              <a:rPr lang="en-US" smtClean="0"/>
              <a:t>79</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816277" y="4009326"/>
              <a:ext cx="5511510"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Business Processes</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44631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Forensic Audit Executive Summary</a:t>
            </a:r>
          </a:p>
        </p:txBody>
      </p:sp>
      <p:sp>
        <p:nvSpPr>
          <p:cNvPr id="4" name="Content Placeholder 3">
            <a:extLst>
              <a:ext uri="{FF2B5EF4-FFF2-40B4-BE49-F238E27FC236}">
                <a16:creationId xmlns:a16="http://schemas.microsoft.com/office/drawing/2014/main" id="{B2580AB5-793A-4E81-867F-5ADDC688C828}"/>
              </a:ext>
            </a:extLst>
          </p:cNvPr>
          <p:cNvSpPr>
            <a:spLocks noGrp="1"/>
          </p:cNvSpPr>
          <p:nvPr>
            <p:ph idx="1"/>
          </p:nvPr>
        </p:nvSpPr>
        <p:spPr>
          <a:xfrm>
            <a:off x="457200" y="1600200"/>
            <a:ext cx="8229600" cy="4525963"/>
          </a:xfrm>
        </p:spPr>
        <p:txBody>
          <a:bodyPr>
            <a:normAutofit/>
          </a:bodyPr>
          <a:lstStyle/>
          <a:p>
            <a:r>
              <a:rPr lang="en-US" sz="2800" b="1" dirty="0"/>
              <a:t>Treasurer’s Office</a:t>
            </a:r>
          </a:p>
          <a:p>
            <a:pPr lvl="1"/>
            <a:r>
              <a:rPr lang="en-US" sz="1600" i="1" dirty="0"/>
              <a:t>“We identified within the Treasurer’s Office two relatively significant dollar value thefts and a possible much larger scheme whereby many tens of thousands of dollars could have been misappropriated.” (p.7)</a:t>
            </a:r>
          </a:p>
          <a:p>
            <a:pPr lvl="1"/>
            <a:r>
              <a:rPr lang="en-US" sz="1600" i="1" dirty="0"/>
              <a:t>“As it concerned the theft(s), they involved the stealing of $2,371.44 in petty cash in the Treasurer’s Office.” (p.8)</a:t>
            </a:r>
          </a:p>
          <a:p>
            <a:pPr lvl="1"/>
            <a:r>
              <a:rPr lang="en-US" sz="1600" i="1" dirty="0"/>
              <a:t>“Internal controls in the Treasurer’s Office are weak and all six (6) of the employees within that office had access to petty cash.” (p.8)</a:t>
            </a:r>
          </a:p>
          <a:p>
            <a:pPr lvl="1"/>
            <a:r>
              <a:rPr lang="en-US" sz="1600" i="1" dirty="0"/>
              <a:t>“Ultimately, the City Treasurer admitted to us that he had stolen the petty cash.” (p.8)</a:t>
            </a:r>
          </a:p>
          <a:p>
            <a:pPr lvl="1"/>
            <a:r>
              <a:rPr lang="en-US" sz="1600" i="1" dirty="0"/>
              <a:t>“…City Treasurer would inappropriately waive tax penalties, interest, and sometimes principal (effectively an “abatement” of taxes).  Of prime concern was that doing so in such manner would have allowed the City Treasurer to misappropriate portions of or whole cash tax payments while concealing it on the City’s books and records.” (p.8)</a:t>
            </a:r>
          </a:p>
          <a:p>
            <a:pPr lvl="1"/>
            <a:r>
              <a:rPr lang="en-US" sz="1600" i="1" dirty="0"/>
              <a:t>The City Treasurer admitted to us that he had done these waivers knowing that it was impermissible and/or a violation of the Code of Virginia, but denied that he had misappropriated any City funds other than petty cash.” (p.8)</a:t>
            </a:r>
          </a:p>
          <a:p>
            <a:pPr lvl="1"/>
            <a:endParaRPr lang="en-US" sz="1600" i="1" dirty="0"/>
          </a:p>
        </p:txBody>
      </p:sp>
      <p:sp>
        <p:nvSpPr>
          <p:cNvPr id="8" name="Slide Number Placeholder 7"/>
          <p:cNvSpPr>
            <a:spLocks noGrp="1"/>
          </p:cNvSpPr>
          <p:nvPr>
            <p:ph type="sldNum" sz="quarter" idx="12"/>
          </p:nvPr>
        </p:nvSpPr>
        <p:spPr/>
        <p:txBody>
          <a:bodyPr/>
          <a:lstStyle/>
          <a:p>
            <a:fld id="{754E0B21-15B5-2D42-93D4-E23D4058B01A}" type="slidenum">
              <a:rPr lang="en-US" smtClean="0"/>
              <a:t>8</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3" name="TextBox 2">
            <a:extLst>
              <a:ext uri="{FF2B5EF4-FFF2-40B4-BE49-F238E27FC236}">
                <a16:creationId xmlns:a16="http://schemas.microsoft.com/office/drawing/2014/main" id="{4ADCD4C7-9889-4D5B-873B-E4BB37B8738D}"/>
              </a:ext>
            </a:extLst>
          </p:cNvPr>
          <p:cNvSpPr txBox="1"/>
          <p:nvPr/>
        </p:nvSpPr>
        <p:spPr>
          <a:xfrm>
            <a:off x="42421" y="6550223"/>
            <a:ext cx="9059159" cy="307777"/>
          </a:xfrm>
          <a:prstGeom prst="rect">
            <a:avLst/>
          </a:prstGeom>
          <a:noFill/>
        </p:spPr>
        <p:txBody>
          <a:bodyPr wrap="square" rtlCol="0" anchor="ctr">
            <a:spAutoFit/>
          </a:bodyPr>
          <a:lstStyle/>
          <a:p>
            <a:pPr algn="ctr"/>
            <a:r>
              <a:rPr lang="en-US" sz="1400" dirty="0"/>
              <a:t>Source: Audit Report is located on the City’s Website </a:t>
            </a:r>
            <a:r>
              <a:rPr lang="en-US" sz="1400" dirty="0">
                <a:hlinkClick r:id="rId3"/>
              </a:rPr>
              <a:t>http://www.petersburgva.gov/DocumentCenter/View/2882</a:t>
            </a:r>
            <a:endParaRPr lang="en-US" sz="1400" dirty="0"/>
          </a:p>
        </p:txBody>
      </p:sp>
      <p:sp>
        <p:nvSpPr>
          <p:cNvPr id="5" name="Rectangle 4">
            <a:extLst>
              <a:ext uri="{FF2B5EF4-FFF2-40B4-BE49-F238E27FC236}">
                <a16:creationId xmlns:a16="http://schemas.microsoft.com/office/drawing/2014/main" id="{F42DC3FA-6103-40AE-AF2B-AF21068B05CB}"/>
              </a:ext>
            </a:extLst>
          </p:cNvPr>
          <p:cNvSpPr/>
          <p:nvPr/>
        </p:nvSpPr>
        <p:spPr>
          <a:xfrm>
            <a:off x="457201" y="1170434"/>
            <a:ext cx="8229599" cy="461665"/>
          </a:xfrm>
          <a:prstGeom prst="rect">
            <a:avLst/>
          </a:prstGeom>
          <a:solidFill>
            <a:srgbClr val="FF0000"/>
          </a:solidFill>
        </p:spPr>
        <p:txBody>
          <a:bodyPr wrap="square">
            <a:spAutoFit/>
          </a:bodyPr>
          <a:lstStyle/>
          <a:p>
            <a:pPr algn="ctr"/>
            <a:r>
              <a:rPr lang="en-US" sz="1200" b="1" i="1" dirty="0"/>
              <a:t>City Management directed us to file a complaint with the Federal Bureau of Investigation (FBI) on behalf of the City.  We provided all the relevant information to the FBI and were authorized by the City to assist them if so requested.</a:t>
            </a:r>
          </a:p>
        </p:txBody>
      </p:sp>
      <p:sp>
        <p:nvSpPr>
          <p:cNvPr id="6" name="Rectangle 5">
            <a:extLst>
              <a:ext uri="{FF2B5EF4-FFF2-40B4-BE49-F238E27FC236}">
                <a16:creationId xmlns:a16="http://schemas.microsoft.com/office/drawing/2014/main" id="{96AA58C0-4119-4733-9FA8-13F9FA354A2F}"/>
              </a:ext>
            </a:extLst>
          </p:cNvPr>
          <p:cNvSpPr/>
          <p:nvPr/>
        </p:nvSpPr>
        <p:spPr>
          <a:xfrm>
            <a:off x="834656" y="8954"/>
            <a:ext cx="7474688" cy="646331"/>
          </a:xfrm>
          <a:prstGeom prst="rect">
            <a:avLst/>
          </a:prstGeom>
          <a:solidFill>
            <a:srgbClr val="FFFF00"/>
          </a:solidFill>
        </p:spPr>
        <p:txBody>
          <a:bodyPr wrap="square">
            <a:spAutoFit/>
          </a:bodyPr>
          <a:lstStyle/>
          <a:p>
            <a:pPr algn="ctr"/>
            <a:r>
              <a:rPr lang="en-US" b="1" dirty="0">
                <a:solidFill>
                  <a:srgbClr val="222222"/>
                </a:solidFill>
              </a:rPr>
              <a:t>We encourage the City Manager and the City Council to carefully review and implement the detailed recommendations in Section VI on pages 47 – 61. </a:t>
            </a:r>
            <a:endParaRPr lang="en-US" b="1" dirty="0"/>
          </a:p>
        </p:txBody>
      </p:sp>
    </p:spTree>
    <p:extLst>
      <p:ext uri="{BB962C8B-B14F-4D97-AF65-F5344CB8AC3E}">
        <p14:creationId xmlns:p14="http://schemas.microsoft.com/office/powerpoint/2010/main" val="3891298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Daily Cash Processes</a:t>
            </a:r>
          </a:p>
        </p:txBody>
      </p:sp>
      <p:sp>
        <p:nvSpPr>
          <p:cNvPr id="4" name="Content Placeholder 3"/>
          <p:cNvSpPr>
            <a:spLocks noGrp="1"/>
          </p:cNvSpPr>
          <p:nvPr>
            <p:ph idx="1"/>
          </p:nvPr>
        </p:nvSpPr>
        <p:spPr>
          <a:xfrm>
            <a:off x="457200" y="1980077"/>
            <a:ext cx="8229600" cy="4741398"/>
          </a:xfrm>
        </p:spPr>
        <p:txBody>
          <a:bodyPr>
            <a:normAutofit fontScale="85000" lnSpcReduction="20000"/>
          </a:bodyPr>
          <a:lstStyle/>
          <a:p>
            <a:r>
              <a:rPr lang="en-US" sz="2800" dirty="0"/>
              <a:t>The report should include accruals, daily counts, reporting, methodologies, cash security policies</a:t>
            </a:r>
          </a:p>
          <a:p>
            <a:endParaRPr lang="en-US" sz="2800" b="1" u="sng" dirty="0"/>
          </a:p>
          <a:p>
            <a:r>
              <a:rPr lang="en-US" sz="2800" b="1" u="sng" dirty="0"/>
              <a:t>Implement the following control: Monitor and Report on employee data entry for any modifications to AS400 data (e.g., recording and updating cash payments)</a:t>
            </a:r>
          </a:p>
          <a:p>
            <a:endParaRPr lang="en-US" sz="2800" b="1" u="sng" dirty="0"/>
          </a:p>
          <a:p>
            <a:r>
              <a:rPr lang="en-US" sz="2800" b="1" u="sng" dirty="0"/>
              <a:t>Background:</a:t>
            </a:r>
          </a:p>
          <a:p>
            <a:pPr lvl="1"/>
            <a:r>
              <a:rPr lang="en-US" sz="2400" dirty="0"/>
              <a:t>SunTrust in Petersburg cannot take corporate accounts; need to go to Colonial Heights branch</a:t>
            </a:r>
          </a:p>
          <a:p>
            <a:pPr lvl="1"/>
            <a:r>
              <a:rPr lang="en-US" sz="2400" dirty="0"/>
              <a:t>SunTrust selected by RFP process (they were only bid)</a:t>
            </a:r>
          </a:p>
          <a:p>
            <a:pPr lvl="1"/>
            <a:r>
              <a:rPr lang="en-US" sz="2400" b="1" dirty="0"/>
              <a:t>Average City Balance varies daily: $5,000 to $35,000</a:t>
            </a:r>
          </a:p>
          <a:p>
            <a:pPr lvl="1"/>
            <a:r>
              <a:rPr lang="en-US" sz="2400" b="1" dirty="0"/>
              <a:t>Average Daily Balance for Transit: ~$1,100 (mostly coins); has Locked Bag #</a:t>
            </a:r>
          </a:p>
          <a:p>
            <a:pPr marL="0" indent="0">
              <a:buNone/>
            </a:pPr>
            <a:endParaRPr lang="en-US" sz="2800" dirty="0"/>
          </a:p>
        </p:txBody>
      </p:sp>
      <p:sp>
        <p:nvSpPr>
          <p:cNvPr id="8" name="Slide Number Placeholder 7"/>
          <p:cNvSpPr>
            <a:spLocks noGrp="1"/>
          </p:cNvSpPr>
          <p:nvPr>
            <p:ph type="sldNum" sz="quarter" idx="12"/>
          </p:nvPr>
        </p:nvSpPr>
        <p:spPr/>
        <p:txBody>
          <a:bodyPr/>
          <a:lstStyle/>
          <a:p>
            <a:fld id="{754E0B21-15B5-2D42-93D4-E23D4058B01A}" type="slidenum">
              <a:rPr lang="en-US" smtClean="0"/>
              <a:t>80</a:t>
            </a:fld>
            <a:endParaRPr lang="en-US" dirty="0"/>
          </a:p>
        </p:txBody>
      </p:sp>
      <p:sp>
        <p:nvSpPr>
          <p:cNvPr id="3" name="Rectangle 2"/>
          <p:cNvSpPr/>
          <p:nvPr/>
        </p:nvSpPr>
        <p:spPr>
          <a:xfrm>
            <a:off x="339365" y="1272191"/>
            <a:ext cx="8465272" cy="707886"/>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Key Recommendation: Staff should create a daily “City Cash Balance Report” and the City Collector and Finance Director should review it daily</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12" name="TextBox 11">
            <a:extLst>
              <a:ext uri="{FF2B5EF4-FFF2-40B4-BE49-F238E27FC236}">
                <a16:creationId xmlns:a16="http://schemas.microsoft.com/office/drawing/2014/main" id="{E2C2791C-56B8-4EA5-A5A5-1BDF20FDAE7F}"/>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#13</a:t>
            </a:r>
          </a:p>
        </p:txBody>
      </p:sp>
    </p:spTree>
    <p:extLst>
      <p:ext uri="{BB962C8B-B14F-4D97-AF65-F5344CB8AC3E}">
        <p14:creationId xmlns:p14="http://schemas.microsoft.com/office/powerpoint/2010/main" val="3543826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Reconfigure the Lockbox with SunTrust</a:t>
            </a:r>
          </a:p>
        </p:txBody>
      </p:sp>
      <p:sp>
        <p:nvSpPr>
          <p:cNvPr id="4" name="Content Placeholder 3"/>
          <p:cNvSpPr>
            <a:spLocks noGrp="1"/>
          </p:cNvSpPr>
          <p:nvPr>
            <p:ph idx="1"/>
          </p:nvPr>
        </p:nvSpPr>
        <p:spPr>
          <a:xfrm>
            <a:off x="457200" y="1945756"/>
            <a:ext cx="8229600" cy="4912243"/>
          </a:xfrm>
        </p:spPr>
        <p:txBody>
          <a:bodyPr>
            <a:normAutofit/>
          </a:bodyPr>
          <a:lstStyle/>
          <a:p>
            <a:r>
              <a:rPr lang="en-US" sz="2800" b="1" u="sng" dirty="0"/>
              <a:t>Lockbox:</a:t>
            </a:r>
          </a:p>
          <a:p>
            <a:pPr lvl="1"/>
            <a:r>
              <a:rPr lang="en-US" sz="2400" dirty="0"/>
              <a:t>Implementation was rushed and did not include data integration for customer online bill pay (Lockbox consists of a scanner designed for preset bill forms, e.g., customer account number in a fixed location)</a:t>
            </a:r>
          </a:p>
          <a:p>
            <a:pPr lvl="1"/>
            <a:r>
              <a:rPr lang="en-US" sz="2400" dirty="0"/>
              <a:t>Online bill pay systems mail checks to Lockbox, which get sent to exclusion file, and must be posted manually </a:t>
            </a:r>
          </a:p>
          <a:p>
            <a:pPr lvl="1"/>
            <a:r>
              <a:rPr lang="en-US" sz="2400" dirty="0"/>
              <a:t>Lockbox only works with bar codes (for Water Bill; on bottom left) and account numbers (for real estate and personal property)</a:t>
            </a:r>
          </a:p>
          <a:p>
            <a:pPr lvl="1"/>
            <a:r>
              <a:rPr lang="en-US" sz="2400" b="1" dirty="0"/>
              <a:t>Recommendation: Reconfigure the Lockbox with SunTrust to incorporate Customer online bill pay from any bank</a:t>
            </a:r>
          </a:p>
          <a:p>
            <a:pPr lvl="1"/>
            <a:endParaRPr lang="en-US" sz="2400" dirty="0"/>
          </a:p>
        </p:txBody>
      </p:sp>
      <p:sp>
        <p:nvSpPr>
          <p:cNvPr id="8" name="Slide Number Placeholder 7"/>
          <p:cNvSpPr>
            <a:spLocks noGrp="1"/>
          </p:cNvSpPr>
          <p:nvPr>
            <p:ph type="sldNum" sz="quarter" idx="12"/>
          </p:nvPr>
        </p:nvSpPr>
        <p:spPr/>
        <p:txBody>
          <a:bodyPr/>
          <a:lstStyle/>
          <a:p>
            <a:fld id="{754E0B21-15B5-2D42-93D4-E23D4058B01A}" type="slidenum">
              <a:rPr lang="en-US" smtClean="0"/>
              <a:t>81</a:t>
            </a:fld>
            <a:endParaRPr lang="en-US" dirty="0"/>
          </a:p>
        </p:txBody>
      </p:sp>
      <p:sp>
        <p:nvSpPr>
          <p:cNvPr id="3" name="Rectangle 2"/>
          <p:cNvSpPr/>
          <p:nvPr/>
        </p:nvSpPr>
        <p:spPr>
          <a:xfrm>
            <a:off x="339365" y="1506111"/>
            <a:ext cx="8465272" cy="400110"/>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The Lockbox Implementation did not integrate Online Bill Payment</a:t>
            </a:r>
          </a:p>
        </p:txBody>
      </p:sp>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11" name="TextBox 10">
            <a:extLst>
              <a:ext uri="{FF2B5EF4-FFF2-40B4-BE49-F238E27FC236}">
                <a16:creationId xmlns:a16="http://schemas.microsoft.com/office/drawing/2014/main" id="{BCF2C583-4F88-4F38-B2D0-9D5380B849C7}"/>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#14</a:t>
            </a:r>
          </a:p>
        </p:txBody>
      </p:sp>
    </p:spTree>
    <p:extLst>
      <p:ext uri="{BB962C8B-B14F-4D97-AF65-F5344CB8AC3E}">
        <p14:creationId xmlns:p14="http://schemas.microsoft.com/office/powerpoint/2010/main" val="3161000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Technology</a:t>
            </a:r>
          </a:p>
        </p:txBody>
      </p:sp>
      <p:sp>
        <p:nvSpPr>
          <p:cNvPr id="8" name="Slide Number Placeholder 7"/>
          <p:cNvSpPr>
            <a:spLocks noGrp="1"/>
          </p:cNvSpPr>
          <p:nvPr>
            <p:ph type="sldNum" sz="quarter" idx="12"/>
          </p:nvPr>
        </p:nvSpPr>
        <p:spPr/>
        <p:txBody>
          <a:bodyPr/>
          <a:lstStyle/>
          <a:p>
            <a:fld id="{754E0B21-15B5-2D42-93D4-E23D4058B01A}" type="slidenum">
              <a:rPr lang="en-US" smtClean="0"/>
              <a:t>82</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893850" y="4009326"/>
              <a:ext cx="3356368"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Technology</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738489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a:xfrm>
            <a:off x="457200" y="274638"/>
            <a:ext cx="8229600" cy="1143000"/>
          </a:xfrm>
        </p:spPr>
        <p:txBody>
          <a:bodyPr>
            <a:noAutofit/>
          </a:bodyPr>
          <a:lstStyle/>
          <a:p>
            <a:r>
              <a:rPr lang="en-US" sz="3600" dirty="0"/>
              <a:t>Only a few staff can access AS400 data</a:t>
            </a:r>
          </a:p>
        </p:txBody>
      </p:sp>
      <p:sp>
        <p:nvSpPr>
          <p:cNvPr id="8" name="Slide Number Placeholder 7"/>
          <p:cNvSpPr>
            <a:spLocks noGrp="1"/>
          </p:cNvSpPr>
          <p:nvPr>
            <p:ph type="sldNum" sz="quarter" idx="12"/>
          </p:nvPr>
        </p:nvSpPr>
        <p:spPr/>
        <p:txBody>
          <a:bodyPr/>
          <a:lstStyle/>
          <a:p>
            <a:fld id="{754E0B21-15B5-2D42-93D4-E23D4058B01A}" type="slidenum">
              <a:rPr lang="en-US" smtClean="0"/>
              <a:t>83</a:t>
            </a:fld>
            <a:endParaRPr lang="en-US" dirty="0"/>
          </a:p>
        </p:txBody>
      </p:sp>
      <p:pic>
        <p:nvPicPr>
          <p:cNvPr id="5" name="Picture 4"/>
          <p:cNvPicPr>
            <a:picLocks noChangeAspect="1"/>
          </p:cNvPicPr>
          <p:nvPr/>
        </p:nvPicPr>
        <p:blipFill>
          <a:blip r:embed="rId3"/>
          <a:stretch>
            <a:fillRect/>
          </a:stretch>
        </p:blipFill>
        <p:spPr>
          <a:xfrm>
            <a:off x="1527142" y="1857165"/>
            <a:ext cx="6348952" cy="4761714"/>
          </a:xfrm>
          <a:prstGeom prst="rect">
            <a:avLst/>
          </a:prstGeom>
        </p:spPr>
      </p:pic>
      <p:sp>
        <p:nvSpPr>
          <p:cNvPr id="12" name="Rectangle 11"/>
          <p:cNvSpPr/>
          <p:nvPr/>
        </p:nvSpPr>
        <p:spPr>
          <a:xfrm>
            <a:off x="339365" y="1404166"/>
            <a:ext cx="8465272" cy="369332"/>
          </a:xfrm>
          <a:prstGeom prst="rect">
            <a:avLst/>
          </a:prstGeom>
          <a:solidFill>
            <a:schemeClr val="accent1">
              <a:lumMod val="20000"/>
              <a:lumOff val="80000"/>
            </a:schemeClr>
          </a:solidFill>
        </p:spPr>
        <p:txBody>
          <a:bodyPr wrap="square" lIns="91440" tIns="45720" rIns="91440" bIns="45720">
            <a:spAutoFit/>
          </a:bodyPr>
          <a:lstStyle/>
          <a:p>
            <a:pPr algn="ctr"/>
            <a:r>
              <a:rPr lang="en-US" b="1" dirty="0">
                <a:ln w="0"/>
              </a:rPr>
              <a:t>Screenshot of Payroll Module (Utility Billing screenshot unavailable)</a:t>
            </a:r>
          </a:p>
        </p:txBody>
      </p:sp>
      <p:sp>
        <p:nvSpPr>
          <p:cNvPr id="13" name="TextBox 12"/>
          <p:cNvSpPr txBox="1"/>
          <p:nvPr/>
        </p:nvSpPr>
        <p:spPr>
          <a:xfrm>
            <a:off x="1908928" y="6581001"/>
            <a:ext cx="5326144" cy="276999"/>
          </a:xfrm>
          <a:prstGeom prst="rect">
            <a:avLst/>
          </a:prstGeom>
          <a:noFill/>
        </p:spPr>
        <p:txBody>
          <a:bodyPr wrap="square" rtlCol="0" anchor="ctr">
            <a:spAutoFit/>
          </a:bodyPr>
          <a:lstStyle/>
          <a:p>
            <a:pPr algn="ctr"/>
            <a:r>
              <a:rPr lang="en-US" sz="1200" i="1" dirty="0"/>
              <a:t>Source: HR/Payroll Deep Dive conducted on 2/22/17</a:t>
            </a:r>
          </a:p>
        </p:txBody>
      </p:sp>
      <p:sp>
        <p:nvSpPr>
          <p:cNvPr id="10" name="TextBox 9">
            <a:extLst>
              <a:ext uri="{FF2B5EF4-FFF2-40B4-BE49-F238E27FC236}">
                <a16:creationId xmlns:a16="http://schemas.microsoft.com/office/drawing/2014/main" id="{BEBEE59D-C5F9-4757-A587-CCDB3CBA741D}"/>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#15</a:t>
            </a:r>
          </a:p>
        </p:txBody>
      </p:sp>
    </p:spTree>
    <p:extLst>
      <p:ext uri="{BB962C8B-B14F-4D97-AF65-F5344CB8AC3E}">
        <p14:creationId xmlns:p14="http://schemas.microsoft.com/office/powerpoint/2010/main" val="24902275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Make All Staff AS400 Power Users</a:t>
            </a:r>
          </a:p>
        </p:txBody>
      </p:sp>
      <p:sp>
        <p:nvSpPr>
          <p:cNvPr id="4" name="Content Placeholder 3"/>
          <p:cNvSpPr>
            <a:spLocks noGrp="1"/>
          </p:cNvSpPr>
          <p:nvPr>
            <p:ph idx="1"/>
          </p:nvPr>
        </p:nvSpPr>
        <p:spPr>
          <a:xfrm>
            <a:off x="457200" y="1945756"/>
            <a:ext cx="8229600" cy="4912243"/>
          </a:xfrm>
        </p:spPr>
        <p:txBody>
          <a:bodyPr>
            <a:normAutofit/>
          </a:bodyPr>
          <a:lstStyle/>
          <a:p>
            <a:r>
              <a:rPr lang="en-US" sz="2800" dirty="0"/>
              <a:t>Immediately conduct training for all staff (6 Staff and 1 Director) to access data in AS400, write queries and view customer accounts</a:t>
            </a:r>
          </a:p>
          <a:p>
            <a:r>
              <a:rPr lang="en-US" sz="2800" b="1" dirty="0"/>
              <a:t>Make all 6 staff and the new Director a “Power User” so each employee can:</a:t>
            </a:r>
          </a:p>
          <a:p>
            <a:pPr marL="914400" lvl="1" indent="-457200">
              <a:buFont typeface="+mj-lt"/>
              <a:buAutoNum type="arabicPeriod"/>
            </a:pPr>
            <a:r>
              <a:rPr lang="en-US" sz="2400" b="1" dirty="0"/>
              <a:t>field customer inquiries regarding Utility Billing and accounts</a:t>
            </a:r>
          </a:p>
          <a:p>
            <a:pPr marL="914400" lvl="1" indent="-457200">
              <a:buFont typeface="+mj-lt"/>
              <a:buAutoNum type="arabicPeriod"/>
            </a:pPr>
            <a:r>
              <a:rPr lang="en-US" sz="2400" b="1" dirty="0"/>
              <a:t>manage data entry for payments directly into AS400</a:t>
            </a:r>
          </a:p>
          <a:p>
            <a:pPr marL="914400" lvl="1" indent="-457200">
              <a:buFont typeface="+mj-lt"/>
              <a:buAutoNum type="arabicPeriod"/>
            </a:pPr>
            <a:r>
              <a:rPr lang="en-US" sz="2400" b="1" dirty="0"/>
              <a:t>manage updates based on collections remittances</a:t>
            </a:r>
          </a:p>
        </p:txBody>
      </p:sp>
      <p:sp>
        <p:nvSpPr>
          <p:cNvPr id="8" name="Slide Number Placeholder 7"/>
          <p:cNvSpPr>
            <a:spLocks noGrp="1"/>
          </p:cNvSpPr>
          <p:nvPr>
            <p:ph type="sldNum" sz="quarter" idx="12"/>
          </p:nvPr>
        </p:nvSpPr>
        <p:spPr/>
        <p:txBody>
          <a:bodyPr/>
          <a:lstStyle/>
          <a:p>
            <a:fld id="{754E0B21-15B5-2D42-93D4-E23D4058B01A}" type="slidenum">
              <a:rPr lang="en-US" smtClean="0"/>
              <a:t>84</a:t>
            </a:fld>
            <a:endParaRPr lang="en-US" dirty="0"/>
          </a:p>
        </p:txBody>
      </p:sp>
      <p:sp>
        <p:nvSpPr>
          <p:cNvPr id="3" name="Rectangle 2"/>
          <p:cNvSpPr/>
          <p:nvPr/>
        </p:nvSpPr>
        <p:spPr>
          <a:xfrm>
            <a:off x="339365" y="1506111"/>
            <a:ext cx="8465272" cy="400110"/>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There are 2-3 Power Users of AS400 in the new office with 9 staff</a:t>
            </a:r>
          </a:p>
        </p:txBody>
      </p:sp>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11" name="TextBox 10">
            <a:extLst>
              <a:ext uri="{FF2B5EF4-FFF2-40B4-BE49-F238E27FC236}">
                <a16:creationId xmlns:a16="http://schemas.microsoft.com/office/drawing/2014/main" id="{BCF2C583-4F88-4F38-B2D0-9D5380B849C7}"/>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#15</a:t>
            </a:r>
          </a:p>
        </p:txBody>
      </p:sp>
    </p:spTree>
    <p:extLst>
      <p:ext uri="{BB962C8B-B14F-4D97-AF65-F5344CB8AC3E}">
        <p14:creationId xmlns:p14="http://schemas.microsoft.com/office/powerpoint/2010/main" val="472504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Data &amp; Reporting</a:t>
            </a:r>
          </a:p>
        </p:txBody>
      </p:sp>
      <p:sp>
        <p:nvSpPr>
          <p:cNvPr id="8" name="Slide Number Placeholder 7"/>
          <p:cNvSpPr>
            <a:spLocks noGrp="1"/>
          </p:cNvSpPr>
          <p:nvPr>
            <p:ph type="sldNum" sz="quarter" idx="12"/>
          </p:nvPr>
        </p:nvSpPr>
        <p:spPr/>
        <p:txBody>
          <a:bodyPr/>
          <a:lstStyle/>
          <a:p>
            <a:fld id="{754E0B21-15B5-2D42-93D4-E23D4058B01A}" type="slidenum">
              <a:rPr lang="en-US" smtClean="0"/>
              <a:t>85</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970428" y="4009326"/>
              <a:ext cx="5203219"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Data &amp; Reporting</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6962150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Report to Council Monthly </a:t>
            </a:r>
          </a:p>
        </p:txBody>
      </p:sp>
      <p:sp>
        <p:nvSpPr>
          <p:cNvPr id="4" name="Content Placeholder 3"/>
          <p:cNvSpPr>
            <a:spLocks noGrp="1"/>
          </p:cNvSpPr>
          <p:nvPr>
            <p:ph idx="1"/>
          </p:nvPr>
        </p:nvSpPr>
        <p:spPr>
          <a:xfrm>
            <a:off x="457200" y="2128937"/>
            <a:ext cx="8229600" cy="4452064"/>
          </a:xfrm>
        </p:spPr>
        <p:txBody>
          <a:bodyPr>
            <a:normAutofit fontScale="92500" lnSpcReduction="10000"/>
          </a:bodyPr>
          <a:lstStyle/>
          <a:p>
            <a:r>
              <a:rPr lang="en-US" sz="2800" dirty="0"/>
              <a:t>The new Billing and Collections Office is a $100+ million “start up business” and the City has a significant opportunity to increase revenues</a:t>
            </a:r>
          </a:p>
          <a:p>
            <a:r>
              <a:rPr lang="en-US" sz="2800" dirty="0"/>
              <a:t>Council should monitor progress of this Office through monthly reporting</a:t>
            </a:r>
          </a:p>
          <a:p>
            <a:r>
              <a:rPr lang="en-US" sz="2800" b="1" u="sng" dirty="0"/>
              <a:t>Monthly reporting should include:</a:t>
            </a:r>
          </a:p>
          <a:p>
            <a:pPr marL="914400" lvl="1" indent="-457200">
              <a:buFont typeface="+mj-lt"/>
              <a:buAutoNum type="arabicPeriod"/>
            </a:pPr>
            <a:r>
              <a:rPr lang="en-US" sz="2000" dirty="0"/>
              <a:t>Utility Billings Generated</a:t>
            </a:r>
          </a:p>
          <a:p>
            <a:pPr marL="914400" lvl="1" indent="-457200">
              <a:buFont typeface="+mj-lt"/>
              <a:buAutoNum type="arabicPeriod"/>
            </a:pPr>
            <a:r>
              <a:rPr lang="en-US" sz="2000" dirty="0"/>
              <a:t>Utility Revenue Earned</a:t>
            </a:r>
          </a:p>
          <a:p>
            <a:pPr marL="914400" lvl="1" indent="-457200">
              <a:buFont typeface="+mj-lt"/>
              <a:buAutoNum type="arabicPeriod"/>
            </a:pPr>
            <a:r>
              <a:rPr lang="en-US" sz="2000" dirty="0"/>
              <a:t>Taxes Paid</a:t>
            </a:r>
          </a:p>
          <a:p>
            <a:pPr marL="914400" lvl="1" indent="-457200">
              <a:buFont typeface="+mj-lt"/>
              <a:buAutoNum type="arabicPeriod"/>
            </a:pPr>
            <a:r>
              <a:rPr lang="en-US" sz="2000" dirty="0"/>
              <a:t>Collections Remitted to City</a:t>
            </a:r>
          </a:p>
          <a:p>
            <a:pPr marL="914400" lvl="1" indent="-457200">
              <a:buFont typeface="+mj-lt"/>
              <a:buAutoNum type="arabicPeriod"/>
            </a:pPr>
            <a:r>
              <a:rPr lang="en-US" sz="2000" dirty="0"/>
              <a:t>Payments made to 3</a:t>
            </a:r>
            <a:r>
              <a:rPr lang="en-US" sz="2000" baseline="30000" dirty="0"/>
              <a:t>rd</a:t>
            </a:r>
            <a:r>
              <a:rPr lang="en-US" sz="2000" dirty="0"/>
              <a:t> parties (Banking, Security, Collection Agencies)</a:t>
            </a:r>
          </a:p>
          <a:p>
            <a:pPr marL="914400" lvl="1" indent="-457200">
              <a:buFont typeface="+mj-lt"/>
              <a:buAutoNum type="arabicPeriod"/>
            </a:pPr>
            <a:r>
              <a:rPr lang="en-US" sz="2000" dirty="0"/>
              <a:t>Utility Billing Process Improvements</a:t>
            </a:r>
          </a:p>
        </p:txBody>
      </p:sp>
      <p:sp>
        <p:nvSpPr>
          <p:cNvPr id="8" name="Slide Number Placeholder 7"/>
          <p:cNvSpPr>
            <a:spLocks noGrp="1"/>
          </p:cNvSpPr>
          <p:nvPr>
            <p:ph type="sldNum" sz="quarter" idx="12"/>
          </p:nvPr>
        </p:nvSpPr>
        <p:spPr/>
        <p:txBody>
          <a:bodyPr/>
          <a:lstStyle/>
          <a:p>
            <a:fld id="{754E0B21-15B5-2D42-93D4-E23D4058B01A}" type="slidenum">
              <a:rPr lang="en-US" smtClean="0"/>
              <a:t>86</a:t>
            </a:fld>
            <a:endParaRPr lang="en-US" dirty="0"/>
          </a:p>
        </p:txBody>
      </p:sp>
      <p:sp>
        <p:nvSpPr>
          <p:cNvPr id="3" name="Rectangle 2"/>
          <p:cNvSpPr/>
          <p:nvPr/>
        </p:nvSpPr>
        <p:spPr>
          <a:xfrm>
            <a:off x="339365" y="1421051"/>
            <a:ext cx="8465272" cy="707886"/>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Key Recommendation: Report Billing and Collections Activities, Improvements and Revenues Monthly </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12" name="TextBox 11">
            <a:extLst>
              <a:ext uri="{FF2B5EF4-FFF2-40B4-BE49-F238E27FC236}">
                <a16:creationId xmlns:a16="http://schemas.microsoft.com/office/drawing/2014/main" id="{65723E8E-B7B8-4938-95B8-E1BA31333D1B}"/>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#16</a:t>
            </a:r>
          </a:p>
        </p:txBody>
      </p:sp>
    </p:spTree>
    <p:extLst>
      <p:ext uri="{BB962C8B-B14F-4D97-AF65-F5344CB8AC3E}">
        <p14:creationId xmlns:p14="http://schemas.microsoft.com/office/powerpoint/2010/main" val="39202064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Issue an RFP to replace all manually read meters and all commercial meters</a:t>
            </a:r>
          </a:p>
        </p:txBody>
      </p:sp>
      <p:sp>
        <p:nvSpPr>
          <p:cNvPr id="8" name="Slide Number Placeholder 7"/>
          <p:cNvSpPr>
            <a:spLocks noGrp="1"/>
          </p:cNvSpPr>
          <p:nvPr>
            <p:ph type="sldNum" sz="quarter" idx="12"/>
          </p:nvPr>
        </p:nvSpPr>
        <p:spPr/>
        <p:txBody>
          <a:bodyPr/>
          <a:lstStyle/>
          <a:p>
            <a:fld id="{754E0B21-15B5-2D42-93D4-E23D4058B01A}" type="slidenum">
              <a:rPr lang="en-US" smtClean="0"/>
              <a:t>87</a:t>
            </a:fld>
            <a:endParaRPr lang="en-US" dirty="0"/>
          </a:p>
        </p:txBody>
      </p:sp>
      <p:pic>
        <p:nvPicPr>
          <p:cNvPr id="3" name="Picture 2"/>
          <p:cNvPicPr>
            <a:picLocks noChangeAspect="1"/>
          </p:cNvPicPr>
          <p:nvPr/>
        </p:nvPicPr>
        <p:blipFill>
          <a:blip r:embed="rId3"/>
          <a:stretch>
            <a:fillRect/>
          </a:stretch>
        </p:blipFill>
        <p:spPr>
          <a:xfrm>
            <a:off x="5986709" y="2275193"/>
            <a:ext cx="2609850" cy="1981200"/>
          </a:xfrm>
          <a:prstGeom prst="rect">
            <a:avLst/>
          </a:prstGeom>
        </p:spPr>
      </p:pic>
      <p:pic>
        <p:nvPicPr>
          <p:cNvPr id="1026" name="Picture 2" descr="Image result for neptune me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633" y="2485053"/>
            <a:ext cx="1151909" cy="985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tron 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993" y="2978021"/>
            <a:ext cx="1339115" cy="13391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vrs itr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12" y="3607542"/>
            <a:ext cx="1200266" cy="675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vrs i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748" y="2477195"/>
            <a:ext cx="1464527" cy="4068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367645" y="2366128"/>
            <a:ext cx="3651462" cy="2138359"/>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39365" y="1626990"/>
            <a:ext cx="8465272" cy="400110"/>
          </a:xfrm>
          <a:prstGeom prst="rect">
            <a:avLst/>
          </a:prstGeom>
          <a:solidFill>
            <a:schemeClr val="accent1">
              <a:lumMod val="20000"/>
              <a:lumOff val="80000"/>
            </a:schemeClr>
          </a:solidFill>
        </p:spPr>
        <p:txBody>
          <a:bodyPr wrap="square" lIns="91440" tIns="45720" rIns="91440" bIns="45720" anchor="ctr">
            <a:spAutoFit/>
          </a:bodyPr>
          <a:lstStyle/>
          <a:p>
            <a:pPr algn="ctr"/>
            <a:r>
              <a:rPr lang="en-US" sz="2000" b="1" dirty="0"/>
              <a:t>This Project reports to the Joint Meters &amp; Billing PMO </a:t>
            </a:r>
            <a:r>
              <a:rPr lang="en-US" sz="2000" b="1" i="1" dirty="0"/>
              <a:t>(see PMO Structure)</a:t>
            </a:r>
            <a:endParaRPr lang="en-US" sz="2000" b="1" dirty="0"/>
          </a:p>
        </p:txBody>
      </p:sp>
      <p:sp>
        <p:nvSpPr>
          <p:cNvPr id="11" name="Rectangle 10"/>
          <p:cNvSpPr/>
          <p:nvPr/>
        </p:nvSpPr>
        <p:spPr>
          <a:xfrm>
            <a:off x="5571241" y="4413151"/>
            <a:ext cx="3440786" cy="2308324"/>
          </a:xfrm>
          <a:prstGeom prst="rect">
            <a:avLst/>
          </a:prstGeom>
          <a:ln>
            <a:solidFill>
              <a:schemeClr val="tx1"/>
            </a:solidFill>
          </a:ln>
        </p:spPr>
        <p:txBody>
          <a:bodyPr wrap="square">
            <a:spAutoFit/>
          </a:bodyPr>
          <a:lstStyle/>
          <a:p>
            <a:pPr marL="342900" indent="-342900">
              <a:buFont typeface="+mj-lt"/>
              <a:buAutoNum type="arabicPeriod"/>
            </a:pPr>
            <a:r>
              <a:rPr lang="en-US" b="1" dirty="0"/>
              <a:t>With Itron ERTs, meter data is read by ~4 vehicles on “drive by” certain accounts with ERTs)</a:t>
            </a:r>
          </a:p>
          <a:p>
            <a:pPr marL="342900" indent="-342900">
              <a:buFont typeface="+mj-lt"/>
              <a:buAutoNum type="arabicPeriod"/>
            </a:pPr>
            <a:r>
              <a:rPr lang="en-US" b="1" dirty="0"/>
              <a:t>Without Itron ERTs, meters are read manually</a:t>
            </a:r>
          </a:p>
          <a:p>
            <a:pPr marL="342900" indent="-342900">
              <a:buFont typeface="+mj-lt"/>
              <a:buAutoNum type="arabicPeriod"/>
            </a:pPr>
            <a:r>
              <a:rPr lang="en-US" b="1" dirty="0"/>
              <a:t>IT then uploads to AS400</a:t>
            </a:r>
          </a:p>
          <a:p>
            <a:pPr marL="342900" indent="-342900">
              <a:buFont typeface="+mj-lt"/>
              <a:buAutoNum type="arabicPeriod"/>
            </a:pPr>
            <a:r>
              <a:rPr lang="en-US" b="1" dirty="0"/>
              <a:t>Utility Generates Bills</a:t>
            </a:r>
          </a:p>
        </p:txBody>
      </p:sp>
      <p:sp>
        <p:nvSpPr>
          <p:cNvPr id="12" name="Rectangle 11"/>
          <p:cNvSpPr/>
          <p:nvPr/>
        </p:nvSpPr>
        <p:spPr>
          <a:xfrm>
            <a:off x="484175" y="4874816"/>
            <a:ext cx="1674825" cy="1384995"/>
          </a:xfrm>
          <a:prstGeom prst="rect">
            <a:avLst/>
          </a:prstGeom>
          <a:solidFill>
            <a:srgbClr val="FF0000"/>
          </a:solidFill>
          <a:ln>
            <a:solidFill>
              <a:schemeClr val="tx1"/>
            </a:solidFill>
          </a:ln>
        </p:spPr>
        <p:txBody>
          <a:bodyPr wrap="square" anchor="ctr">
            <a:spAutoFit/>
          </a:bodyPr>
          <a:lstStyle/>
          <a:p>
            <a:pPr algn="ctr"/>
            <a:r>
              <a:rPr lang="en-US" sz="1400" b="1" dirty="0"/>
              <a:t>~1000 accounts with no ERTs require manual reads =&gt; this is a significant cause of errors</a:t>
            </a:r>
          </a:p>
        </p:txBody>
      </p:sp>
      <p:sp>
        <p:nvSpPr>
          <p:cNvPr id="14" name="Arrow: Right 13"/>
          <p:cNvSpPr/>
          <p:nvPr/>
        </p:nvSpPr>
        <p:spPr>
          <a:xfrm>
            <a:off x="4847710" y="2884008"/>
            <a:ext cx="612743" cy="76357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Arrow Connector 20"/>
          <p:cNvCxnSpPr>
            <a:stCxn id="12" idx="0"/>
            <a:endCxn id="1034" idx="2"/>
          </p:cNvCxnSpPr>
          <p:nvPr/>
        </p:nvCxnSpPr>
        <p:spPr>
          <a:xfrm flipV="1">
            <a:off x="1321588" y="4282692"/>
            <a:ext cx="61857" cy="5921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395170" y="4767094"/>
            <a:ext cx="2939902" cy="1600438"/>
          </a:xfrm>
          <a:prstGeom prst="rect">
            <a:avLst/>
          </a:prstGeom>
          <a:ln>
            <a:solidFill>
              <a:schemeClr val="tx1"/>
            </a:solidFill>
          </a:ln>
        </p:spPr>
        <p:txBody>
          <a:bodyPr wrap="square">
            <a:spAutoFit/>
          </a:bodyPr>
          <a:lstStyle/>
          <a:p>
            <a:r>
              <a:rPr lang="en-US" sz="1400" b="1" dirty="0">
                <a:solidFill>
                  <a:srgbClr val="222222"/>
                </a:solidFill>
              </a:rPr>
              <a:t>The Itron ERT (Encoder Receiver Transmitter</a:t>
            </a:r>
            <a:r>
              <a:rPr lang="en-US" sz="1400" dirty="0">
                <a:solidFill>
                  <a:srgbClr val="222222"/>
                </a:solidFill>
              </a:rPr>
              <a:t>) enables automatic </a:t>
            </a:r>
            <a:r>
              <a:rPr lang="en-US" sz="1400" b="1" dirty="0">
                <a:solidFill>
                  <a:srgbClr val="222222"/>
                </a:solidFill>
              </a:rPr>
              <a:t>meter </a:t>
            </a:r>
            <a:r>
              <a:rPr lang="en-US" sz="1400" dirty="0">
                <a:solidFill>
                  <a:srgbClr val="222222"/>
                </a:solidFill>
              </a:rPr>
              <a:t>reading by sending data from utility </a:t>
            </a:r>
            <a:r>
              <a:rPr lang="en-US" sz="1400" b="1" dirty="0">
                <a:solidFill>
                  <a:srgbClr val="222222"/>
                </a:solidFill>
              </a:rPr>
              <a:t>meters</a:t>
            </a:r>
            <a:r>
              <a:rPr lang="en-US" sz="1400" dirty="0">
                <a:solidFill>
                  <a:srgbClr val="222222"/>
                </a:solidFill>
              </a:rPr>
              <a:t> over a short range so a utility vehicle can collect </a:t>
            </a:r>
            <a:r>
              <a:rPr lang="en-US" sz="1400" b="1" dirty="0">
                <a:solidFill>
                  <a:srgbClr val="222222"/>
                </a:solidFill>
              </a:rPr>
              <a:t>meter</a:t>
            </a:r>
            <a:r>
              <a:rPr lang="en-US" sz="1400" dirty="0">
                <a:solidFill>
                  <a:srgbClr val="222222"/>
                </a:solidFill>
              </a:rPr>
              <a:t> data without a worker physically inspecting each </a:t>
            </a:r>
            <a:r>
              <a:rPr lang="en-US" sz="1400" b="1" dirty="0">
                <a:solidFill>
                  <a:srgbClr val="222222"/>
                </a:solidFill>
              </a:rPr>
              <a:t>meter</a:t>
            </a:r>
            <a:r>
              <a:rPr lang="en-US" sz="1400" dirty="0">
                <a:solidFill>
                  <a:srgbClr val="222222"/>
                </a:solidFill>
              </a:rPr>
              <a:t>.</a:t>
            </a:r>
            <a:endParaRPr lang="en-US" sz="1400" dirty="0"/>
          </a:p>
        </p:txBody>
      </p:sp>
      <p:cxnSp>
        <p:nvCxnSpPr>
          <p:cNvPr id="32" name="Straight Arrow Connector 31"/>
          <p:cNvCxnSpPr>
            <a:stCxn id="22" idx="0"/>
          </p:cNvCxnSpPr>
          <p:nvPr/>
        </p:nvCxnSpPr>
        <p:spPr>
          <a:xfrm flipH="1" flipV="1">
            <a:off x="3189767" y="4256395"/>
            <a:ext cx="675354" cy="51069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A21F59A-E6C6-4244-9263-7772FD126608}"/>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#17</a:t>
            </a:r>
          </a:p>
        </p:txBody>
      </p:sp>
    </p:spTree>
    <p:extLst>
      <p:ext uri="{BB962C8B-B14F-4D97-AF65-F5344CB8AC3E}">
        <p14:creationId xmlns:p14="http://schemas.microsoft.com/office/powerpoint/2010/main" val="15615486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Controls &amp; Governance</a:t>
            </a:r>
          </a:p>
        </p:txBody>
      </p:sp>
      <p:sp>
        <p:nvSpPr>
          <p:cNvPr id="8" name="Slide Number Placeholder 7"/>
          <p:cNvSpPr>
            <a:spLocks noGrp="1"/>
          </p:cNvSpPr>
          <p:nvPr>
            <p:ph type="sldNum" sz="quarter" idx="12"/>
          </p:nvPr>
        </p:nvSpPr>
        <p:spPr/>
        <p:txBody>
          <a:bodyPr/>
          <a:lstStyle/>
          <a:p>
            <a:fld id="{754E0B21-15B5-2D42-93D4-E23D4058B01A}" type="slidenum">
              <a:rPr lang="en-US" smtClean="0"/>
              <a:t>88</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216026" y="4009326"/>
              <a:ext cx="6712030"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Controls &amp; Governance</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7756862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Monitor &amp; Report on all Data Changes</a:t>
            </a:r>
          </a:p>
        </p:txBody>
      </p:sp>
      <p:sp>
        <p:nvSpPr>
          <p:cNvPr id="4" name="Content Placeholder 3"/>
          <p:cNvSpPr>
            <a:spLocks noGrp="1"/>
          </p:cNvSpPr>
          <p:nvPr>
            <p:ph idx="1"/>
          </p:nvPr>
        </p:nvSpPr>
        <p:spPr/>
        <p:txBody>
          <a:bodyPr>
            <a:normAutofit/>
          </a:bodyPr>
          <a:lstStyle/>
          <a:p>
            <a:pPr marL="0" indent="0" algn="ctr">
              <a:buNone/>
            </a:pPr>
            <a:r>
              <a:rPr lang="en-US" sz="2800" b="1" u="sng" dirty="0"/>
              <a:t>Control Needed to monitor unauthorized changes to customer accounts</a:t>
            </a:r>
          </a:p>
          <a:p>
            <a:r>
              <a:rPr lang="en-US" sz="2800" dirty="0"/>
              <a:t>The Director should ensure all staff understand policies and procedures for ensuring customer data and information security</a:t>
            </a:r>
          </a:p>
          <a:p>
            <a:endParaRPr lang="en-US" sz="2800" dirty="0"/>
          </a:p>
          <a:p>
            <a:r>
              <a:rPr lang="en-US" sz="2800" dirty="0"/>
              <a:t>This will help ensure financial data is accurate and compliance with federal and state regulations</a:t>
            </a:r>
          </a:p>
          <a:p>
            <a:endParaRPr lang="en-US" sz="2800" b="1" u="sng" dirty="0"/>
          </a:p>
          <a:p>
            <a:endParaRPr lang="en-US" sz="2800" b="1" u="sng" dirty="0"/>
          </a:p>
        </p:txBody>
      </p:sp>
      <p:sp>
        <p:nvSpPr>
          <p:cNvPr id="8" name="Slide Number Placeholder 7"/>
          <p:cNvSpPr>
            <a:spLocks noGrp="1"/>
          </p:cNvSpPr>
          <p:nvPr>
            <p:ph type="sldNum" sz="quarter" idx="12"/>
          </p:nvPr>
        </p:nvSpPr>
        <p:spPr/>
        <p:txBody>
          <a:bodyPr/>
          <a:lstStyle/>
          <a:p>
            <a:fld id="{754E0B21-15B5-2D42-93D4-E23D4058B01A}" type="slidenum">
              <a:rPr lang="en-US" smtClean="0"/>
              <a:t>89</a:t>
            </a:fld>
            <a:endParaRPr lang="en-US" dirty="0"/>
          </a:p>
        </p:txBody>
      </p:sp>
      <p:sp>
        <p:nvSpPr>
          <p:cNvPr id="3" name="Rectangle 2"/>
          <p:cNvSpPr/>
          <p:nvPr/>
        </p:nvSpPr>
        <p:spPr>
          <a:xfrm>
            <a:off x="339365" y="1272191"/>
            <a:ext cx="8465272" cy="400110"/>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Key Recommendation: Implement Controls on ALL Staff users of AS400.</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11" name="TextBox 10"/>
          <p:cNvSpPr txBox="1"/>
          <p:nvPr/>
        </p:nvSpPr>
        <p:spPr>
          <a:xfrm>
            <a:off x="603315" y="3974026"/>
            <a:ext cx="7805393" cy="400110"/>
          </a:xfrm>
          <a:prstGeom prst="rect">
            <a:avLst/>
          </a:prstGeom>
          <a:solidFill>
            <a:srgbClr val="FF0000"/>
          </a:solidFill>
        </p:spPr>
        <p:txBody>
          <a:bodyPr wrap="square" rtlCol="0" anchor="ctr">
            <a:spAutoFit/>
          </a:bodyPr>
          <a:lstStyle/>
          <a:p>
            <a:pPr algn="ctr"/>
            <a:r>
              <a:rPr lang="en-US" sz="2000" b="1" dirty="0"/>
              <a:t>No Documented Controls for Data Entry or Data Changes were observed</a:t>
            </a:r>
          </a:p>
        </p:txBody>
      </p:sp>
      <p:sp>
        <p:nvSpPr>
          <p:cNvPr id="12" name="TextBox 11">
            <a:extLst>
              <a:ext uri="{FF2B5EF4-FFF2-40B4-BE49-F238E27FC236}">
                <a16:creationId xmlns:a16="http://schemas.microsoft.com/office/drawing/2014/main" id="{265E23D4-9F73-4367-9595-45C7CC137AEF}"/>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#18</a:t>
            </a:r>
          </a:p>
        </p:txBody>
      </p:sp>
      <p:sp>
        <p:nvSpPr>
          <p:cNvPr id="5" name="Rectangle 4">
            <a:extLst>
              <a:ext uri="{FF2B5EF4-FFF2-40B4-BE49-F238E27FC236}">
                <a16:creationId xmlns:a16="http://schemas.microsoft.com/office/drawing/2014/main" id="{038920A4-8BA1-443E-A958-7826C58DCB1A}"/>
              </a:ext>
            </a:extLst>
          </p:cNvPr>
          <p:cNvSpPr/>
          <p:nvPr/>
        </p:nvSpPr>
        <p:spPr>
          <a:xfrm>
            <a:off x="603315" y="5312005"/>
            <a:ext cx="7805394" cy="1200329"/>
          </a:xfrm>
          <a:prstGeom prst="rect">
            <a:avLst/>
          </a:prstGeom>
          <a:solidFill>
            <a:srgbClr val="FF0000"/>
          </a:solidFill>
        </p:spPr>
        <p:txBody>
          <a:bodyPr wrap="square">
            <a:spAutoFit/>
          </a:bodyPr>
          <a:lstStyle/>
          <a:p>
            <a:r>
              <a:rPr lang="en-US" b="1" dirty="0"/>
              <a:t>CAUTION: We have a strong concern with someone who would have access and training to both billing and collections.  The Forensic Audit documented fraudulent behavior by the Treasurer who had access to petty cash and AS400 data entry.  THIS REQUIRES A VERY STRICT CONTROL.</a:t>
            </a:r>
          </a:p>
        </p:txBody>
      </p:sp>
    </p:spTree>
    <p:extLst>
      <p:ext uri="{BB962C8B-B14F-4D97-AF65-F5344CB8AC3E}">
        <p14:creationId xmlns:p14="http://schemas.microsoft.com/office/powerpoint/2010/main" val="3115507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Report on Deliverables Completion</a:t>
            </a:r>
          </a:p>
        </p:txBody>
      </p:sp>
      <p:sp>
        <p:nvSpPr>
          <p:cNvPr id="8" name="Slide Number Placeholder 7"/>
          <p:cNvSpPr>
            <a:spLocks noGrp="1"/>
          </p:cNvSpPr>
          <p:nvPr>
            <p:ph type="sldNum" sz="quarter" idx="12"/>
          </p:nvPr>
        </p:nvSpPr>
        <p:spPr/>
        <p:txBody>
          <a:bodyPr/>
          <a:lstStyle/>
          <a:p>
            <a:fld id="{754E0B21-15B5-2D42-93D4-E23D4058B01A}" type="slidenum">
              <a:rPr lang="en-US" smtClean="0"/>
              <a:t>9</a:t>
            </a:fld>
            <a:endParaRPr lang="en-US" dirty="0"/>
          </a:p>
        </p:txBody>
      </p:sp>
      <p:sp>
        <p:nvSpPr>
          <p:cNvPr id="9" name="Rounded Rectangle 8"/>
          <p:cNvSpPr/>
          <p:nvPr/>
        </p:nvSpPr>
        <p:spPr>
          <a:xfrm>
            <a:off x="339365" y="2381693"/>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047125" y="2551837"/>
            <a:ext cx="7049750" cy="1754326"/>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RBG Report on </a:t>
            </a:r>
          </a:p>
          <a:p>
            <a:pPr algn="ctr"/>
            <a:r>
              <a:rPr lang="en-US" sz="5400" dirty="0">
                <a:ln w="0"/>
                <a:solidFill>
                  <a:schemeClr val="bg1"/>
                </a:solidFill>
                <a:effectLst>
                  <a:outerShdw blurRad="38100" dist="19050" dir="2700000" algn="tl" rotWithShape="0">
                    <a:schemeClr val="dk1">
                      <a:alpha val="40000"/>
                    </a:schemeClr>
                  </a:outerShdw>
                </a:effectLst>
              </a:rPr>
              <a:t>Deliverables Completion</a:t>
            </a:r>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3296921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4000" dirty="0"/>
              <a:t>Implement Detailed </a:t>
            </a:r>
            <a:br>
              <a:rPr lang="en-US" sz="4000" dirty="0"/>
            </a:br>
            <a:r>
              <a:rPr lang="en-US" sz="4000" dirty="0"/>
              <a:t>Policies &amp; Procedures</a:t>
            </a:r>
          </a:p>
        </p:txBody>
      </p:sp>
      <p:sp>
        <p:nvSpPr>
          <p:cNvPr id="4" name="Content Placeholder 3"/>
          <p:cNvSpPr>
            <a:spLocks noGrp="1"/>
          </p:cNvSpPr>
          <p:nvPr>
            <p:ph idx="1"/>
          </p:nvPr>
        </p:nvSpPr>
        <p:spPr>
          <a:xfrm>
            <a:off x="457200" y="2285999"/>
            <a:ext cx="8229600" cy="4295002"/>
          </a:xfrm>
        </p:spPr>
        <p:txBody>
          <a:bodyPr>
            <a:normAutofit fontScale="85000" lnSpcReduction="20000"/>
          </a:bodyPr>
          <a:lstStyle/>
          <a:p>
            <a:r>
              <a:rPr lang="en-US" sz="2800" b="1" u="sng" dirty="0"/>
              <a:t>Key Recommendation: </a:t>
            </a:r>
            <a:r>
              <a:rPr lang="en-US" sz="2800" b="1" dirty="0">
                <a:ln w="0"/>
              </a:rPr>
              <a:t>Create and issue </a:t>
            </a:r>
            <a:r>
              <a:rPr lang="en-US" sz="2800" b="1" dirty="0"/>
              <a:t>each current any new employee a binder of Standard Operating Procedures (SOP’s).</a:t>
            </a:r>
          </a:p>
          <a:p>
            <a:endParaRPr lang="en-US" sz="2800" b="1" u="sng" dirty="0"/>
          </a:p>
          <a:p>
            <a:r>
              <a:rPr lang="en-US" sz="2800" b="1" u="sng" dirty="0"/>
              <a:t>Employee Training</a:t>
            </a:r>
          </a:p>
          <a:p>
            <a:pPr lvl="1"/>
            <a:r>
              <a:rPr lang="en-US" sz="2400" dirty="0"/>
              <a:t>There is training (2 days) by Treasurer’s Association of Virginia</a:t>
            </a:r>
          </a:p>
          <a:p>
            <a:pPr lvl="1"/>
            <a:r>
              <a:rPr lang="en-US" sz="2400" dirty="0"/>
              <a:t>Only Collectors have gone to the Training</a:t>
            </a:r>
          </a:p>
          <a:p>
            <a:pPr lvl="1"/>
            <a:endParaRPr lang="en-US" sz="2400" dirty="0"/>
          </a:p>
          <a:p>
            <a:r>
              <a:rPr lang="en-US" sz="2800" b="1" u="sng" dirty="0"/>
              <a:t>Standard Operating Procedures</a:t>
            </a:r>
          </a:p>
          <a:p>
            <a:pPr lvl="1"/>
            <a:r>
              <a:rPr lang="en-US" sz="2400" dirty="0"/>
              <a:t>Write Standard Operating Procedures (SOP’s) for each of the 6 areas in the framework</a:t>
            </a:r>
          </a:p>
          <a:p>
            <a:pPr lvl="1"/>
            <a:r>
              <a:rPr lang="en-US" sz="2400" dirty="0"/>
              <a:t>Any new employee should enter the Office and receive a binder of documentation</a:t>
            </a:r>
          </a:p>
        </p:txBody>
      </p:sp>
      <p:sp>
        <p:nvSpPr>
          <p:cNvPr id="8" name="Slide Number Placeholder 7"/>
          <p:cNvSpPr>
            <a:spLocks noGrp="1"/>
          </p:cNvSpPr>
          <p:nvPr>
            <p:ph type="sldNum" sz="quarter" idx="12"/>
          </p:nvPr>
        </p:nvSpPr>
        <p:spPr/>
        <p:txBody>
          <a:bodyPr/>
          <a:lstStyle/>
          <a:p>
            <a:fld id="{754E0B21-15B5-2D42-93D4-E23D4058B01A}" type="slidenum">
              <a:rPr lang="en-US" smtClean="0"/>
              <a:t>90</a:t>
            </a:fld>
            <a:endParaRPr lang="en-US" dirty="0"/>
          </a:p>
        </p:txBody>
      </p:sp>
      <p:sp>
        <p:nvSpPr>
          <p:cNvPr id="3" name="Rectangle 2"/>
          <p:cNvSpPr/>
          <p:nvPr/>
        </p:nvSpPr>
        <p:spPr>
          <a:xfrm>
            <a:off x="339365" y="1455071"/>
            <a:ext cx="8465272" cy="707886"/>
          </a:xfrm>
          <a:prstGeom prst="rect">
            <a:avLst/>
          </a:prstGeom>
          <a:solidFill>
            <a:schemeClr val="accent1">
              <a:lumMod val="20000"/>
              <a:lumOff val="80000"/>
            </a:schemeClr>
          </a:solidFill>
        </p:spPr>
        <p:txBody>
          <a:bodyPr wrap="square" lIns="91440" tIns="45720" rIns="91440" bIns="45720">
            <a:spAutoFit/>
          </a:bodyPr>
          <a:lstStyle/>
          <a:p>
            <a:pPr algn="ctr"/>
            <a:r>
              <a:rPr lang="en-US" sz="2000" b="1" dirty="0">
                <a:ln w="0"/>
              </a:rPr>
              <a:t>Each of the 6 Areas should have detailed Policies and Standard Operating Procedures</a:t>
            </a:r>
          </a:p>
        </p:txBody>
      </p:sp>
      <p:sp>
        <p:nvSpPr>
          <p:cNvPr id="10" name="TextBox 9"/>
          <p:cNvSpPr txBox="1"/>
          <p:nvPr/>
        </p:nvSpPr>
        <p:spPr>
          <a:xfrm>
            <a:off x="1908928" y="6581001"/>
            <a:ext cx="5326144" cy="276999"/>
          </a:xfrm>
          <a:prstGeom prst="rect">
            <a:avLst/>
          </a:prstGeom>
          <a:noFill/>
        </p:spPr>
        <p:txBody>
          <a:bodyPr wrap="square" rtlCol="0" anchor="ctr">
            <a:spAutoFit/>
          </a:bodyPr>
          <a:lstStyle/>
          <a:p>
            <a:pPr algn="ctr"/>
            <a:r>
              <a:rPr lang="en-US" sz="1200" i="1" dirty="0"/>
              <a:t>Source: Treasurer’s Office Deep Dive conducted 9/12/17 – 9/13/17</a:t>
            </a:r>
          </a:p>
        </p:txBody>
      </p:sp>
      <p:sp>
        <p:nvSpPr>
          <p:cNvPr id="11" name="TextBox 10">
            <a:extLst>
              <a:ext uri="{FF2B5EF4-FFF2-40B4-BE49-F238E27FC236}">
                <a16:creationId xmlns:a16="http://schemas.microsoft.com/office/drawing/2014/main" id="{6865A098-795B-4F4D-93EC-01958B074B25}"/>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#19</a:t>
            </a:r>
          </a:p>
        </p:txBody>
      </p:sp>
    </p:spTree>
    <p:extLst>
      <p:ext uri="{BB962C8B-B14F-4D97-AF65-F5344CB8AC3E}">
        <p14:creationId xmlns:p14="http://schemas.microsoft.com/office/powerpoint/2010/main" val="1473412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Staffing</a:t>
            </a:r>
          </a:p>
        </p:txBody>
      </p:sp>
      <p:sp>
        <p:nvSpPr>
          <p:cNvPr id="8" name="Slide Number Placeholder 7"/>
          <p:cNvSpPr>
            <a:spLocks noGrp="1"/>
          </p:cNvSpPr>
          <p:nvPr>
            <p:ph type="sldNum" sz="quarter" idx="12"/>
          </p:nvPr>
        </p:nvSpPr>
        <p:spPr/>
        <p:txBody>
          <a:bodyPr/>
          <a:lstStyle/>
          <a:p>
            <a:fld id="{754E0B21-15B5-2D42-93D4-E23D4058B01A}" type="slidenum">
              <a:rPr lang="en-US" smtClean="0"/>
              <a:t>91</a:t>
            </a:fld>
            <a:endParaRPr lang="en-US" dirty="0"/>
          </a:p>
        </p:txBody>
      </p:sp>
      <p:grpSp>
        <p:nvGrpSpPr>
          <p:cNvPr id="5" name="Group 4"/>
          <p:cNvGrpSpPr/>
          <p:nvPr/>
        </p:nvGrpSpPr>
        <p:grpSpPr>
          <a:xfrm>
            <a:off x="339365" y="2381693"/>
            <a:ext cx="8465271" cy="2094614"/>
            <a:chOff x="339364" y="3423684"/>
            <a:chExt cx="8465271" cy="2094614"/>
          </a:xfrm>
        </p:grpSpPr>
        <p:sp>
          <p:nvSpPr>
            <p:cNvPr id="9" name="Rounded Rectangle 8"/>
            <p:cNvSpPr/>
            <p:nvPr/>
          </p:nvSpPr>
          <p:spPr>
            <a:xfrm>
              <a:off x="339364" y="3423684"/>
              <a:ext cx="8465271" cy="20946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412911" y="4009326"/>
              <a:ext cx="2318263" cy="923330"/>
            </a:xfrm>
            <a:prstGeom prst="rect">
              <a:avLst/>
            </a:prstGeom>
            <a:solidFill>
              <a:srgbClr val="002060"/>
            </a:solid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Staffing</a:t>
              </a:r>
              <a:endParaRPr lang="en-US" sz="5400" b="0" cap="none" spc="0" dirty="0">
                <a:ln w="0"/>
                <a:solidFill>
                  <a:schemeClr val="bg1"/>
                </a:solidFill>
                <a:effectLst>
                  <a:outerShdw blurRad="38100" dist="19050" dir="2700000" algn="tl" rotWithShape="0">
                    <a:schemeClr val="dk1">
                      <a:alpha val="40000"/>
                    </a:schemeClr>
                  </a:outerShdw>
                </a:effectLst>
              </a:endParaRPr>
            </a:p>
          </p:txBody>
        </p:sp>
      </p:grpSp>
      <p:pic>
        <p:nvPicPr>
          <p:cNvPr id="7" name="Picture 6"/>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1971445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Remove Manual Processes used by Staff</a:t>
            </a:r>
          </a:p>
        </p:txBody>
      </p:sp>
      <p:sp>
        <p:nvSpPr>
          <p:cNvPr id="4" name="Content Placeholder 3"/>
          <p:cNvSpPr>
            <a:spLocks noGrp="1"/>
          </p:cNvSpPr>
          <p:nvPr>
            <p:ph idx="1"/>
          </p:nvPr>
        </p:nvSpPr>
        <p:spPr>
          <a:xfrm>
            <a:off x="457200" y="1298448"/>
            <a:ext cx="8229600" cy="5559552"/>
          </a:xfrm>
        </p:spPr>
        <p:txBody>
          <a:bodyPr>
            <a:normAutofit fontScale="92500" lnSpcReduction="20000"/>
          </a:bodyPr>
          <a:lstStyle/>
          <a:p>
            <a:pPr marL="0" indent="0" algn="ctr">
              <a:buNone/>
            </a:pPr>
            <a:r>
              <a:rPr lang="en-US" b="1" u="sng" dirty="0"/>
              <a:t>People, Process, Technology</a:t>
            </a:r>
          </a:p>
          <a:p>
            <a:pPr marL="0" indent="0" algn="ctr">
              <a:buNone/>
            </a:pPr>
            <a:endParaRPr lang="en-US" u="sng" dirty="0"/>
          </a:p>
          <a:p>
            <a:pPr marL="514350" lvl="0" indent="-514350">
              <a:buFont typeface="+mj-lt"/>
              <a:buAutoNum type="arabicPeriod"/>
            </a:pPr>
            <a:r>
              <a:rPr lang="en-US" dirty="0"/>
              <a:t>The new Office will have a combined staff of 6 employees (4 from Utility and 2 from the previous Treasurer’s Office) and 1 Director</a:t>
            </a:r>
          </a:p>
          <a:p>
            <a:pPr marL="514350" lvl="0" indent="-514350">
              <a:buFont typeface="+mj-lt"/>
              <a:buAutoNum type="arabicPeriod"/>
            </a:pPr>
            <a:r>
              <a:rPr lang="en-US" dirty="0"/>
              <a:t>The team will be cross functional: to manage tasks in either Utility or Treasurer’s Office</a:t>
            </a:r>
          </a:p>
          <a:p>
            <a:pPr marL="514350" indent="-514350">
              <a:buFont typeface="+mj-lt"/>
              <a:buAutoNum type="arabicPeriod"/>
            </a:pPr>
            <a:r>
              <a:rPr lang="en-US" dirty="0"/>
              <a:t>All staff will become “Power Users” of AS400</a:t>
            </a:r>
          </a:p>
          <a:p>
            <a:pPr marL="514350" indent="-514350">
              <a:buFont typeface="+mj-lt"/>
              <a:buAutoNum type="arabicPeriod"/>
            </a:pPr>
            <a:r>
              <a:rPr lang="en-US" dirty="0"/>
              <a:t>All staff will follow strict controls for data entry</a:t>
            </a:r>
          </a:p>
          <a:p>
            <a:pPr marL="514350" indent="-514350">
              <a:buFont typeface="+mj-lt"/>
              <a:buAutoNum type="arabicPeriod"/>
            </a:pPr>
            <a:r>
              <a:rPr lang="en-US" dirty="0"/>
              <a:t>By combing Utility Billing and overall Payment and Collection operations, the City will realize greater process efficiency and revenues</a:t>
            </a:r>
          </a:p>
        </p:txBody>
      </p:sp>
      <p:sp>
        <p:nvSpPr>
          <p:cNvPr id="8" name="Slide Number Placeholder 7"/>
          <p:cNvSpPr>
            <a:spLocks noGrp="1"/>
          </p:cNvSpPr>
          <p:nvPr>
            <p:ph type="sldNum" sz="quarter" idx="12"/>
          </p:nvPr>
        </p:nvSpPr>
        <p:spPr/>
        <p:txBody>
          <a:bodyPr/>
          <a:lstStyle/>
          <a:p>
            <a:fld id="{754E0B21-15B5-2D42-93D4-E23D4058B01A}" type="slidenum">
              <a:rPr lang="en-US" smtClean="0"/>
              <a:t>92</a:t>
            </a:fld>
            <a:endParaRPr lang="en-US" dirty="0"/>
          </a:p>
        </p:txBody>
      </p:sp>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9" name="TextBox 8">
            <a:extLst>
              <a:ext uri="{FF2B5EF4-FFF2-40B4-BE49-F238E27FC236}">
                <a16:creationId xmlns:a16="http://schemas.microsoft.com/office/drawing/2014/main" id="{86422E6F-75C9-4FFC-9B40-0A1F7C12D63C}"/>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#20</a:t>
            </a:r>
          </a:p>
        </p:txBody>
      </p:sp>
    </p:spTree>
    <p:extLst>
      <p:ext uri="{BB962C8B-B14F-4D97-AF65-F5344CB8AC3E}">
        <p14:creationId xmlns:p14="http://schemas.microsoft.com/office/powerpoint/2010/main" val="2639199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a:xfrm>
            <a:off x="457200" y="274638"/>
            <a:ext cx="8229600" cy="1143000"/>
          </a:xfrm>
        </p:spPr>
        <p:txBody>
          <a:bodyPr>
            <a:noAutofit/>
          </a:bodyPr>
          <a:lstStyle/>
          <a:p>
            <a:r>
              <a:rPr lang="en-US" sz="3600" dirty="0"/>
              <a:t>Utility Billing – Manual Business Processes </a:t>
            </a:r>
          </a:p>
        </p:txBody>
      </p:sp>
      <p:sp>
        <p:nvSpPr>
          <p:cNvPr id="10" name="Content Placeholder 9"/>
          <p:cNvSpPr>
            <a:spLocks noGrp="1"/>
          </p:cNvSpPr>
          <p:nvPr>
            <p:ph sz="half" idx="2"/>
          </p:nvPr>
        </p:nvSpPr>
        <p:spPr>
          <a:xfrm>
            <a:off x="4648200" y="1125408"/>
            <a:ext cx="4038600" cy="5455593"/>
          </a:xfrm>
        </p:spPr>
        <p:txBody>
          <a:bodyPr>
            <a:normAutofit/>
          </a:bodyPr>
          <a:lstStyle/>
          <a:p>
            <a:pPr marL="457200" indent="-457200">
              <a:buFont typeface="+mj-lt"/>
              <a:buAutoNum type="arabicPeriod"/>
            </a:pPr>
            <a:r>
              <a:rPr lang="en-US" sz="2400" dirty="0"/>
              <a:t>The monthly billing and meter reading schedule is paper based and manual</a:t>
            </a:r>
          </a:p>
          <a:p>
            <a:pPr marL="457200" indent="-457200">
              <a:buFont typeface="+mj-lt"/>
              <a:buAutoNum type="arabicPeriod"/>
            </a:pPr>
            <a:endParaRPr lang="en-US" sz="2400" dirty="0"/>
          </a:p>
          <a:p>
            <a:pPr marL="457200" indent="-457200">
              <a:buFont typeface="+mj-lt"/>
              <a:buAutoNum type="arabicPeriod"/>
            </a:pPr>
            <a:r>
              <a:rPr lang="en-US" sz="2400" dirty="0"/>
              <a:t>Actual dates to mail bills, conduct meter readings and edit work orders vary month to month</a:t>
            </a:r>
          </a:p>
          <a:p>
            <a:pPr marL="457200" indent="-457200">
              <a:buFont typeface="+mj-lt"/>
              <a:buAutoNum type="arabicPeriod"/>
            </a:pPr>
            <a:endParaRPr lang="en-US" sz="2400" dirty="0"/>
          </a:p>
          <a:p>
            <a:pPr marL="457200" indent="-457200">
              <a:buFont typeface="+mj-lt"/>
              <a:buAutoNum type="arabicPeriod"/>
            </a:pPr>
            <a:r>
              <a:rPr lang="en-US" sz="2400" dirty="0"/>
              <a:t>Cut off reports are developed manually using spreadsheets downloaded from AS400</a:t>
            </a:r>
          </a:p>
        </p:txBody>
      </p:sp>
      <p:sp>
        <p:nvSpPr>
          <p:cNvPr id="8" name="Slide Number Placeholder 7"/>
          <p:cNvSpPr>
            <a:spLocks noGrp="1"/>
          </p:cNvSpPr>
          <p:nvPr>
            <p:ph type="sldNum" sz="quarter" idx="12"/>
          </p:nvPr>
        </p:nvSpPr>
        <p:spPr/>
        <p:txBody>
          <a:bodyPr/>
          <a:lstStyle/>
          <a:p>
            <a:fld id="{754E0B21-15B5-2D42-93D4-E23D4058B01A}" type="slidenum">
              <a:rPr lang="en-US" smtClean="0"/>
              <a:t>93</a:t>
            </a:fld>
            <a:endParaRPr lang="en-US" dirty="0"/>
          </a:p>
        </p:txBody>
      </p:sp>
      <p:pic>
        <p:nvPicPr>
          <p:cNvPr id="4" name="Picture 3"/>
          <p:cNvPicPr>
            <a:picLocks noChangeAspect="1"/>
          </p:cNvPicPr>
          <p:nvPr/>
        </p:nvPicPr>
        <p:blipFill>
          <a:blip r:embed="rId3"/>
          <a:stretch>
            <a:fillRect/>
          </a:stretch>
        </p:blipFill>
        <p:spPr>
          <a:xfrm>
            <a:off x="457200" y="1125408"/>
            <a:ext cx="4080272" cy="5440362"/>
          </a:xfrm>
          <a:prstGeom prst="rect">
            <a:avLst/>
          </a:prstGeom>
        </p:spPr>
      </p:pic>
      <p:sp>
        <p:nvSpPr>
          <p:cNvPr id="11" name="TextBox 10"/>
          <p:cNvSpPr txBox="1"/>
          <p:nvPr/>
        </p:nvSpPr>
        <p:spPr>
          <a:xfrm>
            <a:off x="1908928" y="6581001"/>
            <a:ext cx="5326144" cy="276999"/>
          </a:xfrm>
          <a:prstGeom prst="rect">
            <a:avLst/>
          </a:prstGeom>
          <a:noFill/>
        </p:spPr>
        <p:txBody>
          <a:bodyPr wrap="square" rtlCol="0" anchor="ctr">
            <a:spAutoFit/>
          </a:bodyPr>
          <a:lstStyle/>
          <a:p>
            <a:pPr algn="ctr"/>
            <a:r>
              <a:rPr lang="en-US" sz="1200" i="1" dirty="0"/>
              <a:t>Source: Utility Billing Deep Dive conducted on 9/7/17</a:t>
            </a:r>
          </a:p>
        </p:txBody>
      </p:sp>
      <p:sp>
        <p:nvSpPr>
          <p:cNvPr id="9" name="TextBox 8">
            <a:extLst>
              <a:ext uri="{FF2B5EF4-FFF2-40B4-BE49-F238E27FC236}">
                <a16:creationId xmlns:a16="http://schemas.microsoft.com/office/drawing/2014/main" id="{4D58AF01-9B0E-4267-8ACC-B43FD8DB0611}"/>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#20</a:t>
            </a:r>
          </a:p>
        </p:txBody>
      </p:sp>
    </p:spTree>
    <p:extLst>
      <p:ext uri="{BB962C8B-B14F-4D97-AF65-F5344CB8AC3E}">
        <p14:creationId xmlns:p14="http://schemas.microsoft.com/office/powerpoint/2010/main" val="41645691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rmAutofit/>
          </a:bodyPr>
          <a:lstStyle/>
          <a:p>
            <a:r>
              <a:rPr lang="en-US" dirty="0"/>
              <a:t>Urgent Need for Utility Technology</a:t>
            </a:r>
          </a:p>
        </p:txBody>
      </p:sp>
      <p:sp>
        <p:nvSpPr>
          <p:cNvPr id="3" name="Content Placeholder 2"/>
          <p:cNvSpPr>
            <a:spLocks noGrp="1"/>
          </p:cNvSpPr>
          <p:nvPr>
            <p:ph idx="1"/>
          </p:nvPr>
        </p:nvSpPr>
        <p:spPr>
          <a:xfrm>
            <a:off x="457200" y="1070058"/>
            <a:ext cx="8229600" cy="5669280"/>
          </a:xfrm>
        </p:spPr>
        <p:txBody>
          <a:bodyPr>
            <a:noAutofit/>
          </a:bodyPr>
          <a:lstStyle/>
          <a:p>
            <a:pPr marL="0" indent="0" algn="ctr">
              <a:buNone/>
            </a:pPr>
            <a:r>
              <a:rPr lang="en-US" sz="2400" u="sng" dirty="0"/>
              <a:t>According to Severn Trent’s Final Report to the City:</a:t>
            </a:r>
          </a:p>
          <a:p>
            <a:pPr marL="914400" lvl="1" indent="-457200">
              <a:buFont typeface="+mj-lt"/>
              <a:buAutoNum type="arabicPeriod"/>
            </a:pPr>
            <a:r>
              <a:rPr lang="en-US" sz="2000" b="1" dirty="0"/>
              <a:t>Reports out of the system are not adequate to provide management with a complete overview. They provide limited customer information by transaction.</a:t>
            </a:r>
            <a:r>
              <a:rPr lang="en-US" sz="2000" dirty="0"/>
              <a:t> For example:</a:t>
            </a:r>
          </a:p>
          <a:p>
            <a:pPr marL="1314450" lvl="2" indent="-457200">
              <a:buFont typeface="+mj-lt"/>
              <a:buAutoNum type="alphaLcPeriod"/>
            </a:pPr>
            <a:r>
              <a:rPr lang="en-US" sz="1600" i="1" dirty="0"/>
              <a:t>The detailed general ledger transaction report list does not contain any unique customer information. If there is a large adjustment in error, you can only see the source, date of transaction and amount.</a:t>
            </a:r>
          </a:p>
          <a:p>
            <a:pPr marL="914400" lvl="1" indent="-457200">
              <a:buFont typeface="+mj-lt"/>
              <a:buAutoNum type="arabicPeriod"/>
            </a:pPr>
            <a:endParaRPr lang="en-US" sz="2000" b="1" dirty="0"/>
          </a:p>
          <a:p>
            <a:pPr marL="914400" lvl="1" indent="-457200">
              <a:buFont typeface="+mj-lt"/>
              <a:buAutoNum type="arabicPeriod"/>
            </a:pPr>
            <a:r>
              <a:rPr lang="en-US" sz="2000" b="1" dirty="0"/>
              <a:t>Access to specific reports are not properly identified to provide the proper oversight.</a:t>
            </a:r>
          </a:p>
          <a:p>
            <a:pPr marL="914400" lvl="1" indent="-457200">
              <a:buFont typeface="+mj-lt"/>
              <a:buAutoNum type="arabicPeriod"/>
            </a:pPr>
            <a:endParaRPr lang="en-US" sz="2000" b="1" dirty="0"/>
          </a:p>
          <a:p>
            <a:pPr marL="914400" lvl="1" indent="-457200">
              <a:buFont typeface="+mj-lt"/>
              <a:buAutoNum type="arabicPeriod"/>
            </a:pPr>
            <a:r>
              <a:rPr lang="en-US" sz="2000" b="1" dirty="0"/>
              <a:t>All employees do not have access to canned reports within their scope of work built in the system.  The current setup requires staff to requests reports from IT personnel on a regular basis just to perform daily tasks. </a:t>
            </a:r>
            <a:r>
              <a:rPr lang="en-US" sz="2000" b="1" u="sng" dirty="0"/>
              <a:t>The staff does not appear to be equipped with the necessary tools to perform their daily jobs because of programming and setup limitations of the billing system.</a:t>
            </a:r>
          </a:p>
        </p:txBody>
      </p:sp>
      <p:sp>
        <p:nvSpPr>
          <p:cNvPr id="4" name="Slide Number Placeholder 3"/>
          <p:cNvSpPr>
            <a:spLocks noGrp="1"/>
          </p:cNvSpPr>
          <p:nvPr>
            <p:ph type="sldNum" sz="quarter" idx="12"/>
          </p:nvPr>
        </p:nvSpPr>
        <p:spPr/>
        <p:txBody>
          <a:bodyPr/>
          <a:lstStyle/>
          <a:p>
            <a:fld id="{754E0B21-15B5-2D42-93D4-E23D4058B01A}" type="slidenum">
              <a:rPr lang="en-US" smtClean="0"/>
              <a:t>94</a:t>
            </a:fld>
            <a:endParaRPr lang="en-US" dirty="0"/>
          </a:p>
        </p:txBody>
      </p:sp>
      <p:sp>
        <p:nvSpPr>
          <p:cNvPr id="6" name="TextBox 5"/>
          <p:cNvSpPr txBox="1"/>
          <p:nvPr/>
        </p:nvSpPr>
        <p:spPr>
          <a:xfrm>
            <a:off x="712382" y="6581001"/>
            <a:ext cx="7719237" cy="276999"/>
          </a:xfrm>
          <a:prstGeom prst="rect">
            <a:avLst/>
          </a:prstGeom>
          <a:noFill/>
        </p:spPr>
        <p:txBody>
          <a:bodyPr wrap="square" rtlCol="0" anchor="ctr">
            <a:spAutoFit/>
          </a:bodyPr>
          <a:lstStyle/>
          <a:p>
            <a:pPr algn="ctr"/>
            <a:r>
              <a:rPr lang="en-US" sz="1200" i="1" dirty="0"/>
              <a:t>Source: Severn Trent Final Report, “Customer Service &amp; Billing Operation Final Assessment,” July 2017.</a:t>
            </a:r>
          </a:p>
        </p:txBody>
      </p:sp>
      <p:sp>
        <p:nvSpPr>
          <p:cNvPr id="7" name="TextBox 6">
            <a:extLst>
              <a:ext uri="{FF2B5EF4-FFF2-40B4-BE49-F238E27FC236}">
                <a16:creationId xmlns:a16="http://schemas.microsoft.com/office/drawing/2014/main" id="{95565697-9504-4BD5-B218-978D6983ED74}"/>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#20</a:t>
            </a:r>
          </a:p>
        </p:txBody>
      </p:sp>
    </p:spTree>
    <p:extLst>
      <p:ext uri="{BB962C8B-B14F-4D97-AF65-F5344CB8AC3E}">
        <p14:creationId xmlns:p14="http://schemas.microsoft.com/office/powerpoint/2010/main" val="29847325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Issue an RFP for Utility Billing Software</a:t>
            </a:r>
          </a:p>
        </p:txBody>
      </p:sp>
      <p:sp>
        <p:nvSpPr>
          <p:cNvPr id="12" name="Content Placeholder 11"/>
          <p:cNvSpPr>
            <a:spLocks noGrp="1"/>
          </p:cNvSpPr>
          <p:nvPr>
            <p:ph idx="1"/>
          </p:nvPr>
        </p:nvSpPr>
        <p:spPr>
          <a:xfrm>
            <a:off x="457200" y="1295400"/>
            <a:ext cx="8229600" cy="4830763"/>
          </a:xfrm>
        </p:spPr>
        <p:txBody>
          <a:bodyPr/>
          <a:lstStyle/>
          <a:p>
            <a:r>
              <a:rPr lang="en-US" dirty="0"/>
              <a:t>Both Utility Billing staff and customers need easier and faster data visibility to:</a:t>
            </a:r>
          </a:p>
          <a:p>
            <a:pPr marL="971550" lvl="1" indent="-514350">
              <a:buFont typeface="+mj-lt"/>
              <a:buAutoNum type="arabicPeriod"/>
            </a:pPr>
            <a:r>
              <a:rPr lang="en-US" b="1" dirty="0"/>
              <a:t>Run a 90 Day Delinquent Report with 1 Click of a Button</a:t>
            </a:r>
          </a:p>
          <a:p>
            <a:pPr marL="971550" lvl="1" indent="-514350">
              <a:buFont typeface="+mj-lt"/>
              <a:buAutoNum type="arabicPeriod"/>
            </a:pPr>
            <a:r>
              <a:rPr lang="en-US" b="1" dirty="0"/>
              <a:t>Run a Cut Off Report with 1 Click of a Button</a:t>
            </a:r>
          </a:p>
          <a:p>
            <a:pPr marL="971550" lvl="1" indent="-514350">
              <a:buFont typeface="+mj-lt"/>
              <a:buAutoNum type="arabicPeriod"/>
            </a:pPr>
            <a:r>
              <a:rPr lang="en-US" b="1" dirty="0"/>
              <a:t>View Entire Client History with 1 Click of a Button</a:t>
            </a:r>
          </a:p>
          <a:p>
            <a:pPr lvl="1"/>
            <a:endParaRPr lang="en-US" dirty="0"/>
          </a:p>
        </p:txBody>
      </p:sp>
      <p:sp>
        <p:nvSpPr>
          <p:cNvPr id="8" name="Slide Number Placeholder 7"/>
          <p:cNvSpPr>
            <a:spLocks noGrp="1"/>
          </p:cNvSpPr>
          <p:nvPr>
            <p:ph type="sldNum" sz="quarter" idx="12"/>
          </p:nvPr>
        </p:nvSpPr>
        <p:spPr/>
        <p:txBody>
          <a:bodyPr/>
          <a:lstStyle/>
          <a:p>
            <a:fld id="{754E0B21-15B5-2D42-93D4-E23D4058B01A}" type="slidenum">
              <a:rPr lang="en-US" smtClean="0"/>
              <a:t>95</a:t>
            </a:fld>
            <a:endParaRPr lang="en-US" dirty="0"/>
          </a:p>
        </p:txBody>
      </p:sp>
      <p:pic>
        <p:nvPicPr>
          <p:cNvPr id="3" name="Picture 2"/>
          <p:cNvPicPr>
            <a:picLocks noChangeAspect="1"/>
          </p:cNvPicPr>
          <p:nvPr/>
        </p:nvPicPr>
        <p:blipFill>
          <a:blip r:embed="rId3"/>
          <a:stretch>
            <a:fillRect/>
          </a:stretch>
        </p:blipFill>
        <p:spPr>
          <a:xfrm>
            <a:off x="368300" y="4862428"/>
            <a:ext cx="2466974" cy="1531357"/>
          </a:xfrm>
          <a:prstGeom prst="rect">
            <a:avLst/>
          </a:prstGeom>
        </p:spPr>
      </p:pic>
      <p:pic>
        <p:nvPicPr>
          <p:cNvPr id="4" name="Picture 3"/>
          <p:cNvPicPr>
            <a:picLocks noChangeAspect="1"/>
          </p:cNvPicPr>
          <p:nvPr/>
        </p:nvPicPr>
        <p:blipFill>
          <a:blip r:embed="rId4"/>
          <a:stretch>
            <a:fillRect/>
          </a:stretch>
        </p:blipFill>
        <p:spPr>
          <a:xfrm>
            <a:off x="6743700" y="4832434"/>
            <a:ext cx="2148895" cy="1591344"/>
          </a:xfrm>
          <a:prstGeom prst="rect">
            <a:avLst/>
          </a:prstGeom>
        </p:spPr>
      </p:pic>
      <p:pic>
        <p:nvPicPr>
          <p:cNvPr id="10" name="Picture 9"/>
          <p:cNvPicPr>
            <a:picLocks noChangeAspect="1"/>
          </p:cNvPicPr>
          <p:nvPr/>
        </p:nvPicPr>
        <p:blipFill>
          <a:blip r:embed="rId5"/>
          <a:stretch>
            <a:fillRect/>
          </a:stretch>
        </p:blipFill>
        <p:spPr>
          <a:xfrm>
            <a:off x="3586867" y="4906128"/>
            <a:ext cx="2405241" cy="1443956"/>
          </a:xfrm>
          <a:prstGeom prst="rect">
            <a:avLst/>
          </a:prstGeom>
        </p:spPr>
      </p:pic>
      <p:sp>
        <p:nvSpPr>
          <p:cNvPr id="11" name="TextBox 10">
            <a:extLst>
              <a:ext uri="{FF2B5EF4-FFF2-40B4-BE49-F238E27FC236}">
                <a16:creationId xmlns:a16="http://schemas.microsoft.com/office/drawing/2014/main" id="{18EF2146-510D-4B8E-817A-47019A8C0CEE}"/>
              </a:ext>
            </a:extLst>
          </p:cNvPr>
          <p:cNvSpPr txBox="1"/>
          <p:nvPr/>
        </p:nvSpPr>
        <p:spPr>
          <a:xfrm>
            <a:off x="3624326" y="0"/>
            <a:ext cx="1895348" cy="400110"/>
          </a:xfrm>
          <a:prstGeom prst="rect">
            <a:avLst/>
          </a:prstGeom>
          <a:solidFill>
            <a:srgbClr val="00B050"/>
          </a:solidFill>
        </p:spPr>
        <p:txBody>
          <a:bodyPr wrap="square" rtlCol="0" anchor="ctr">
            <a:spAutoFit/>
          </a:bodyPr>
          <a:lstStyle/>
          <a:p>
            <a:pPr algn="ctr"/>
            <a:r>
              <a:rPr lang="en-US" sz="2000" b="1" dirty="0">
                <a:solidFill>
                  <a:schemeClr val="bg1"/>
                </a:solidFill>
              </a:rPr>
              <a:t>Action Item #20</a:t>
            </a:r>
          </a:p>
        </p:txBody>
      </p:sp>
      <p:sp>
        <p:nvSpPr>
          <p:cNvPr id="13" name="Rectangle 12">
            <a:extLst>
              <a:ext uri="{FF2B5EF4-FFF2-40B4-BE49-F238E27FC236}">
                <a16:creationId xmlns:a16="http://schemas.microsoft.com/office/drawing/2014/main" id="{CB8778A4-DB04-4BDC-B870-1B3CC43881D8}"/>
              </a:ext>
            </a:extLst>
          </p:cNvPr>
          <p:cNvSpPr/>
          <p:nvPr/>
        </p:nvSpPr>
        <p:spPr>
          <a:xfrm>
            <a:off x="575035" y="6519446"/>
            <a:ext cx="7993930" cy="338554"/>
          </a:xfrm>
          <a:prstGeom prst="rect">
            <a:avLst/>
          </a:prstGeom>
          <a:solidFill>
            <a:srgbClr val="FFFF00"/>
          </a:solidFill>
        </p:spPr>
        <p:txBody>
          <a:bodyPr wrap="squar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rPr>
              <a:t>The City should issue an RFP f</a:t>
            </a:r>
            <a:r>
              <a:rPr lang="en-US" sz="1600" b="1" dirty="0">
                <a:ln w="0"/>
                <a:effectLst>
                  <a:outerShdw blurRad="38100" dist="19050" dir="2700000" algn="tl" rotWithShape="0">
                    <a:schemeClr val="dk1">
                      <a:alpha val="40000"/>
                    </a:schemeClr>
                  </a:outerShdw>
                </a:effectLst>
              </a:rPr>
              <a:t>or any critical 3</a:t>
            </a:r>
            <a:r>
              <a:rPr lang="en-US" sz="1600" b="1" baseline="30000" dirty="0">
                <a:ln w="0"/>
                <a:effectLst>
                  <a:outerShdw blurRad="38100" dist="19050" dir="2700000" algn="tl" rotWithShape="0">
                    <a:schemeClr val="dk1">
                      <a:alpha val="40000"/>
                    </a:schemeClr>
                  </a:outerShdw>
                </a:effectLst>
              </a:rPr>
              <a:t>rd</a:t>
            </a:r>
            <a:r>
              <a:rPr lang="en-US" sz="1600" b="1" dirty="0">
                <a:ln w="0"/>
                <a:effectLst>
                  <a:outerShdw blurRad="38100" dist="19050" dir="2700000" algn="tl" rotWithShape="0">
                    <a:schemeClr val="dk1">
                      <a:alpha val="40000"/>
                    </a:schemeClr>
                  </a:outerShdw>
                </a:effectLst>
              </a:rPr>
              <a:t> party services b</a:t>
            </a:r>
            <a:r>
              <a:rPr lang="en-US" sz="1600" b="1" cap="none" spc="0" dirty="0">
                <a:ln w="0"/>
                <a:solidFill>
                  <a:schemeClr val="tx1"/>
                </a:solidFill>
                <a:effectLst>
                  <a:outerShdw blurRad="38100" dist="19050" dir="2700000" algn="tl" rotWithShape="0">
                    <a:schemeClr val="dk1">
                      <a:alpha val="40000"/>
                    </a:schemeClr>
                  </a:outerShdw>
                </a:effectLst>
              </a:rPr>
              <a:t>y November 15th</a:t>
            </a:r>
          </a:p>
        </p:txBody>
      </p:sp>
    </p:spTree>
    <p:extLst>
      <p:ext uri="{BB962C8B-B14F-4D97-AF65-F5344CB8AC3E}">
        <p14:creationId xmlns:p14="http://schemas.microsoft.com/office/powerpoint/2010/main" val="2858255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Autofit/>
          </a:bodyPr>
          <a:lstStyle/>
          <a:p>
            <a:r>
              <a:rPr lang="en-US" sz="3600" dirty="0"/>
              <a:t>RBG Accomplishments</a:t>
            </a:r>
          </a:p>
        </p:txBody>
      </p:sp>
      <p:sp>
        <p:nvSpPr>
          <p:cNvPr id="8" name="Slide Number Placeholder 7"/>
          <p:cNvSpPr>
            <a:spLocks noGrp="1"/>
          </p:cNvSpPr>
          <p:nvPr>
            <p:ph type="sldNum" sz="quarter" idx="12"/>
          </p:nvPr>
        </p:nvSpPr>
        <p:spPr/>
        <p:txBody>
          <a:bodyPr/>
          <a:lstStyle/>
          <a:p>
            <a:fld id="{754E0B21-15B5-2D42-93D4-E23D4058B01A}" type="slidenum">
              <a:rPr lang="en-US" smtClean="0"/>
              <a:t>96</a:t>
            </a:fld>
            <a:endParaRPr lang="en-US" dirty="0"/>
          </a:p>
        </p:txBody>
      </p:sp>
      <p:sp>
        <p:nvSpPr>
          <p:cNvPr id="9" name="Rounded Rectangle 8"/>
          <p:cNvSpPr/>
          <p:nvPr/>
        </p:nvSpPr>
        <p:spPr>
          <a:xfrm>
            <a:off x="339365" y="2381692"/>
            <a:ext cx="8465271" cy="333862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509924" y="2758342"/>
            <a:ext cx="8124152" cy="1754326"/>
          </a:xfrm>
          <a:prstGeom prst="rect">
            <a:avLst/>
          </a:prstGeom>
          <a:solidFill>
            <a:srgbClr val="002060"/>
          </a:solid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Summary of RBG</a:t>
            </a:r>
          </a:p>
          <a:p>
            <a:pPr algn="ctr"/>
            <a:r>
              <a:rPr lang="en-US" sz="5400" dirty="0">
                <a:ln w="0"/>
                <a:solidFill>
                  <a:schemeClr val="bg1"/>
                </a:solidFill>
                <a:effectLst>
                  <a:outerShdw blurRad="38100" dist="19050" dir="2700000" algn="tl" rotWithShape="0">
                    <a:schemeClr val="dk1">
                      <a:alpha val="40000"/>
                    </a:schemeClr>
                  </a:outerShdw>
                </a:effectLst>
              </a:rPr>
              <a:t>Accomplishments</a:t>
            </a:r>
          </a:p>
        </p:txBody>
      </p:sp>
    </p:spTree>
    <p:extLst>
      <p:ext uri="{BB962C8B-B14F-4D97-AF65-F5344CB8AC3E}">
        <p14:creationId xmlns:p14="http://schemas.microsoft.com/office/powerpoint/2010/main" val="9859214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159000" cy="698500"/>
          </a:xfrm>
          <a:prstGeom prst="rect">
            <a:avLst/>
          </a:prstGeom>
        </p:spPr>
      </p:pic>
      <p:sp>
        <p:nvSpPr>
          <p:cNvPr id="2" name="Title 1"/>
          <p:cNvSpPr>
            <a:spLocks noGrp="1"/>
          </p:cNvSpPr>
          <p:nvPr>
            <p:ph type="title"/>
          </p:nvPr>
        </p:nvSpPr>
        <p:spPr/>
        <p:txBody>
          <a:bodyPr>
            <a:normAutofit/>
          </a:bodyPr>
          <a:lstStyle/>
          <a:p>
            <a:r>
              <a:rPr lang="en-US" sz="3600" dirty="0"/>
              <a:t>RBG Accomplishments</a:t>
            </a:r>
            <a:endParaRPr lang="en-US" sz="1000" dirty="0"/>
          </a:p>
        </p:txBody>
      </p:sp>
      <p:sp>
        <p:nvSpPr>
          <p:cNvPr id="3" name="Content Placeholder 2"/>
          <p:cNvSpPr>
            <a:spLocks noGrp="1"/>
          </p:cNvSpPr>
          <p:nvPr>
            <p:ph idx="1"/>
          </p:nvPr>
        </p:nvSpPr>
        <p:spPr>
          <a:xfrm>
            <a:off x="457200" y="1219551"/>
            <a:ext cx="8229600" cy="5303520"/>
          </a:xfrm>
        </p:spPr>
        <p:txBody>
          <a:bodyPr>
            <a:noAutofit/>
          </a:bodyPr>
          <a:lstStyle/>
          <a:p>
            <a:pPr marL="457200" indent="-457200">
              <a:buFont typeface="+mj-lt"/>
              <a:buAutoNum type="arabicPeriod"/>
            </a:pPr>
            <a:r>
              <a:rPr lang="en-US" sz="2400" b="1" dirty="0"/>
              <a:t>Balanced the FY17 Budget for the first time since 2009</a:t>
            </a:r>
          </a:p>
          <a:p>
            <a:pPr marL="457200" indent="-457200">
              <a:buFont typeface="+mj-lt"/>
              <a:buAutoNum type="arabicPeriod"/>
            </a:pPr>
            <a:r>
              <a:rPr lang="en-US" sz="2400" b="1" dirty="0"/>
              <a:t>Restored the 10% Pay Cut in FY17</a:t>
            </a:r>
          </a:p>
          <a:p>
            <a:pPr marL="457200" indent="-457200">
              <a:buFont typeface="+mj-lt"/>
              <a:buAutoNum type="arabicPeriod"/>
            </a:pPr>
            <a:r>
              <a:rPr lang="en-US" sz="2400" b="1" dirty="0"/>
              <a:t>DSS State Reimbursement</a:t>
            </a:r>
          </a:p>
          <a:p>
            <a:pPr marL="914400" lvl="1" indent="-457200">
              <a:buFont typeface="+mj-lt"/>
              <a:buAutoNum type="alphaLcPeriod"/>
            </a:pPr>
            <a:r>
              <a:rPr lang="en-US" sz="2000" dirty="0"/>
              <a:t>RBG requested and received $625,000 back to the City’s Department of Social Services.</a:t>
            </a:r>
          </a:p>
          <a:p>
            <a:pPr marL="457200" indent="-457200">
              <a:buFont typeface="+mj-lt"/>
              <a:buAutoNum type="arabicPeriod"/>
            </a:pPr>
            <a:r>
              <a:rPr lang="en-US" sz="2400" b="1" dirty="0"/>
              <a:t>Settled SCWA Lawsuit</a:t>
            </a:r>
          </a:p>
          <a:p>
            <a:pPr marL="914400" lvl="1" indent="-457200">
              <a:buFont typeface="+mj-lt"/>
              <a:buAutoNum type="alphaLcPeriod"/>
            </a:pPr>
            <a:r>
              <a:rPr lang="en-US" sz="2000" dirty="0"/>
              <a:t>$1.3M settlement with South Central Wastewater Authority</a:t>
            </a:r>
          </a:p>
          <a:p>
            <a:pPr marL="457200" indent="-457200">
              <a:buFont typeface="+mj-lt"/>
              <a:buAutoNum type="arabicPeriod"/>
            </a:pPr>
            <a:r>
              <a:rPr lang="en-US" sz="2400" b="1" dirty="0"/>
              <a:t>Positioned the City to secure $6.5 Revenue Anticipation Note (RAN)</a:t>
            </a:r>
          </a:p>
          <a:p>
            <a:pPr marL="457200" indent="-457200">
              <a:buFont typeface="+mj-lt"/>
              <a:buAutoNum type="arabicPeriod"/>
            </a:pPr>
            <a:r>
              <a:rPr lang="en-US" sz="2400" b="1" dirty="0"/>
              <a:t>Ensured City Payroll in November – December 2016</a:t>
            </a:r>
          </a:p>
          <a:p>
            <a:pPr marL="457200" indent="-457200">
              <a:buFont typeface="+mj-lt"/>
              <a:buAutoNum type="arabicPeriod"/>
            </a:pPr>
            <a:r>
              <a:rPr lang="en-US" sz="2400" b="1" dirty="0"/>
              <a:t>Council approved reducing the rehab tax credit from 10 years to 5 years. </a:t>
            </a:r>
          </a:p>
        </p:txBody>
      </p:sp>
      <p:sp>
        <p:nvSpPr>
          <p:cNvPr id="4" name="Slide Number Placeholder 3"/>
          <p:cNvSpPr>
            <a:spLocks noGrp="1"/>
          </p:cNvSpPr>
          <p:nvPr>
            <p:ph type="sldNum" sz="quarter" idx="12"/>
          </p:nvPr>
        </p:nvSpPr>
        <p:spPr/>
        <p:txBody>
          <a:bodyPr/>
          <a:lstStyle/>
          <a:p>
            <a:fld id="{754E0B21-15B5-2D42-93D4-E23D4058B01A}" type="slidenum">
              <a:rPr lang="en-US" smtClean="0"/>
              <a:t>97</a:t>
            </a:fld>
            <a:endParaRPr lang="en-US" dirty="0"/>
          </a:p>
        </p:txBody>
      </p:sp>
    </p:spTree>
    <p:extLst>
      <p:ext uri="{BB962C8B-B14F-4D97-AF65-F5344CB8AC3E}">
        <p14:creationId xmlns:p14="http://schemas.microsoft.com/office/powerpoint/2010/main" val="15534812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RBG Accomplishments</a:t>
            </a:r>
            <a:endParaRPr lang="en-US" sz="1000" dirty="0"/>
          </a:p>
        </p:txBody>
      </p:sp>
      <p:sp>
        <p:nvSpPr>
          <p:cNvPr id="3" name="Content Placeholder 2"/>
          <p:cNvSpPr>
            <a:spLocks noGrp="1"/>
          </p:cNvSpPr>
          <p:nvPr>
            <p:ph idx="1"/>
          </p:nvPr>
        </p:nvSpPr>
        <p:spPr>
          <a:xfrm>
            <a:off x="457200" y="1325880"/>
            <a:ext cx="8229600" cy="5303520"/>
          </a:xfrm>
        </p:spPr>
        <p:txBody>
          <a:bodyPr>
            <a:noAutofit/>
          </a:bodyPr>
          <a:lstStyle/>
          <a:p>
            <a:pPr marL="457200" indent="-457200">
              <a:buAutoNum type="arabicPeriod" startAt="8"/>
            </a:pPr>
            <a:r>
              <a:rPr lang="en-US" sz="2400" b="1" dirty="0"/>
              <a:t>Sold 70+ Surplus Physical Assets for Auction (e.g., unused police and fire vehicles)</a:t>
            </a:r>
          </a:p>
          <a:p>
            <a:pPr marL="457200" indent="-457200">
              <a:buAutoNum type="arabicPeriod" startAt="8"/>
            </a:pPr>
            <a:r>
              <a:rPr lang="en-US" sz="2400" b="1" dirty="0"/>
              <a:t>Conducted Real Estate Showcase to streamline sale of eligible city owned real estate properties </a:t>
            </a:r>
          </a:p>
          <a:p>
            <a:pPr marL="457200" indent="-457200">
              <a:buAutoNum type="arabicPeriod" startAt="8"/>
            </a:pPr>
            <a:r>
              <a:rPr lang="en-US" sz="2400" b="1" dirty="0"/>
              <a:t>Completed a nationwide Executive Search to find permanent City Manager, Director of Finance, Police Chief, Fire Chief</a:t>
            </a:r>
          </a:p>
          <a:p>
            <a:pPr marL="457200" indent="-457200">
              <a:buAutoNum type="arabicPeriod" startAt="8"/>
            </a:pPr>
            <a:r>
              <a:rPr lang="en-US" sz="2400" b="1" dirty="0"/>
              <a:t>Forensic Audit completed report due by end September 2017 (RFP received 6 proposals from nationwide)</a:t>
            </a:r>
          </a:p>
          <a:p>
            <a:pPr marL="457200" indent="-457200">
              <a:buAutoNum type="arabicPeriod" startAt="8"/>
            </a:pPr>
            <a:r>
              <a:rPr lang="en-US" sz="2400" b="1" dirty="0"/>
              <a:t>Implemented OpenGov to build the FY18 Budget, and establish monthly financial reporting</a:t>
            </a:r>
          </a:p>
        </p:txBody>
      </p:sp>
      <p:sp>
        <p:nvSpPr>
          <p:cNvPr id="4" name="Slide Number Placeholder 3"/>
          <p:cNvSpPr>
            <a:spLocks noGrp="1"/>
          </p:cNvSpPr>
          <p:nvPr>
            <p:ph type="sldNum" sz="quarter" idx="12"/>
          </p:nvPr>
        </p:nvSpPr>
        <p:spPr/>
        <p:txBody>
          <a:bodyPr/>
          <a:lstStyle/>
          <a:p>
            <a:fld id="{754E0B21-15B5-2D42-93D4-E23D4058B01A}" type="slidenum">
              <a:rPr lang="en-US" smtClean="0"/>
              <a:t>98</a:t>
            </a:fld>
            <a:endParaRPr lang="en-US" dirty="0"/>
          </a:p>
        </p:txBody>
      </p:sp>
      <p:pic>
        <p:nvPicPr>
          <p:cNvPr id="5" name="Picture 4"/>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725560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RBG Accomplishments</a:t>
            </a:r>
            <a:endParaRPr lang="en-US" sz="1100" dirty="0"/>
          </a:p>
        </p:txBody>
      </p:sp>
      <p:sp>
        <p:nvSpPr>
          <p:cNvPr id="3" name="Content Placeholder 2"/>
          <p:cNvSpPr>
            <a:spLocks noGrp="1"/>
          </p:cNvSpPr>
          <p:nvPr>
            <p:ph idx="1"/>
          </p:nvPr>
        </p:nvSpPr>
        <p:spPr>
          <a:xfrm>
            <a:off x="457200" y="1180214"/>
            <a:ext cx="8229600" cy="5449185"/>
          </a:xfrm>
        </p:spPr>
        <p:txBody>
          <a:bodyPr>
            <a:noAutofit/>
          </a:bodyPr>
          <a:lstStyle/>
          <a:p>
            <a:pPr marL="457200" indent="-457200">
              <a:buAutoNum type="arabicPeriod" startAt="13"/>
            </a:pPr>
            <a:r>
              <a:rPr lang="en-US" sz="2400" b="1" dirty="0"/>
              <a:t>Sold the Petersburg Generals baseball team for $100K</a:t>
            </a:r>
          </a:p>
          <a:p>
            <a:pPr marL="457200" indent="-457200">
              <a:buAutoNum type="arabicPeriod" startAt="13"/>
            </a:pPr>
            <a:endParaRPr lang="en-US" sz="2400" b="1" dirty="0"/>
          </a:p>
          <a:p>
            <a:pPr marL="457200" indent="-457200">
              <a:buAutoNum type="arabicPeriod" startAt="13"/>
            </a:pPr>
            <a:r>
              <a:rPr lang="en-US" sz="2400" b="1" dirty="0"/>
              <a:t>Created Standing Committees to tackle key issues</a:t>
            </a:r>
          </a:p>
          <a:p>
            <a:pPr marL="914400" lvl="1" indent="-457200">
              <a:buFont typeface="+mj-lt"/>
              <a:buAutoNum type="alphaLcPeriod"/>
            </a:pPr>
            <a:r>
              <a:rPr lang="en-US" sz="2000" dirty="0"/>
              <a:t>Public Safety</a:t>
            </a:r>
          </a:p>
          <a:p>
            <a:pPr marL="914400" lvl="1" indent="-457200">
              <a:buFont typeface="+mj-lt"/>
              <a:buAutoNum type="alphaLcPeriod"/>
            </a:pPr>
            <a:r>
              <a:rPr lang="en-US" sz="2000" dirty="0"/>
              <a:t>Fiscal Policy</a:t>
            </a:r>
          </a:p>
          <a:p>
            <a:pPr marL="914400" lvl="1" indent="-457200">
              <a:buFont typeface="+mj-lt"/>
              <a:buAutoNum type="alphaLcPeriod"/>
            </a:pPr>
            <a:r>
              <a:rPr lang="en-US" sz="2000" dirty="0"/>
              <a:t>Education</a:t>
            </a:r>
          </a:p>
          <a:p>
            <a:pPr marL="457200" lvl="1" indent="0">
              <a:buNone/>
            </a:pPr>
            <a:endParaRPr lang="en-US" sz="2000" dirty="0"/>
          </a:p>
          <a:p>
            <a:pPr marL="514350" indent="-457200">
              <a:buFont typeface="+mj-lt"/>
              <a:buAutoNum type="arabicPeriod" startAt="13"/>
            </a:pPr>
            <a:r>
              <a:rPr lang="en-US" sz="2400" b="1" dirty="0"/>
              <a:t>Implemented CityWorks for Utilities Department to track work orders, repairs, cost of repairs, staffing</a:t>
            </a:r>
          </a:p>
          <a:p>
            <a:pPr marL="514350" indent="-457200">
              <a:buFont typeface="+mj-lt"/>
              <a:buAutoNum type="arabicPeriod" startAt="13"/>
            </a:pPr>
            <a:endParaRPr lang="en-US" sz="2400" b="1" dirty="0"/>
          </a:p>
          <a:p>
            <a:pPr marL="514350" indent="-457200">
              <a:buFont typeface="+mj-lt"/>
              <a:buAutoNum type="arabicPeriod" startAt="13"/>
            </a:pPr>
            <a:r>
              <a:rPr lang="en-US" sz="2400" b="1" dirty="0"/>
              <a:t>All authorities were made whole by the end of June 2017. </a:t>
            </a:r>
            <a:r>
              <a:rPr lang="en-US" sz="2400" dirty="0"/>
              <a:t>VRS and SCWWA will be paid off December 2017 and FY 2019, respectively.  The remaining two have been appropriated in the FY 18 budget.</a:t>
            </a:r>
          </a:p>
        </p:txBody>
      </p:sp>
      <p:sp>
        <p:nvSpPr>
          <p:cNvPr id="4" name="Slide Number Placeholder 3"/>
          <p:cNvSpPr>
            <a:spLocks noGrp="1"/>
          </p:cNvSpPr>
          <p:nvPr>
            <p:ph type="sldNum" sz="quarter" idx="12"/>
          </p:nvPr>
        </p:nvSpPr>
        <p:spPr/>
        <p:txBody>
          <a:bodyPr/>
          <a:lstStyle/>
          <a:p>
            <a:fld id="{754E0B21-15B5-2D42-93D4-E23D4058B01A}" type="slidenum">
              <a:rPr lang="en-US" smtClean="0"/>
              <a:t>99</a:t>
            </a:fld>
            <a:endParaRPr lang="en-US" dirty="0"/>
          </a:p>
        </p:txBody>
      </p:sp>
      <p:pic>
        <p:nvPicPr>
          <p:cNvPr id="5" name="Picture 4"/>
          <p:cNvPicPr>
            <a:picLocks noChangeAspect="1"/>
          </p:cNvPicPr>
          <p:nvPr/>
        </p:nvPicPr>
        <p:blipFill>
          <a:blip r:embed="rId2"/>
          <a:stretch>
            <a:fillRect/>
          </a:stretch>
        </p:blipFill>
        <p:spPr>
          <a:xfrm>
            <a:off x="0" y="0"/>
            <a:ext cx="2159000" cy="698500"/>
          </a:xfrm>
          <a:prstGeom prst="rect">
            <a:avLst/>
          </a:prstGeom>
        </p:spPr>
      </p:pic>
    </p:spTree>
    <p:extLst>
      <p:ext uri="{BB962C8B-B14F-4D97-AF65-F5344CB8AC3E}">
        <p14:creationId xmlns:p14="http://schemas.microsoft.com/office/powerpoint/2010/main" val="2247249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68589</TotalTime>
  <Words>11536</Words>
  <Application>Microsoft Office PowerPoint</Application>
  <PresentationFormat>On-screen Show (4:3)</PresentationFormat>
  <Paragraphs>1199</Paragraphs>
  <Slides>123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123</vt:i4>
      </vt:variant>
    </vt:vector>
  </HeadingPairs>
  <TitlesOfParts>
    <vt:vector size="128" baseType="lpstr">
      <vt:lpstr>Arial</vt:lpstr>
      <vt:lpstr>Calibri</vt:lpstr>
      <vt:lpstr>Times New Roman</vt:lpstr>
      <vt:lpstr>Wingdings</vt:lpstr>
      <vt:lpstr>Office Theme</vt:lpstr>
      <vt:lpstr>City of Petersburg Emergency Financial &amp; Operational Restructuring</vt:lpstr>
      <vt:lpstr>Agenda</vt:lpstr>
      <vt:lpstr>Forensic Audit Executive Summary</vt:lpstr>
      <vt:lpstr>Forensic Audit Executive Summary</vt:lpstr>
      <vt:lpstr>Forensic Audit Executive Summary</vt:lpstr>
      <vt:lpstr>Forensic Audit Executive Summary</vt:lpstr>
      <vt:lpstr>Forensic Audit Executive Summary</vt:lpstr>
      <vt:lpstr>Forensic Audit Executive Summary</vt:lpstr>
      <vt:lpstr>RBG Report on Deliverables Completion</vt:lpstr>
      <vt:lpstr>RBG Deliverables: What We Found</vt:lpstr>
      <vt:lpstr>Financial Operations – What We Found</vt:lpstr>
      <vt:lpstr>Financial Operations – What We Did</vt:lpstr>
      <vt:lpstr>RBG Report on Deliverables Completion</vt:lpstr>
      <vt:lpstr>RBG Key Accomplishments (1 of 2)</vt:lpstr>
      <vt:lpstr>RBG Key Accomplishments (2 of 2)</vt:lpstr>
      <vt:lpstr>RBG Impact: Savings &amp; Cost  Avoidance Over $10 Million</vt:lpstr>
      <vt:lpstr>RBG Phase 1 Deliverables</vt:lpstr>
      <vt:lpstr>RBG Phase 2 Deliverables – Contracted</vt:lpstr>
      <vt:lpstr>RBG Phase 2 Deliverables – Delivered</vt:lpstr>
      <vt:lpstr>RBG Phase 3 Deliverables – Contracted</vt:lpstr>
      <vt:lpstr>RBG Phase 3 Deliverables – Delivered</vt:lpstr>
      <vt:lpstr>5 Year Financial Plan Executive Summary</vt:lpstr>
      <vt:lpstr>5 Year Financial Plan: Overview</vt:lpstr>
      <vt:lpstr>Top 15 Actions The City Must Take</vt:lpstr>
      <vt:lpstr>Top 15 Actions The City Must Take</vt:lpstr>
      <vt:lpstr>Top 15 Actions The City Must Take</vt:lpstr>
      <vt:lpstr>Top 15 Actions The City Must Take</vt:lpstr>
      <vt:lpstr>General Fund Forecast</vt:lpstr>
      <vt:lpstr>General Fund: Goals and Strategies</vt:lpstr>
      <vt:lpstr>Other Funds: Goals and Strategies</vt:lpstr>
      <vt:lpstr>Stormwater Fund Forecast</vt:lpstr>
      <vt:lpstr>Golf Course Fund Forecast</vt:lpstr>
      <vt:lpstr>Golf Course Fund: Goals and Strategies</vt:lpstr>
      <vt:lpstr>Utility Fund Forecast</vt:lpstr>
      <vt:lpstr>Utility Fund: Goals and Strategies</vt:lpstr>
      <vt:lpstr>Blandford Cemetery: Goals and Strategies</vt:lpstr>
      <vt:lpstr>5 Year Financial Plan – Closing Statement</vt:lpstr>
      <vt:lpstr>5 Year Financial Plan – Closing Statement</vt:lpstr>
      <vt:lpstr>Internal Auditor</vt:lpstr>
      <vt:lpstr>Scope of the New Internal Auditor</vt:lpstr>
      <vt:lpstr>Scope of the New Internal Auditor</vt:lpstr>
      <vt:lpstr>Collector Transition Plan  Executive Summary</vt:lpstr>
      <vt:lpstr>Purpose of this Document</vt:lpstr>
      <vt:lpstr>Contents</vt:lpstr>
      <vt:lpstr>Guiding Principles – “Guard Rails”</vt:lpstr>
      <vt:lpstr>Transition Plan Executive Summary</vt:lpstr>
      <vt:lpstr>Transition Plan Executive Summary</vt:lpstr>
      <vt:lpstr>Transition Plan Executive Summary</vt:lpstr>
      <vt:lpstr>Transition Plan Executive Summary</vt:lpstr>
      <vt:lpstr>Transition Project Plan: 4 Stages</vt:lpstr>
      <vt:lpstr>RBG Approach</vt:lpstr>
      <vt:lpstr>RBG Framework for the Redesign</vt:lpstr>
      <vt:lpstr>Create an Implementation Team</vt:lpstr>
      <vt:lpstr>Structure for Management Oversight</vt:lpstr>
      <vt:lpstr>Structure for Executive Management</vt:lpstr>
      <vt:lpstr>Structure for Billing &amp; Collections PMO</vt:lpstr>
      <vt:lpstr>Structure for Joint Meters &amp; Billing PMO</vt:lpstr>
      <vt:lpstr>PowerPoint Presentation</vt:lpstr>
      <vt:lpstr>Budget Planning – Treasurer</vt:lpstr>
      <vt:lpstr>Budget Planning – Treasurer</vt:lpstr>
      <vt:lpstr>Budget Planning – New Collector</vt:lpstr>
      <vt:lpstr>One Space for Billing &amp; Collections</vt:lpstr>
      <vt:lpstr>Recommended Structure  for a Consolidated Office of The City Collector</vt:lpstr>
      <vt:lpstr>What Will the New Office Look Like?</vt:lpstr>
      <vt:lpstr>Need for Cross Training for Staff</vt:lpstr>
      <vt:lpstr>Need for Staffing Policy</vt:lpstr>
      <vt:lpstr>Critical 3rd Party Services – One RFP</vt:lpstr>
      <vt:lpstr>Critical 3rd Party Services - Treasurer</vt:lpstr>
      <vt:lpstr>Critical 3rd Party Services - Treasurer</vt:lpstr>
      <vt:lpstr>Critical 3rd Party Services – Utility</vt:lpstr>
      <vt:lpstr>~$200,000 in Uncollected Utility Bills</vt:lpstr>
      <vt:lpstr>Critical 3rd Party Services – Utility</vt:lpstr>
      <vt:lpstr>Critical 3rd Party Services – Banking</vt:lpstr>
      <vt:lpstr>Critical 3rd Party Services – Security</vt:lpstr>
      <vt:lpstr>Today Staff Make Bank Deposits</vt:lpstr>
      <vt:lpstr>Service Delivery</vt:lpstr>
      <vt:lpstr>Create a Surge Staffing Plan</vt:lpstr>
      <vt:lpstr>Create a Program Management Office</vt:lpstr>
      <vt:lpstr>Business Processes</vt:lpstr>
      <vt:lpstr>Daily Cash Processes</vt:lpstr>
      <vt:lpstr>Reconfigure the Lockbox with SunTrust</vt:lpstr>
      <vt:lpstr>Technology</vt:lpstr>
      <vt:lpstr>Only a few staff can access AS400 data</vt:lpstr>
      <vt:lpstr>Make All Staff AS400 Power Users</vt:lpstr>
      <vt:lpstr>Data &amp; Reporting</vt:lpstr>
      <vt:lpstr>Report to Council Monthly </vt:lpstr>
      <vt:lpstr>Issue an RFP to replace all manually read meters and all commercial meters</vt:lpstr>
      <vt:lpstr>Controls &amp; Governance</vt:lpstr>
      <vt:lpstr>Monitor &amp; Report on all Data Changes</vt:lpstr>
      <vt:lpstr>Implement Detailed  Policies &amp; Procedures</vt:lpstr>
      <vt:lpstr>Staffing</vt:lpstr>
      <vt:lpstr>Remove Manual Processes used by Staff</vt:lpstr>
      <vt:lpstr>Utility Billing – Manual Business Processes </vt:lpstr>
      <vt:lpstr>Urgent Need for Utility Technology</vt:lpstr>
      <vt:lpstr>Issue an RFP for Utility Billing Software</vt:lpstr>
      <vt:lpstr>RBG Accomplishments</vt:lpstr>
      <vt:lpstr>RBG Accomplishments</vt:lpstr>
      <vt:lpstr>RBG Accomplishments</vt:lpstr>
      <vt:lpstr>RBG Accomplishments</vt:lpstr>
      <vt:lpstr>RBG Accomplishments</vt:lpstr>
      <vt:lpstr>RBG Accomplishments</vt:lpstr>
      <vt:lpstr>RBG Accomplishments</vt:lpstr>
      <vt:lpstr>Technology Framework for the City</vt:lpstr>
      <vt:lpstr>The Problem With AS400</vt:lpstr>
      <vt:lpstr>What the Technology Architecture  Looks Like Today</vt:lpstr>
      <vt:lpstr>What is the Leading Practice?</vt:lpstr>
      <vt:lpstr>Target State: 21st Century Ecosystem</vt:lpstr>
      <vt:lpstr>The Need for a New Technology Ecosystem</vt:lpstr>
      <vt:lpstr>Advantages to Moving to the Cloud</vt:lpstr>
      <vt:lpstr>Challenges to Moving to the Cloud</vt:lpstr>
      <vt:lpstr>Target State Architecture for the City</vt:lpstr>
      <vt:lpstr>How To Realize This Vision: Project Plan</vt:lpstr>
      <vt:lpstr>Project Plan</vt:lpstr>
      <vt:lpstr>Technology Architecture – Target State</vt:lpstr>
      <vt:lpstr>AS-400 Target State:  Cloud Based Infrastructure with SaaS based modules</vt:lpstr>
      <vt:lpstr>Flexible Architecture: “System of Systems”</vt:lpstr>
      <vt:lpstr>Target State: 21st Century Ecosystem</vt:lpstr>
      <vt:lpstr>Issue an RFP for a new System</vt:lpstr>
      <vt:lpstr>Opportunities for the City</vt:lpstr>
      <vt:lpstr>Future Opportunities for Immediate Focus</vt:lpstr>
      <vt:lpstr>Closing Statement</vt:lpstr>
      <vt:lpstr>What Needs to Happen Next</vt:lpstr>
      <vt:lpstr>Transparency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Petersburg Turnaround Plan</dc:title>
  <dc:creator>Dileep Rajan</dc:creator>
  <cp:lastModifiedBy>Dileep</cp:lastModifiedBy>
  <cp:revision>1535</cp:revision>
  <cp:lastPrinted>2016-11-11T21:33:09Z</cp:lastPrinted>
  <dcterms:created xsi:type="dcterms:W3CDTF">2016-10-28T20:34:16Z</dcterms:created>
  <dcterms:modified xsi:type="dcterms:W3CDTF">2017-10-02T20:37:33Z</dcterms:modified>
</cp:coreProperties>
</file>