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2" r:id="rId6"/>
    <p:sldId id="276" r:id="rId7"/>
    <p:sldId id="277" r:id="rId8"/>
    <p:sldId id="270" r:id="rId9"/>
    <p:sldId id="269" r:id="rId10"/>
    <p:sldId id="27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BB2"/>
    <a:srgbClr val="FFFFFF"/>
    <a:srgbClr val="414143"/>
    <a:srgbClr val="EFEFEF"/>
    <a:srgbClr val="BD3133"/>
    <a:srgbClr val="B71E42"/>
    <a:srgbClr val="414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D8B8C-3CD0-4D3E-8EAB-A15A665929E5}" v="32" dt="2019-10-01T18:17:11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94660"/>
  </p:normalViewPr>
  <p:slideViewPr>
    <p:cSldViewPr snapToGrid="0">
      <p:cViewPr varScale="1">
        <p:scale>
          <a:sx n="48" d="100"/>
          <a:sy n="48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AD69B-C052-4B83-9908-A14A5462285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DEF9E9-FC83-4CF8-B7B5-2325E595EC0A}">
      <dgm:prSet/>
      <dgm:spPr/>
      <dgm:t>
        <a:bodyPr/>
        <a:lstStyle/>
        <a:p>
          <a:pPr>
            <a:defRPr cap="all"/>
          </a:pPr>
          <a:r>
            <a:rPr lang="en-US" dirty="0"/>
            <a:t>Strengthens individual and community economic development</a:t>
          </a:r>
        </a:p>
      </dgm:t>
    </dgm:pt>
    <dgm:pt modelId="{F6E77A6E-525A-4FC0-B732-12A1EE644209}" type="parTrans" cxnId="{6E2E369E-CCBB-41A9-881A-03FDE5F8D138}">
      <dgm:prSet/>
      <dgm:spPr/>
      <dgm:t>
        <a:bodyPr/>
        <a:lstStyle/>
        <a:p>
          <a:endParaRPr lang="en-US"/>
        </a:p>
      </dgm:t>
    </dgm:pt>
    <dgm:pt modelId="{4938A4A3-4074-4B53-B223-C83BCB771FD0}" type="sibTrans" cxnId="{6E2E369E-CCBB-41A9-881A-03FDE5F8D138}">
      <dgm:prSet/>
      <dgm:spPr/>
      <dgm:t>
        <a:bodyPr/>
        <a:lstStyle/>
        <a:p>
          <a:endParaRPr lang="en-US"/>
        </a:p>
      </dgm:t>
    </dgm:pt>
    <dgm:pt modelId="{8BF26FA5-CF28-4C95-A234-23CF538BA314}">
      <dgm:prSet/>
      <dgm:spPr/>
      <dgm:t>
        <a:bodyPr/>
        <a:lstStyle/>
        <a:p>
          <a:pPr>
            <a:defRPr cap="all"/>
          </a:pPr>
          <a:r>
            <a:rPr lang="en-US"/>
            <a:t>Expands business opportunities</a:t>
          </a:r>
        </a:p>
      </dgm:t>
    </dgm:pt>
    <dgm:pt modelId="{DDE19A85-FAB2-47DA-855A-8F65C82A4157}" type="parTrans" cxnId="{F9D7AE62-57F7-4364-8B7D-0E6869944D56}">
      <dgm:prSet/>
      <dgm:spPr/>
      <dgm:t>
        <a:bodyPr/>
        <a:lstStyle/>
        <a:p>
          <a:endParaRPr lang="en-US"/>
        </a:p>
      </dgm:t>
    </dgm:pt>
    <dgm:pt modelId="{F20EE94D-7528-4E84-B9E3-7A9F86549290}" type="sibTrans" cxnId="{F9D7AE62-57F7-4364-8B7D-0E6869944D56}">
      <dgm:prSet/>
      <dgm:spPr/>
      <dgm:t>
        <a:bodyPr/>
        <a:lstStyle/>
        <a:p>
          <a:endParaRPr lang="en-US"/>
        </a:p>
      </dgm:t>
    </dgm:pt>
    <dgm:pt modelId="{87050DE9-2267-4947-801B-8ABDF3F8983F}">
      <dgm:prSet/>
      <dgm:spPr/>
      <dgm:t>
        <a:bodyPr/>
        <a:lstStyle/>
        <a:p>
          <a:pPr>
            <a:defRPr cap="all"/>
          </a:pPr>
          <a:r>
            <a:rPr lang="en-US"/>
            <a:t>Creates a sense of community</a:t>
          </a:r>
        </a:p>
      </dgm:t>
    </dgm:pt>
    <dgm:pt modelId="{FD45B62D-0E49-4DDB-805D-668FA33D8A89}" type="parTrans" cxnId="{F99EF8F4-3B5E-4CC5-96A1-12F457E504D3}">
      <dgm:prSet/>
      <dgm:spPr/>
      <dgm:t>
        <a:bodyPr/>
        <a:lstStyle/>
        <a:p>
          <a:endParaRPr lang="en-US"/>
        </a:p>
      </dgm:t>
    </dgm:pt>
    <dgm:pt modelId="{02F4C02B-24E4-4BEA-AD8B-5247FB3B32F7}" type="sibTrans" cxnId="{F99EF8F4-3B5E-4CC5-96A1-12F457E504D3}">
      <dgm:prSet/>
      <dgm:spPr/>
      <dgm:t>
        <a:bodyPr/>
        <a:lstStyle/>
        <a:p>
          <a:endParaRPr lang="en-US"/>
        </a:p>
      </dgm:t>
    </dgm:pt>
    <dgm:pt modelId="{5EC513D6-E471-48CF-907B-F39873BB3FF7}">
      <dgm:prSet/>
      <dgm:spPr/>
      <dgm:t>
        <a:bodyPr/>
        <a:lstStyle/>
        <a:p>
          <a:pPr>
            <a:defRPr cap="all"/>
          </a:pPr>
          <a:r>
            <a:rPr lang="en-US"/>
            <a:t>Enhances safety and security</a:t>
          </a:r>
        </a:p>
      </dgm:t>
    </dgm:pt>
    <dgm:pt modelId="{2053CA07-D404-40E8-83BD-64B230B29C40}" type="parTrans" cxnId="{4AB0CB33-5164-47B9-94FD-81B37F1F6882}">
      <dgm:prSet/>
      <dgm:spPr/>
      <dgm:t>
        <a:bodyPr/>
        <a:lstStyle/>
        <a:p>
          <a:endParaRPr lang="en-US"/>
        </a:p>
      </dgm:t>
    </dgm:pt>
    <dgm:pt modelId="{F917657B-D908-46AC-8A72-A80352F0FA4D}" type="sibTrans" cxnId="{4AB0CB33-5164-47B9-94FD-81B37F1F6882}">
      <dgm:prSet/>
      <dgm:spPr/>
      <dgm:t>
        <a:bodyPr/>
        <a:lstStyle/>
        <a:p>
          <a:endParaRPr lang="en-US"/>
        </a:p>
      </dgm:t>
    </dgm:pt>
    <dgm:pt modelId="{A51636AE-46A6-471F-B5CF-777A261E8445}">
      <dgm:prSet/>
      <dgm:spPr/>
      <dgm:t>
        <a:bodyPr/>
        <a:lstStyle/>
        <a:p>
          <a:pPr>
            <a:defRPr cap="all"/>
          </a:pPr>
          <a:r>
            <a:rPr lang="en-US"/>
            <a:t>Reduces road congestion and travel times, air pollution, and energy and oil consumption</a:t>
          </a:r>
        </a:p>
      </dgm:t>
    </dgm:pt>
    <dgm:pt modelId="{73E1A9A5-B035-4742-9CA1-D6BFB6A4E7A7}" type="parTrans" cxnId="{9B93FF7B-2E24-45F7-A367-B880259EF148}">
      <dgm:prSet/>
      <dgm:spPr/>
      <dgm:t>
        <a:bodyPr/>
        <a:lstStyle/>
        <a:p>
          <a:endParaRPr lang="en-US"/>
        </a:p>
      </dgm:t>
    </dgm:pt>
    <dgm:pt modelId="{B8A6E82F-CFBA-4C55-AA65-828FCDAA9E00}" type="sibTrans" cxnId="{9B93FF7B-2E24-45F7-A367-B880259EF148}">
      <dgm:prSet/>
      <dgm:spPr/>
      <dgm:t>
        <a:bodyPr/>
        <a:lstStyle/>
        <a:p>
          <a:endParaRPr lang="en-US"/>
        </a:p>
      </dgm:t>
    </dgm:pt>
    <dgm:pt modelId="{125F2247-A35A-4585-B8CD-A9C9C6AEF012}" type="pres">
      <dgm:prSet presAssocID="{3ECAD69B-C052-4B83-9908-A14A5462285B}" presName="root" presStyleCnt="0">
        <dgm:presLayoutVars>
          <dgm:dir/>
          <dgm:resizeHandles val="exact"/>
        </dgm:presLayoutVars>
      </dgm:prSet>
      <dgm:spPr/>
    </dgm:pt>
    <dgm:pt modelId="{083E4174-4BE3-40E4-8C61-D7D2ECDF32A1}" type="pres">
      <dgm:prSet presAssocID="{09DEF9E9-FC83-4CF8-B7B5-2325E595EC0A}" presName="compNode" presStyleCnt="0"/>
      <dgm:spPr/>
    </dgm:pt>
    <dgm:pt modelId="{E18C3730-D053-4528-9341-CFA23C19C107}" type="pres">
      <dgm:prSet presAssocID="{09DEF9E9-FC83-4CF8-B7B5-2325E595EC0A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B71E42"/>
        </a:solidFill>
      </dgm:spPr>
    </dgm:pt>
    <dgm:pt modelId="{4902AC31-7C3A-4DD9-8ABB-AB5F8C2A95CA}" type="pres">
      <dgm:prSet presAssocID="{09DEF9E9-FC83-4CF8-B7B5-2325E595EC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82DEF9A-26D0-4556-B236-10DCD1A67BFC}" type="pres">
      <dgm:prSet presAssocID="{09DEF9E9-FC83-4CF8-B7B5-2325E595EC0A}" presName="spaceRect" presStyleCnt="0"/>
      <dgm:spPr/>
    </dgm:pt>
    <dgm:pt modelId="{D4575282-6B45-4BEF-8F4A-42435226E6A7}" type="pres">
      <dgm:prSet presAssocID="{09DEF9E9-FC83-4CF8-B7B5-2325E595EC0A}" presName="textRect" presStyleLbl="revTx" presStyleIdx="0" presStyleCnt="5">
        <dgm:presLayoutVars>
          <dgm:chMax val="1"/>
          <dgm:chPref val="1"/>
        </dgm:presLayoutVars>
      </dgm:prSet>
      <dgm:spPr/>
    </dgm:pt>
    <dgm:pt modelId="{800AF09E-5452-499A-BF09-DD203BDDDFF3}" type="pres">
      <dgm:prSet presAssocID="{4938A4A3-4074-4B53-B223-C83BCB771FD0}" presName="sibTrans" presStyleCnt="0"/>
      <dgm:spPr/>
    </dgm:pt>
    <dgm:pt modelId="{2D498322-BA37-41A0-B828-E6B953A435E9}" type="pres">
      <dgm:prSet presAssocID="{8BF26FA5-CF28-4C95-A234-23CF538BA314}" presName="compNode" presStyleCnt="0"/>
      <dgm:spPr/>
    </dgm:pt>
    <dgm:pt modelId="{D4B96BC7-0681-4CFE-9583-4666CA2BEEBC}" type="pres">
      <dgm:prSet presAssocID="{8BF26FA5-CF28-4C95-A234-23CF538BA314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414143"/>
        </a:solidFill>
      </dgm:spPr>
    </dgm:pt>
    <dgm:pt modelId="{DB34FB40-C673-410D-AF7A-3CC031A5502B}" type="pres">
      <dgm:prSet presAssocID="{8BF26FA5-CF28-4C95-A234-23CF538BA31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45AC269-D8D5-42D3-A71A-5640847BC0E5}" type="pres">
      <dgm:prSet presAssocID="{8BF26FA5-CF28-4C95-A234-23CF538BA314}" presName="spaceRect" presStyleCnt="0"/>
      <dgm:spPr/>
    </dgm:pt>
    <dgm:pt modelId="{90B51FFC-5A53-4FE7-9BAF-8EA61E019A02}" type="pres">
      <dgm:prSet presAssocID="{8BF26FA5-CF28-4C95-A234-23CF538BA314}" presName="textRect" presStyleLbl="revTx" presStyleIdx="1" presStyleCnt="5">
        <dgm:presLayoutVars>
          <dgm:chMax val="1"/>
          <dgm:chPref val="1"/>
        </dgm:presLayoutVars>
      </dgm:prSet>
      <dgm:spPr/>
    </dgm:pt>
    <dgm:pt modelId="{AACFD1C0-46C5-4CBC-A1A1-EBD843649C65}" type="pres">
      <dgm:prSet presAssocID="{F20EE94D-7528-4E84-B9E3-7A9F86549290}" presName="sibTrans" presStyleCnt="0"/>
      <dgm:spPr/>
    </dgm:pt>
    <dgm:pt modelId="{C175B1D7-1466-4501-B41C-8FDB3AFB9ABE}" type="pres">
      <dgm:prSet presAssocID="{87050DE9-2267-4947-801B-8ABDF3F8983F}" presName="compNode" presStyleCnt="0"/>
      <dgm:spPr/>
    </dgm:pt>
    <dgm:pt modelId="{EEC888EF-37C6-486C-81F0-B566C29C000A}" type="pres">
      <dgm:prSet presAssocID="{87050DE9-2267-4947-801B-8ABDF3F8983F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002060"/>
        </a:solidFill>
      </dgm:spPr>
    </dgm:pt>
    <dgm:pt modelId="{09CF9B33-7601-4966-ACC7-C3A432707E2F}" type="pres">
      <dgm:prSet presAssocID="{87050DE9-2267-4947-801B-8ABDF3F898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3A82574-0A88-4163-BE44-4E4DE9E762D4}" type="pres">
      <dgm:prSet presAssocID="{87050DE9-2267-4947-801B-8ABDF3F8983F}" presName="spaceRect" presStyleCnt="0"/>
      <dgm:spPr/>
    </dgm:pt>
    <dgm:pt modelId="{EC60CBD7-21D9-41D8-9D54-65823336CDDA}" type="pres">
      <dgm:prSet presAssocID="{87050DE9-2267-4947-801B-8ABDF3F8983F}" presName="textRect" presStyleLbl="revTx" presStyleIdx="2" presStyleCnt="5">
        <dgm:presLayoutVars>
          <dgm:chMax val="1"/>
          <dgm:chPref val="1"/>
        </dgm:presLayoutVars>
      </dgm:prSet>
      <dgm:spPr/>
    </dgm:pt>
    <dgm:pt modelId="{F8C713D7-EF7B-4BA3-B452-5640D684453D}" type="pres">
      <dgm:prSet presAssocID="{02F4C02B-24E4-4BEA-AD8B-5247FB3B32F7}" presName="sibTrans" presStyleCnt="0"/>
      <dgm:spPr/>
    </dgm:pt>
    <dgm:pt modelId="{03D14059-E44A-4CA7-A6C6-51E75A7E6BF9}" type="pres">
      <dgm:prSet presAssocID="{5EC513D6-E471-48CF-907B-F39873BB3FF7}" presName="compNode" presStyleCnt="0"/>
      <dgm:spPr/>
    </dgm:pt>
    <dgm:pt modelId="{2E8A572E-06E5-4D41-A375-6BC44274E78B}" type="pres">
      <dgm:prSet presAssocID="{5EC513D6-E471-48CF-907B-F39873BB3FF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E5A4C82-FDA7-40D3-B4DF-95324AC323EF}" type="pres">
      <dgm:prSet presAssocID="{5EC513D6-E471-48CF-907B-F39873BB3FF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FF4E3C4-E1E4-4349-BA0C-69FE35EFDEA2}" type="pres">
      <dgm:prSet presAssocID="{5EC513D6-E471-48CF-907B-F39873BB3FF7}" presName="spaceRect" presStyleCnt="0"/>
      <dgm:spPr/>
    </dgm:pt>
    <dgm:pt modelId="{D0FE9773-6B75-4E92-A935-BD05DBA4EEF0}" type="pres">
      <dgm:prSet presAssocID="{5EC513D6-E471-48CF-907B-F39873BB3FF7}" presName="textRect" presStyleLbl="revTx" presStyleIdx="3" presStyleCnt="5">
        <dgm:presLayoutVars>
          <dgm:chMax val="1"/>
          <dgm:chPref val="1"/>
        </dgm:presLayoutVars>
      </dgm:prSet>
      <dgm:spPr/>
    </dgm:pt>
    <dgm:pt modelId="{33C43B99-5A86-4934-89F2-48277DFEC928}" type="pres">
      <dgm:prSet presAssocID="{F917657B-D908-46AC-8A72-A80352F0FA4D}" presName="sibTrans" presStyleCnt="0"/>
      <dgm:spPr/>
    </dgm:pt>
    <dgm:pt modelId="{53CB809C-5FF1-415E-B84D-591D0E2044C5}" type="pres">
      <dgm:prSet presAssocID="{A51636AE-46A6-471F-B5CF-777A261E8445}" presName="compNode" presStyleCnt="0"/>
      <dgm:spPr/>
    </dgm:pt>
    <dgm:pt modelId="{74A36507-8D4F-4E30-8BD2-82661A033D31}" type="pres">
      <dgm:prSet presAssocID="{A51636AE-46A6-471F-B5CF-777A261E8445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29E1C42-9BB8-4D83-8309-75C8A194494E}" type="pres">
      <dgm:prSet presAssocID="{A51636AE-46A6-471F-B5CF-777A261E84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E9731C8B-37A6-4D77-BFB7-68B83CDA52EC}" type="pres">
      <dgm:prSet presAssocID="{A51636AE-46A6-471F-B5CF-777A261E8445}" presName="spaceRect" presStyleCnt="0"/>
      <dgm:spPr/>
    </dgm:pt>
    <dgm:pt modelId="{AA9DA292-4F7C-493A-A08A-AE9203FF225C}" type="pres">
      <dgm:prSet presAssocID="{A51636AE-46A6-471F-B5CF-777A261E844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B9C7F0B-AC69-40B5-B84D-659164185B76}" type="presOf" srcId="{87050DE9-2267-4947-801B-8ABDF3F8983F}" destId="{EC60CBD7-21D9-41D8-9D54-65823336CDDA}" srcOrd="0" destOrd="0" presId="urn:microsoft.com/office/officeart/2018/5/layout/IconLeafLabelList"/>
    <dgm:cxn modelId="{AD675C11-7107-46CE-B5D9-74175EE39C3D}" type="presOf" srcId="{3ECAD69B-C052-4B83-9908-A14A5462285B}" destId="{125F2247-A35A-4585-B8CD-A9C9C6AEF012}" srcOrd="0" destOrd="0" presId="urn:microsoft.com/office/officeart/2018/5/layout/IconLeafLabelList"/>
    <dgm:cxn modelId="{4AB0CB33-5164-47B9-94FD-81B37F1F6882}" srcId="{3ECAD69B-C052-4B83-9908-A14A5462285B}" destId="{5EC513D6-E471-48CF-907B-F39873BB3FF7}" srcOrd="3" destOrd="0" parTransId="{2053CA07-D404-40E8-83BD-64B230B29C40}" sibTransId="{F917657B-D908-46AC-8A72-A80352F0FA4D}"/>
    <dgm:cxn modelId="{F9D7AE62-57F7-4364-8B7D-0E6869944D56}" srcId="{3ECAD69B-C052-4B83-9908-A14A5462285B}" destId="{8BF26FA5-CF28-4C95-A234-23CF538BA314}" srcOrd="1" destOrd="0" parTransId="{DDE19A85-FAB2-47DA-855A-8F65C82A4157}" sibTransId="{F20EE94D-7528-4E84-B9E3-7A9F86549290}"/>
    <dgm:cxn modelId="{9B93FF7B-2E24-45F7-A367-B880259EF148}" srcId="{3ECAD69B-C052-4B83-9908-A14A5462285B}" destId="{A51636AE-46A6-471F-B5CF-777A261E8445}" srcOrd="4" destOrd="0" parTransId="{73E1A9A5-B035-4742-9CA1-D6BFB6A4E7A7}" sibTransId="{B8A6E82F-CFBA-4C55-AA65-828FCDAA9E00}"/>
    <dgm:cxn modelId="{6B6E6A87-B0A9-47E6-865C-44C6A47F0D37}" type="presOf" srcId="{A51636AE-46A6-471F-B5CF-777A261E8445}" destId="{AA9DA292-4F7C-493A-A08A-AE9203FF225C}" srcOrd="0" destOrd="0" presId="urn:microsoft.com/office/officeart/2018/5/layout/IconLeafLabelList"/>
    <dgm:cxn modelId="{6E2E369E-CCBB-41A9-881A-03FDE5F8D138}" srcId="{3ECAD69B-C052-4B83-9908-A14A5462285B}" destId="{09DEF9E9-FC83-4CF8-B7B5-2325E595EC0A}" srcOrd="0" destOrd="0" parTransId="{F6E77A6E-525A-4FC0-B732-12A1EE644209}" sibTransId="{4938A4A3-4074-4B53-B223-C83BCB771FD0}"/>
    <dgm:cxn modelId="{F11A4BAD-3217-4B68-917B-B74EED7E9ABA}" type="presOf" srcId="{5EC513D6-E471-48CF-907B-F39873BB3FF7}" destId="{D0FE9773-6B75-4E92-A935-BD05DBA4EEF0}" srcOrd="0" destOrd="0" presId="urn:microsoft.com/office/officeart/2018/5/layout/IconLeafLabelList"/>
    <dgm:cxn modelId="{8F8323C1-80D6-4F34-800D-EEC3513CCF13}" type="presOf" srcId="{09DEF9E9-FC83-4CF8-B7B5-2325E595EC0A}" destId="{D4575282-6B45-4BEF-8F4A-42435226E6A7}" srcOrd="0" destOrd="0" presId="urn:microsoft.com/office/officeart/2018/5/layout/IconLeafLabelList"/>
    <dgm:cxn modelId="{064015C4-B073-4F86-88A2-08C2F9EFEB95}" type="presOf" srcId="{8BF26FA5-CF28-4C95-A234-23CF538BA314}" destId="{90B51FFC-5A53-4FE7-9BAF-8EA61E019A02}" srcOrd="0" destOrd="0" presId="urn:microsoft.com/office/officeart/2018/5/layout/IconLeafLabelList"/>
    <dgm:cxn modelId="{F99EF8F4-3B5E-4CC5-96A1-12F457E504D3}" srcId="{3ECAD69B-C052-4B83-9908-A14A5462285B}" destId="{87050DE9-2267-4947-801B-8ABDF3F8983F}" srcOrd="2" destOrd="0" parTransId="{FD45B62D-0E49-4DDB-805D-668FA33D8A89}" sibTransId="{02F4C02B-24E4-4BEA-AD8B-5247FB3B32F7}"/>
    <dgm:cxn modelId="{F4893396-760D-44DE-8C5D-21E0445914BF}" type="presParOf" srcId="{125F2247-A35A-4585-B8CD-A9C9C6AEF012}" destId="{083E4174-4BE3-40E4-8C61-D7D2ECDF32A1}" srcOrd="0" destOrd="0" presId="urn:microsoft.com/office/officeart/2018/5/layout/IconLeafLabelList"/>
    <dgm:cxn modelId="{76F2E6A6-B6E0-4736-BB6C-AD87D3DFF777}" type="presParOf" srcId="{083E4174-4BE3-40E4-8C61-D7D2ECDF32A1}" destId="{E18C3730-D053-4528-9341-CFA23C19C107}" srcOrd="0" destOrd="0" presId="urn:microsoft.com/office/officeart/2018/5/layout/IconLeafLabelList"/>
    <dgm:cxn modelId="{EE72BC80-6573-4E1D-AC91-4EAA4F117355}" type="presParOf" srcId="{083E4174-4BE3-40E4-8C61-D7D2ECDF32A1}" destId="{4902AC31-7C3A-4DD9-8ABB-AB5F8C2A95CA}" srcOrd="1" destOrd="0" presId="urn:microsoft.com/office/officeart/2018/5/layout/IconLeafLabelList"/>
    <dgm:cxn modelId="{CF2F2A32-D8DF-46E6-B723-EAFE10C80A91}" type="presParOf" srcId="{083E4174-4BE3-40E4-8C61-D7D2ECDF32A1}" destId="{682DEF9A-26D0-4556-B236-10DCD1A67BFC}" srcOrd="2" destOrd="0" presId="urn:microsoft.com/office/officeart/2018/5/layout/IconLeafLabelList"/>
    <dgm:cxn modelId="{AD500F7F-1D92-4DDD-BAE6-EAB08944AFD2}" type="presParOf" srcId="{083E4174-4BE3-40E4-8C61-D7D2ECDF32A1}" destId="{D4575282-6B45-4BEF-8F4A-42435226E6A7}" srcOrd="3" destOrd="0" presId="urn:microsoft.com/office/officeart/2018/5/layout/IconLeafLabelList"/>
    <dgm:cxn modelId="{0A631646-D4F2-4CE3-95EC-92A060549C9F}" type="presParOf" srcId="{125F2247-A35A-4585-B8CD-A9C9C6AEF012}" destId="{800AF09E-5452-499A-BF09-DD203BDDDFF3}" srcOrd="1" destOrd="0" presId="urn:microsoft.com/office/officeart/2018/5/layout/IconLeafLabelList"/>
    <dgm:cxn modelId="{3C3640EB-F5EA-49E2-8854-A44DED23D485}" type="presParOf" srcId="{125F2247-A35A-4585-B8CD-A9C9C6AEF012}" destId="{2D498322-BA37-41A0-B828-E6B953A435E9}" srcOrd="2" destOrd="0" presId="urn:microsoft.com/office/officeart/2018/5/layout/IconLeafLabelList"/>
    <dgm:cxn modelId="{462F9EFA-9745-4F91-B51F-F1F18E38DC25}" type="presParOf" srcId="{2D498322-BA37-41A0-B828-E6B953A435E9}" destId="{D4B96BC7-0681-4CFE-9583-4666CA2BEEBC}" srcOrd="0" destOrd="0" presId="urn:microsoft.com/office/officeart/2018/5/layout/IconLeafLabelList"/>
    <dgm:cxn modelId="{8809BA31-0B71-4024-A350-5EA372B8E787}" type="presParOf" srcId="{2D498322-BA37-41A0-B828-E6B953A435E9}" destId="{DB34FB40-C673-410D-AF7A-3CC031A5502B}" srcOrd="1" destOrd="0" presId="urn:microsoft.com/office/officeart/2018/5/layout/IconLeafLabelList"/>
    <dgm:cxn modelId="{5181D55C-0D3E-4DA2-B788-9D38E22FC075}" type="presParOf" srcId="{2D498322-BA37-41A0-B828-E6B953A435E9}" destId="{645AC269-D8D5-42D3-A71A-5640847BC0E5}" srcOrd="2" destOrd="0" presId="urn:microsoft.com/office/officeart/2018/5/layout/IconLeafLabelList"/>
    <dgm:cxn modelId="{49F30B0B-2EA7-463D-A0F5-158EECE0EA66}" type="presParOf" srcId="{2D498322-BA37-41A0-B828-E6B953A435E9}" destId="{90B51FFC-5A53-4FE7-9BAF-8EA61E019A02}" srcOrd="3" destOrd="0" presId="urn:microsoft.com/office/officeart/2018/5/layout/IconLeafLabelList"/>
    <dgm:cxn modelId="{A82AFD93-8D41-4363-8AD2-515BE6780904}" type="presParOf" srcId="{125F2247-A35A-4585-B8CD-A9C9C6AEF012}" destId="{AACFD1C0-46C5-4CBC-A1A1-EBD843649C65}" srcOrd="3" destOrd="0" presId="urn:microsoft.com/office/officeart/2018/5/layout/IconLeafLabelList"/>
    <dgm:cxn modelId="{434623F8-CFBD-49AB-BF95-A5ECD75C360A}" type="presParOf" srcId="{125F2247-A35A-4585-B8CD-A9C9C6AEF012}" destId="{C175B1D7-1466-4501-B41C-8FDB3AFB9ABE}" srcOrd="4" destOrd="0" presId="urn:microsoft.com/office/officeart/2018/5/layout/IconLeafLabelList"/>
    <dgm:cxn modelId="{05C7D2D3-8CAC-4D8E-BB1A-83C68E548DF8}" type="presParOf" srcId="{C175B1D7-1466-4501-B41C-8FDB3AFB9ABE}" destId="{EEC888EF-37C6-486C-81F0-B566C29C000A}" srcOrd="0" destOrd="0" presId="urn:microsoft.com/office/officeart/2018/5/layout/IconLeafLabelList"/>
    <dgm:cxn modelId="{009A21E5-2B8D-45BA-8173-CB7802F716C4}" type="presParOf" srcId="{C175B1D7-1466-4501-B41C-8FDB3AFB9ABE}" destId="{09CF9B33-7601-4966-ACC7-C3A432707E2F}" srcOrd="1" destOrd="0" presId="urn:microsoft.com/office/officeart/2018/5/layout/IconLeafLabelList"/>
    <dgm:cxn modelId="{AEAF081F-A453-4ADE-B46C-9E5E3D43D92C}" type="presParOf" srcId="{C175B1D7-1466-4501-B41C-8FDB3AFB9ABE}" destId="{83A82574-0A88-4163-BE44-4E4DE9E762D4}" srcOrd="2" destOrd="0" presId="urn:microsoft.com/office/officeart/2018/5/layout/IconLeafLabelList"/>
    <dgm:cxn modelId="{20FAF7A1-D94F-497A-8C6D-D9932935F98B}" type="presParOf" srcId="{C175B1D7-1466-4501-B41C-8FDB3AFB9ABE}" destId="{EC60CBD7-21D9-41D8-9D54-65823336CDDA}" srcOrd="3" destOrd="0" presId="urn:microsoft.com/office/officeart/2018/5/layout/IconLeafLabelList"/>
    <dgm:cxn modelId="{E8149E2A-7732-49C1-A4E8-8583FD7FE4F8}" type="presParOf" srcId="{125F2247-A35A-4585-B8CD-A9C9C6AEF012}" destId="{F8C713D7-EF7B-4BA3-B452-5640D684453D}" srcOrd="5" destOrd="0" presId="urn:microsoft.com/office/officeart/2018/5/layout/IconLeafLabelList"/>
    <dgm:cxn modelId="{B563B596-604A-4429-AB4C-653F8FA51EAF}" type="presParOf" srcId="{125F2247-A35A-4585-B8CD-A9C9C6AEF012}" destId="{03D14059-E44A-4CA7-A6C6-51E75A7E6BF9}" srcOrd="6" destOrd="0" presId="urn:microsoft.com/office/officeart/2018/5/layout/IconLeafLabelList"/>
    <dgm:cxn modelId="{2A3BE0B5-DF03-4CFD-9F71-80B28FAE2423}" type="presParOf" srcId="{03D14059-E44A-4CA7-A6C6-51E75A7E6BF9}" destId="{2E8A572E-06E5-4D41-A375-6BC44274E78B}" srcOrd="0" destOrd="0" presId="urn:microsoft.com/office/officeart/2018/5/layout/IconLeafLabelList"/>
    <dgm:cxn modelId="{0E1DF993-FC82-4ACE-ACFF-1E326BA48488}" type="presParOf" srcId="{03D14059-E44A-4CA7-A6C6-51E75A7E6BF9}" destId="{BE5A4C82-FDA7-40D3-B4DF-95324AC323EF}" srcOrd="1" destOrd="0" presId="urn:microsoft.com/office/officeart/2018/5/layout/IconLeafLabelList"/>
    <dgm:cxn modelId="{3764B8BA-6491-4AF9-917B-3273C5B0DC1B}" type="presParOf" srcId="{03D14059-E44A-4CA7-A6C6-51E75A7E6BF9}" destId="{7FF4E3C4-E1E4-4349-BA0C-69FE35EFDEA2}" srcOrd="2" destOrd="0" presId="urn:microsoft.com/office/officeart/2018/5/layout/IconLeafLabelList"/>
    <dgm:cxn modelId="{84F1518F-053A-4779-BEEB-0932EB104773}" type="presParOf" srcId="{03D14059-E44A-4CA7-A6C6-51E75A7E6BF9}" destId="{D0FE9773-6B75-4E92-A935-BD05DBA4EEF0}" srcOrd="3" destOrd="0" presId="urn:microsoft.com/office/officeart/2018/5/layout/IconLeafLabelList"/>
    <dgm:cxn modelId="{79F46DB8-344B-4564-B7B3-8412656498C8}" type="presParOf" srcId="{125F2247-A35A-4585-B8CD-A9C9C6AEF012}" destId="{33C43B99-5A86-4934-89F2-48277DFEC928}" srcOrd="7" destOrd="0" presId="urn:microsoft.com/office/officeart/2018/5/layout/IconLeafLabelList"/>
    <dgm:cxn modelId="{E56ACF57-2273-4365-A304-DE21DB30DD27}" type="presParOf" srcId="{125F2247-A35A-4585-B8CD-A9C9C6AEF012}" destId="{53CB809C-5FF1-415E-B84D-591D0E2044C5}" srcOrd="8" destOrd="0" presId="urn:microsoft.com/office/officeart/2018/5/layout/IconLeafLabelList"/>
    <dgm:cxn modelId="{EA880F1E-1F10-46BB-9D74-08F225FD531E}" type="presParOf" srcId="{53CB809C-5FF1-415E-B84D-591D0E2044C5}" destId="{74A36507-8D4F-4E30-8BD2-82661A033D31}" srcOrd="0" destOrd="0" presId="urn:microsoft.com/office/officeart/2018/5/layout/IconLeafLabelList"/>
    <dgm:cxn modelId="{1A579D25-F89F-4422-A79F-5B40C46C5DFC}" type="presParOf" srcId="{53CB809C-5FF1-415E-B84D-591D0E2044C5}" destId="{229E1C42-9BB8-4D83-8309-75C8A194494E}" srcOrd="1" destOrd="0" presId="urn:microsoft.com/office/officeart/2018/5/layout/IconLeafLabelList"/>
    <dgm:cxn modelId="{1FAB0F72-A01E-4029-80D4-8BFA8BD227DC}" type="presParOf" srcId="{53CB809C-5FF1-415E-B84D-591D0E2044C5}" destId="{E9731C8B-37A6-4D77-BFB7-68B83CDA52EC}" srcOrd="2" destOrd="0" presId="urn:microsoft.com/office/officeart/2018/5/layout/IconLeafLabelList"/>
    <dgm:cxn modelId="{45FE4378-2850-4C26-8756-AF515EB89C58}" type="presParOf" srcId="{53CB809C-5FF1-415E-B84D-591D0E2044C5}" destId="{AA9DA292-4F7C-493A-A08A-AE9203FF225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FE27B-1C44-407D-B617-1794DBEF7809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</dgm:pt>
    <dgm:pt modelId="{5A0BE888-6789-4475-8E12-3B3BA124802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$5,000 donation from PAFCU to alleviate cost to the city</a:t>
          </a:r>
          <a:endParaRPr lang="en-US" dirty="0"/>
        </a:p>
      </dgm:t>
    </dgm:pt>
    <dgm:pt modelId="{D997A570-A86C-48ED-91CA-E86015AF3807}" type="parTrans" cxnId="{45C28AB7-1609-47A2-BEF3-97397A332710}">
      <dgm:prSet/>
      <dgm:spPr/>
      <dgm:t>
        <a:bodyPr/>
        <a:lstStyle/>
        <a:p>
          <a:endParaRPr lang="en-US"/>
        </a:p>
      </dgm:t>
    </dgm:pt>
    <dgm:pt modelId="{888CD8A0-F1F3-404F-B72A-E6A75FDFECBF}" type="sibTrans" cxnId="{45C28AB7-1609-47A2-BEF3-97397A332710}">
      <dgm:prSet/>
      <dgm:spPr/>
      <dgm:t>
        <a:bodyPr/>
        <a:lstStyle/>
        <a:p>
          <a:endParaRPr lang="en-US"/>
        </a:p>
      </dgm:t>
    </dgm:pt>
    <dgm:pt modelId="{9B70011B-ECFD-4A27-B1AE-E12E0137B80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Increases access to employment, health facilities, and businesses</a:t>
          </a:r>
          <a:endParaRPr lang="en-US" dirty="0"/>
        </a:p>
      </dgm:t>
    </dgm:pt>
    <dgm:pt modelId="{CBBFCFAD-2DDD-4C93-AC5C-FF87E1E2937E}" type="parTrans" cxnId="{0FFC128B-2BC0-44F0-A77C-F59017258537}">
      <dgm:prSet/>
      <dgm:spPr/>
      <dgm:t>
        <a:bodyPr/>
        <a:lstStyle/>
        <a:p>
          <a:endParaRPr lang="en-US"/>
        </a:p>
      </dgm:t>
    </dgm:pt>
    <dgm:pt modelId="{81E9BF4D-A044-4ECB-B3F9-F4F41595F959}" type="sibTrans" cxnId="{0FFC128B-2BC0-44F0-A77C-F59017258537}">
      <dgm:prSet/>
      <dgm:spPr/>
      <dgm:t>
        <a:bodyPr/>
        <a:lstStyle/>
        <a:p>
          <a:endParaRPr lang="en-US"/>
        </a:p>
      </dgm:t>
    </dgm:pt>
    <dgm:pt modelId="{DA7560D1-1436-485B-BDCF-3B8FE7F08DB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Strengthens the financial health of the community</a:t>
          </a:r>
          <a:endParaRPr lang="en-US" dirty="0"/>
        </a:p>
      </dgm:t>
    </dgm:pt>
    <dgm:pt modelId="{596F2C79-03CA-4AAE-A0F0-6D5304553D65}" type="parTrans" cxnId="{5ED2689C-F435-4F15-91E6-689E15BA139A}">
      <dgm:prSet/>
      <dgm:spPr/>
      <dgm:t>
        <a:bodyPr/>
        <a:lstStyle/>
        <a:p>
          <a:endParaRPr lang="en-US"/>
        </a:p>
      </dgm:t>
    </dgm:pt>
    <dgm:pt modelId="{B5C8EDD4-A113-4BCF-ACDA-BEB1DBB88D16}" type="sibTrans" cxnId="{5ED2689C-F435-4F15-91E6-689E15BA139A}">
      <dgm:prSet/>
      <dgm:spPr/>
      <dgm:t>
        <a:bodyPr/>
        <a:lstStyle/>
        <a:p>
          <a:endParaRPr lang="en-US"/>
        </a:p>
      </dgm:t>
    </dgm:pt>
    <dgm:pt modelId="{69E7D657-760E-4137-A0E5-6528BDD6652F}" type="pres">
      <dgm:prSet presAssocID="{F97FE27B-1C44-407D-B617-1794DBEF7809}" presName="root" presStyleCnt="0">
        <dgm:presLayoutVars>
          <dgm:dir/>
          <dgm:resizeHandles val="exact"/>
        </dgm:presLayoutVars>
      </dgm:prSet>
      <dgm:spPr/>
    </dgm:pt>
    <dgm:pt modelId="{D68450C1-40C9-41BA-AC9F-9F5F16CE0259}" type="pres">
      <dgm:prSet presAssocID="{5A0BE888-6789-4475-8E12-3B3BA124802D}" presName="compNode" presStyleCnt="0"/>
      <dgm:spPr/>
    </dgm:pt>
    <dgm:pt modelId="{56DD6D9E-EEB3-4C98-ABE6-FF946D35E8FA}" type="pres">
      <dgm:prSet presAssocID="{5A0BE888-6789-4475-8E12-3B3BA12480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B57B29C3-52A6-4E56-974A-DA201FFBA6D4}" type="pres">
      <dgm:prSet presAssocID="{5A0BE888-6789-4475-8E12-3B3BA124802D}" presName="spaceRect" presStyleCnt="0"/>
      <dgm:spPr/>
    </dgm:pt>
    <dgm:pt modelId="{86521A8A-1E56-4C61-A06F-3373B540331A}" type="pres">
      <dgm:prSet presAssocID="{5A0BE888-6789-4475-8E12-3B3BA124802D}" presName="textRect" presStyleLbl="revTx" presStyleIdx="0" presStyleCnt="3">
        <dgm:presLayoutVars>
          <dgm:chMax val="1"/>
          <dgm:chPref val="1"/>
        </dgm:presLayoutVars>
      </dgm:prSet>
      <dgm:spPr/>
    </dgm:pt>
    <dgm:pt modelId="{994E52AB-DBCD-4394-BE0B-13574E961E4D}" type="pres">
      <dgm:prSet presAssocID="{888CD8A0-F1F3-404F-B72A-E6A75FDFECBF}" presName="sibTrans" presStyleCnt="0"/>
      <dgm:spPr/>
    </dgm:pt>
    <dgm:pt modelId="{DBA095A0-BBA5-4979-ACAE-C334EE69B6CF}" type="pres">
      <dgm:prSet presAssocID="{9B70011B-ECFD-4A27-B1AE-E12E0137B801}" presName="compNode" presStyleCnt="0"/>
      <dgm:spPr/>
    </dgm:pt>
    <dgm:pt modelId="{99B5052F-9295-4872-B261-F7C312323CA5}" type="pres">
      <dgm:prSet presAssocID="{9B70011B-ECFD-4A27-B1AE-E12E0137B80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40590C5-FE8F-4D5D-8168-17B88A83F7DC}" type="pres">
      <dgm:prSet presAssocID="{9B70011B-ECFD-4A27-B1AE-E12E0137B801}" presName="spaceRect" presStyleCnt="0"/>
      <dgm:spPr/>
    </dgm:pt>
    <dgm:pt modelId="{F427BF06-5CF6-4DF7-BAD2-4933C5B82782}" type="pres">
      <dgm:prSet presAssocID="{9B70011B-ECFD-4A27-B1AE-E12E0137B801}" presName="textRect" presStyleLbl="revTx" presStyleIdx="1" presStyleCnt="3">
        <dgm:presLayoutVars>
          <dgm:chMax val="1"/>
          <dgm:chPref val="1"/>
        </dgm:presLayoutVars>
      </dgm:prSet>
      <dgm:spPr/>
    </dgm:pt>
    <dgm:pt modelId="{8CF6C725-98C0-4A3C-BE36-52323302C316}" type="pres">
      <dgm:prSet presAssocID="{81E9BF4D-A044-4ECB-B3F9-F4F41595F959}" presName="sibTrans" presStyleCnt="0"/>
      <dgm:spPr/>
    </dgm:pt>
    <dgm:pt modelId="{1A5C7BDB-AE83-4E13-B196-056B052E06FA}" type="pres">
      <dgm:prSet presAssocID="{DA7560D1-1436-485B-BDCF-3B8FE7F08DB4}" presName="compNode" presStyleCnt="0"/>
      <dgm:spPr/>
    </dgm:pt>
    <dgm:pt modelId="{9BAE8A5F-5ABA-4C01-AC24-DFB225C4F9DA}" type="pres">
      <dgm:prSet presAssocID="{DA7560D1-1436-485B-BDCF-3B8FE7F08D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80E3F7D-62F8-43F8-8F7A-A57C5E8B1839}" type="pres">
      <dgm:prSet presAssocID="{DA7560D1-1436-485B-BDCF-3B8FE7F08DB4}" presName="spaceRect" presStyleCnt="0"/>
      <dgm:spPr/>
    </dgm:pt>
    <dgm:pt modelId="{CB4E4681-9D44-4222-BE3F-561F5ED6DB10}" type="pres">
      <dgm:prSet presAssocID="{DA7560D1-1436-485B-BDCF-3B8FE7F08D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AFAC651-3183-41EE-97C1-2896559C646F}" type="presOf" srcId="{DA7560D1-1436-485B-BDCF-3B8FE7F08DB4}" destId="{CB4E4681-9D44-4222-BE3F-561F5ED6DB10}" srcOrd="0" destOrd="0" presId="urn:microsoft.com/office/officeart/2018/2/layout/IconLabelList"/>
    <dgm:cxn modelId="{0FFC128B-2BC0-44F0-A77C-F59017258537}" srcId="{F97FE27B-1C44-407D-B617-1794DBEF7809}" destId="{9B70011B-ECFD-4A27-B1AE-E12E0137B801}" srcOrd="1" destOrd="0" parTransId="{CBBFCFAD-2DDD-4C93-AC5C-FF87E1E2937E}" sibTransId="{81E9BF4D-A044-4ECB-B3F9-F4F41595F959}"/>
    <dgm:cxn modelId="{5B2A1A92-5B16-4AB1-B53B-6F55BE6D08C2}" type="presOf" srcId="{5A0BE888-6789-4475-8E12-3B3BA124802D}" destId="{86521A8A-1E56-4C61-A06F-3373B540331A}" srcOrd="0" destOrd="0" presId="urn:microsoft.com/office/officeart/2018/2/layout/IconLabelList"/>
    <dgm:cxn modelId="{5ED2689C-F435-4F15-91E6-689E15BA139A}" srcId="{F97FE27B-1C44-407D-B617-1794DBEF7809}" destId="{DA7560D1-1436-485B-BDCF-3B8FE7F08DB4}" srcOrd="2" destOrd="0" parTransId="{596F2C79-03CA-4AAE-A0F0-6D5304553D65}" sibTransId="{B5C8EDD4-A113-4BCF-ACDA-BEB1DBB88D16}"/>
    <dgm:cxn modelId="{6FD139AB-9752-413B-A893-336B4E807A65}" type="presOf" srcId="{9B70011B-ECFD-4A27-B1AE-E12E0137B801}" destId="{F427BF06-5CF6-4DF7-BAD2-4933C5B82782}" srcOrd="0" destOrd="0" presId="urn:microsoft.com/office/officeart/2018/2/layout/IconLabelList"/>
    <dgm:cxn modelId="{45C28AB7-1609-47A2-BEF3-97397A332710}" srcId="{F97FE27B-1C44-407D-B617-1794DBEF7809}" destId="{5A0BE888-6789-4475-8E12-3B3BA124802D}" srcOrd="0" destOrd="0" parTransId="{D997A570-A86C-48ED-91CA-E86015AF3807}" sibTransId="{888CD8A0-F1F3-404F-B72A-E6A75FDFECBF}"/>
    <dgm:cxn modelId="{3FA26DF1-88DB-4C04-835A-597634222353}" type="presOf" srcId="{F97FE27B-1C44-407D-B617-1794DBEF7809}" destId="{69E7D657-760E-4137-A0E5-6528BDD6652F}" srcOrd="0" destOrd="0" presId="urn:microsoft.com/office/officeart/2018/2/layout/IconLabelList"/>
    <dgm:cxn modelId="{43A05E12-B644-4347-87B6-504C86627965}" type="presParOf" srcId="{69E7D657-760E-4137-A0E5-6528BDD6652F}" destId="{D68450C1-40C9-41BA-AC9F-9F5F16CE0259}" srcOrd="0" destOrd="0" presId="urn:microsoft.com/office/officeart/2018/2/layout/IconLabelList"/>
    <dgm:cxn modelId="{18D8C8CF-40D6-4075-BC61-27C56AE0AE69}" type="presParOf" srcId="{D68450C1-40C9-41BA-AC9F-9F5F16CE0259}" destId="{56DD6D9E-EEB3-4C98-ABE6-FF946D35E8FA}" srcOrd="0" destOrd="0" presId="urn:microsoft.com/office/officeart/2018/2/layout/IconLabelList"/>
    <dgm:cxn modelId="{AF1A6646-7A70-49D6-9D22-449885A58E80}" type="presParOf" srcId="{D68450C1-40C9-41BA-AC9F-9F5F16CE0259}" destId="{B57B29C3-52A6-4E56-974A-DA201FFBA6D4}" srcOrd="1" destOrd="0" presId="urn:microsoft.com/office/officeart/2018/2/layout/IconLabelList"/>
    <dgm:cxn modelId="{2B78F1E2-CC23-4974-8D43-EF88D19FBF3D}" type="presParOf" srcId="{D68450C1-40C9-41BA-AC9F-9F5F16CE0259}" destId="{86521A8A-1E56-4C61-A06F-3373B540331A}" srcOrd="2" destOrd="0" presId="urn:microsoft.com/office/officeart/2018/2/layout/IconLabelList"/>
    <dgm:cxn modelId="{ED927A63-27B3-4B07-BBD3-6C4A3913B2FE}" type="presParOf" srcId="{69E7D657-760E-4137-A0E5-6528BDD6652F}" destId="{994E52AB-DBCD-4394-BE0B-13574E961E4D}" srcOrd="1" destOrd="0" presId="urn:microsoft.com/office/officeart/2018/2/layout/IconLabelList"/>
    <dgm:cxn modelId="{98E0B9BB-0900-4D1E-8840-26E519BC7B5D}" type="presParOf" srcId="{69E7D657-760E-4137-A0E5-6528BDD6652F}" destId="{DBA095A0-BBA5-4979-ACAE-C334EE69B6CF}" srcOrd="2" destOrd="0" presId="urn:microsoft.com/office/officeart/2018/2/layout/IconLabelList"/>
    <dgm:cxn modelId="{497D38C8-C696-4797-ABB4-1BAEE812D2F0}" type="presParOf" srcId="{DBA095A0-BBA5-4979-ACAE-C334EE69B6CF}" destId="{99B5052F-9295-4872-B261-F7C312323CA5}" srcOrd="0" destOrd="0" presId="urn:microsoft.com/office/officeart/2018/2/layout/IconLabelList"/>
    <dgm:cxn modelId="{6719025B-9516-4E4C-9304-F5CC7138B9B7}" type="presParOf" srcId="{DBA095A0-BBA5-4979-ACAE-C334EE69B6CF}" destId="{840590C5-FE8F-4D5D-8168-17B88A83F7DC}" srcOrd="1" destOrd="0" presId="urn:microsoft.com/office/officeart/2018/2/layout/IconLabelList"/>
    <dgm:cxn modelId="{000B0961-B962-4500-A9E1-DD76677738FC}" type="presParOf" srcId="{DBA095A0-BBA5-4979-ACAE-C334EE69B6CF}" destId="{F427BF06-5CF6-4DF7-BAD2-4933C5B82782}" srcOrd="2" destOrd="0" presId="urn:microsoft.com/office/officeart/2018/2/layout/IconLabelList"/>
    <dgm:cxn modelId="{6A619660-8100-421E-B862-9FB96B8AA61B}" type="presParOf" srcId="{69E7D657-760E-4137-A0E5-6528BDD6652F}" destId="{8CF6C725-98C0-4A3C-BE36-52323302C316}" srcOrd="3" destOrd="0" presId="urn:microsoft.com/office/officeart/2018/2/layout/IconLabelList"/>
    <dgm:cxn modelId="{0DE207D0-8B64-406F-97C5-879B2FA2A185}" type="presParOf" srcId="{69E7D657-760E-4137-A0E5-6528BDD6652F}" destId="{1A5C7BDB-AE83-4E13-B196-056B052E06FA}" srcOrd="4" destOrd="0" presId="urn:microsoft.com/office/officeart/2018/2/layout/IconLabelList"/>
    <dgm:cxn modelId="{EE6C2829-BAE1-4F35-A0D1-869EAE05795F}" type="presParOf" srcId="{1A5C7BDB-AE83-4E13-B196-056B052E06FA}" destId="{9BAE8A5F-5ABA-4C01-AC24-DFB225C4F9DA}" srcOrd="0" destOrd="0" presId="urn:microsoft.com/office/officeart/2018/2/layout/IconLabelList"/>
    <dgm:cxn modelId="{2659F8AE-5067-4F2C-B8C9-851F42706EB8}" type="presParOf" srcId="{1A5C7BDB-AE83-4E13-B196-056B052E06FA}" destId="{E80E3F7D-62F8-43F8-8F7A-A57C5E8B1839}" srcOrd="1" destOrd="0" presId="urn:microsoft.com/office/officeart/2018/2/layout/IconLabelList"/>
    <dgm:cxn modelId="{30EFEF28-AC9E-49D0-8481-BBE65B26E90D}" type="presParOf" srcId="{1A5C7BDB-AE83-4E13-B196-056B052E06FA}" destId="{CB4E4681-9D44-4222-BE3F-561F5ED6DB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C3730-D053-4528-9341-CFA23C19C107}">
      <dsp:nvSpPr>
        <dsp:cNvPr id="0" name=""/>
        <dsp:cNvSpPr/>
      </dsp:nvSpPr>
      <dsp:spPr>
        <a:xfrm>
          <a:off x="331208" y="641331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rgbClr val="B71E4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2AC31-7C3A-4DD9-8ABB-AB5F8C2A95CA}">
      <dsp:nvSpPr>
        <dsp:cNvPr id="0" name=""/>
        <dsp:cNvSpPr/>
      </dsp:nvSpPr>
      <dsp:spPr>
        <a:xfrm>
          <a:off x="550126" y="860249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75282-6B45-4BEF-8F4A-42435226E6A7}">
      <dsp:nvSpPr>
        <dsp:cNvPr id="0" name=""/>
        <dsp:cNvSpPr/>
      </dsp:nvSpPr>
      <dsp:spPr>
        <a:xfrm>
          <a:off x="2832" y="1988518"/>
          <a:ext cx="1683984" cy="69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Strengthens individual and community economic development</a:t>
          </a:r>
        </a:p>
      </dsp:txBody>
      <dsp:txXfrm>
        <a:off x="2832" y="1988518"/>
        <a:ext cx="1683984" cy="694643"/>
      </dsp:txXfrm>
    </dsp:sp>
    <dsp:sp modelId="{D4B96BC7-0681-4CFE-9583-4666CA2BEEBC}">
      <dsp:nvSpPr>
        <dsp:cNvPr id="0" name=""/>
        <dsp:cNvSpPr/>
      </dsp:nvSpPr>
      <dsp:spPr>
        <a:xfrm>
          <a:off x="2309890" y="641331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rgbClr val="4141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4FB40-C673-410D-AF7A-3CC031A5502B}">
      <dsp:nvSpPr>
        <dsp:cNvPr id="0" name=""/>
        <dsp:cNvSpPr/>
      </dsp:nvSpPr>
      <dsp:spPr>
        <a:xfrm>
          <a:off x="2528808" y="860249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1FFC-5A53-4FE7-9BAF-8EA61E019A02}">
      <dsp:nvSpPr>
        <dsp:cNvPr id="0" name=""/>
        <dsp:cNvSpPr/>
      </dsp:nvSpPr>
      <dsp:spPr>
        <a:xfrm>
          <a:off x="1981513" y="1988518"/>
          <a:ext cx="1683984" cy="69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Expands business opportunities</a:t>
          </a:r>
        </a:p>
      </dsp:txBody>
      <dsp:txXfrm>
        <a:off x="1981513" y="1988518"/>
        <a:ext cx="1683984" cy="694643"/>
      </dsp:txXfrm>
    </dsp:sp>
    <dsp:sp modelId="{EEC888EF-37C6-486C-81F0-B566C29C000A}">
      <dsp:nvSpPr>
        <dsp:cNvPr id="0" name=""/>
        <dsp:cNvSpPr/>
      </dsp:nvSpPr>
      <dsp:spPr>
        <a:xfrm>
          <a:off x="4288572" y="641331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F9B33-7601-4966-ACC7-C3A432707E2F}">
      <dsp:nvSpPr>
        <dsp:cNvPr id="0" name=""/>
        <dsp:cNvSpPr/>
      </dsp:nvSpPr>
      <dsp:spPr>
        <a:xfrm>
          <a:off x="4507490" y="860249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0CBD7-21D9-41D8-9D54-65823336CDDA}">
      <dsp:nvSpPr>
        <dsp:cNvPr id="0" name=""/>
        <dsp:cNvSpPr/>
      </dsp:nvSpPr>
      <dsp:spPr>
        <a:xfrm>
          <a:off x="3960195" y="1988518"/>
          <a:ext cx="1683984" cy="69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Creates a sense of community</a:t>
          </a:r>
        </a:p>
      </dsp:txBody>
      <dsp:txXfrm>
        <a:off x="3960195" y="1988518"/>
        <a:ext cx="1683984" cy="694643"/>
      </dsp:txXfrm>
    </dsp:sp>
    <dsp:sp modelId="{2E8A572E-06E5-4D41-A375-6BC44274E78B}">
      <dsp:nvSpPr>
        <dsp:cNvPr id="0" name=""/>
        <dsp:cNvSpPr/>
      </dsp:nvSpPr>
      <dsp:spPr>
        <a:xfrm>
          <a:off x="6267253" y="641331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A4C82-FDA7-40D3-B4DF-95324AC323EF}">
      <dsp:nvSpPr>
        <dsp:cNvPr id="0" name=""/>
        <dsp:cNvSpPr/>
      </dsp:nvSpPr>
      <dsp:spPr>
        <a:xfrm>
          <a:off x="6486171" y="860249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E9773-6B75-4E92-A935-BD05DBA4EEF0}">
      <dsp:nvSpPr>
        <dsp:cNvPr id="0" name=""/>
        <dsp:cNvSpPr/>
      </dsp:nvSpPr>
      <dsp:spPr>
        <a:xfrm>
          <a:off x="5938876" y="1988518"/>
          <a:ext cx="1683984" cy="69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Enhances safety and security</a:t>
          </a:r>
        </a:p>
      </dsp:txBody>
      <dsp:txXfrm>
        <a:off x="5938876" y="1988518"/>
        <a:ext cx="1683984" cy="694643"/>
      </dsp:txXfrm>
    </dsp:sp>
    <dsp:sp modelId="{74A36507-8D4F-4E30-8BD2-82661A033D31}">
      <dsp:nvSpPr>
        <dsp:cNvPr id="0" name=""/>
        <dsp:cNvSpPr/>
      </dsp:nvSpPr>
      <dsp:spPr>
        <a:xfrm>
          <a:off x="8245935" y="641331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E1C42-9BB8-4D83-8309-75C8A194494E}">
      <dsp:nvSpPr>
        <dsp:cNvPr id="0" name=""/>
        <dsp:cNvSpPr/>
      </dsp:nvSpPr>
      <dsp:spPr>
        <a:xfrm>
          <a:off x="8464853" y="860249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DA292-4F7C-493A-A08A-AE9203FF225C}">
      <dsp:nvSpPr>
        <dsp:cNvPr id="0" name=""/>
        <dsp:cNvSpPr/>
      </dsp:nvSpPr>
      <dsp:spPr>
        <a:xfrm>
          <a:off x="7917558" y="1988518"/>
          <a:ext cx="1683984" cy="69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Reduces road congestion and travel times, air pollution, and energy and oil consumption</a:t>
          </a:r>
        </a:p>
      </dsp:txBody>
      <dsp:txXfrm>
        <a:off x="7917558" y="1988518"/>
        <a:ext cx="1683984" cy="694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6D9E-EEB3-4C98-ABE6-FF946D35E8FA}">
      <dsp:nvSpPr>
        <dsp:cNvPr id="0" name=""/>
        <dsp:cNvSpPr/>
      </dsp:nvSpPr>
      <dsp:spPr>
        <a:xfrm>
          <a:off x="916421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21A8A-1E56-4C61-A06F-3373B540331A}">
      <dsp:nvSpPr>
        <dsp:cNvPr id="0" name=""/>
        <dsp:cNvSpPr/>
      </dsp:nvSpPr>
      <dsp:spPr>
        <a:xfrm>
          <a:off x="153146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$5,000 donation from PAFCU to alleviate cost to the city</a:t>
          </a:r>
          <a:endParaRPr lang="en-US" sz="1600" kern="1200" dirty="0"/>
        </a:p>
      </dsp:txBody>
      <dsp:txXfrm>
        <a:off x="153146" y="2100501"/>
        <a:ext cx="2775546" cy="720000"/>
      </dsp:txXfrm>
    </dsp:sp>
    <dsp:sp modelId="{99B5052F-9295-4872-B261-F7C312323CA5}">
      <dsp:nvSpPr>
        <dsp:cNvPr id="0" name=""/>
        <dsp:cNvSpPr/>
      </dsp:nvSpPr>
      <dsp:spPr>
        <a:xfrm>
          <a:off x="4177689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BF06-5CF6-4DF7-BAD2-4933C5B82782}">
      <dsp:nvSpPr>
        <dsp:cNvPr id="0" name=""/>
        <dsp:cNvSpPr/>
      </dsp:nvSpPr>
      <dsp:spPr>
        <a:xfrm>
          <a:off x="3414414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Increases access to employment, health facilities, and businesses</a:t>
          </a:r>
          <a:endParaRPr lang="en-US" sz="1600" kern="1200" dirty="0"/>
        </a:p>
      </dsp:txBody>
      <dsp:txXfrm>
        <a:off x="3414414" y="2100501"/>
        <a:ext cx="2775546" cy="720000"/>
      </dsp:txXfrm>
    </dsp:sp>
    <dsp:sp modelId="{9BAE8A5F-5ABA-4C01-AC24-DFB225C4F9DA}">
      <dsp:nvSpPr>
        <dsp:cNvPr id="0" name=""/>
        <dsp:cNvSpPr/>
      </dsp:nvSpPr>
      <dsp:spPr>
        <a:xfrm>
          <a:off x="7438957" y="503992"/>
          <a:ext cx="1248996" cy="12489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E4681-9D44-4222-BE3F-561F5ED6DB10}">
      <dsp:nvSpPr>
        <dsp:cNvPr id="0" name=""/>
        <dsp:cNvSpPr/>
      </dsp:nvSpPr>
      <dsp:spPr>
        <a:xfrm>
          <a:off x="6675681" y="2100501"/>
          <a:ext cx="277554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Strengthens the financial health of the community</a:t>
          </a:r>
          <a:endParaRPr lang="en-US" sz="1600" kern="1200" dirty="0"/>
        </a:p>
      </dsp:txBody>
      <dsp:txXfrm>
        <a:off x="6675681" y="2100501"/>
        <a:ext cx="277554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CA4A-0725-4911-8DCB-B83E7001398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5A5C6-EA04-43A1-A800-6210BFC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8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A5C6-EA04-43A1-A800-6210BFC95B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8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A5C6-EA04-43A1-A800-6210BFC95B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A253-D454-4A17-87AC-305B25040B57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6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1390-90DD-483D-AE02-0EA114E4A77D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9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4E7B-8EFC-4461-9678-909DBC5FEAFB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8C98-A3F0-4098-8AE3-3B472CFFA73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F331-FB0D-412E-972D-C448FF4B0B0F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4519-E012-4791-9F6A-03F2718C414F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0FCF-C0A4-46B7-BC8F-DED4BA4172F2}" type="datetime1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8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4C29-C9B8-4AAA-95B9-D49DA172B7AD}" type="datetime1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6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666F-1E6E-4E4A-9E0E-B5054A198F43}" type="datetime1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74B7-4194-4117-B34C-E49414ADD16D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26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E2C6BF4-DA1D-4EDC-A884-B7E4DED7F31E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09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48B5-0E23-424F-970D-096A1EBEC090}" type="datetime1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C7ABE4-278C-4857-8FBD-C5A2C9973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0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fhwa.dot.gov/policy/2002cpr/pdf/ch14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783DFF9-4C20-4C22-85A1-A29AFBAF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B97AEB-6914-4D5D-9636-56F1EAD1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83D0-F381-41C9-9829-33FB14960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568" y="1597108"/>
            <a:ext cx="5541503" cy="128463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414143"/>
                </a:solidFill>
              </a:rPr>
              <a:t>Partnership proposal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B00628-F912-44D5-A98B-972183C75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4069" y="477559"/>
            <a:ext cx="4072187" cy="2488115"/>
            <a:chOff x="7630846" y="3690296"/>
            <a:chExt cx="4072187" cy="250397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00C14DD-FDEE-48BB-A350-D99DF54C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6" y="3690296"/>
              <a:ext cx="4072187" cy="2503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A4CD1FE-9947-44AE-8904-F70CBD54C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09" y="3851281"/>
              <a:ext cx="3769485" cy="218162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F436457-F9FB-4DE0-8716-545E914C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099" y="825983"/>
            <a:ext cx="3420705" cy="18147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446AD0-FF8D-485D-8B0A-81B4F5FE9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4069" y="3131726"/>
            <a:ext cx="4072187" cy="2504352"/>
            <a:chOff x="7630846" y="3184124"/>
            <a:chExt cx="4072187" cy="259059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28019CC-5019-4EF4-8FF5-E5B8ED01D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6" y="3184124"/>
              <a:ext cx="4072187" cy="2590592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B9BF33-BE90-4F6C-A7E5-600A12DB1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09" y="3348727"/>
              <a:ext cx="3769485" cy="225422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06CE62A7-ACC5-47C3-92B9-F84E6A11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099" y="3461758"/>
            <a:ext cx="3420705" cy="18341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640A689-DDA6-4799-8C6D-3579E142B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3459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9E6645D-FC05-4323-BB31-71A4D085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0568" y="2965674"/>
            <a:ext cx="7118172" cy="32466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800" b="1" i="1" cap="none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b="1" i="1" cap="none" dirty="0"/>
              <a:t>AMANDA HABANSKY,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00" b="1" i="1" cap="none" dirty="0"/>
              <a:t>Chief Operating Officer - PAFCU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00" b="1" i="1" cap="none" dirty="0"/>
          </a:p>
          <a:p>
            <a:pPr>
              <a:spcBef>
                <a:spcPts val="0"/>
              </a:spcBef>
            </a:pPr>
            <a:r>
              <a:rPr lang="en-US" sz="2100" b="1" i="1" cap="none" dirty="0"/>
              <a:t>CHARLES L. KOONCE, JR., </a:t>
            </a:r>
          </a:p>
          <a:p>
            <a:pPr>
              <a:spcBef>
                <a:spcPts val="0"/>
              </a:spcBef>
            </a:pPr>
            <a:r>
              <a:rPr lang="en-US" sz="2100" b="1" i="1" cap="none" dirty="0"/>
              <a:t>Director of Mass Transit - PAT</a:t>
            </a:r>
          </a:p>
          <a:p>
            <a:pPr>
              <a:spcBef>
                <a:spcPts val="0"/>
              </a:spcBef>
            </a:pPr>
            <a:endParaRPr lang="en-US" sz="2100" b="1" i="1" cap="none" dirty="0"/>
          </a:p>
          <a:p>
            <a:pPr>
              <a:spcBef>
                <a:spcPts val="0"/>
              </a:spcBef>
            </a:pPr>
            <a:r>
              <a:rPr lang="en-US" sz="2100" b="1" i="1" cap="none" dirty="0"/>
              <a:t>STEPHANIE B. HARRIS</a:t>
            </a:r>
          </a:p>
          <a:p>
            <a:pPr>
              <a:spcBef>
                <a:spcPts val="0"/>
              </a:spcBef>
            </a:pPr>
            <a:r>
              <a:rPr lang="en-US" sz="2100" b="1" i="1" cap="none" dirty="0"/>
              <a:t>Deputy Director of Mass Transit - PAT</a:t>
            </a:r>
          </a:p>
          <a:p>
            <a:pPr>
              <a:spcBef>
                <a:spcPts val="0"/>
              </a:spcBef>
            </a:pPr>
            <a:endParaRPr lang="en-US" sz="2900" b="1" i="1" cap="none" dirty="0"/>
          </a:p>
          <a:p>
            <a:endParaRPr lang="en-US" sz="1400" b="1" i="1" dirty="0">
              <a:solidFill>
                <a:srgbClr val="414143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2D41264-AE5E-4C79-A829-8470978F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1" y="1143349"/>
            <a:ext cx="3115526" cy="1176110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9196A15B-8F8D-4E35-8717-A8716740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583" y="4102856"/>
            <a:ext cx="3127688" cy="5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8272F57-16CD-4C54-B5DD-C28BDB79F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7839A8C-E80C-4FF4-9339-313A76357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6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D598-DC29-4090-ADA4-931B03D6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0385"/>
            <a:ext cx="9603275" cy="104923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414143"/>
                </a:solidFill>
                <a:latin typeface="40"/>
              </a:rPr>
              <a:t>The partnership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B9AAE6-11EE-4E70-88D2-557984365D65}"/>
              </a:ext>
            </a:extLst>
          </p:cNvPr>
          <p:cNvSpPr/>
          <p:nvPr/>
        </p:nvSpPr>
        <p:spPr>
          <a:xfrm>
            <a:off x="1383527" y="1912105"/>
            <a:ext cx="4760124" cy="4703365"/>
          </a:xfrm>
          <a:prstGeom prst="ellipse">
            <a:avLst/>
          </a:prstGeom>
          <a:solidFill>
            <a:srgbClr val="414143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414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766FB1-92DF-4D0C-90BB-A6FDEC2CB951}"/>
              </a:ext>
            </a:extLst>
          </p:cNvPr>
          <p:cNvSpPr/>
          <p:nvPr/>
        </p:nvSpPr>
        <p:spPr>
          <a:xfrm>
            <a:off x="4700562" y="1912105"/>
            <a:ext cx="4760124" cy="4692072"/>
          </a:xfrm>
          <a:prstGeom prst="ellipse">
            <a:avLst/>
          </a:prstGeom>
          <a:solidFill>
            <a:schemeClr val="bg1"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1E6-BD90-4AC6-AA94-73801E33B912}"/>
              </a:ext>
            </a:extLst>
          </p:cNvPr>
          <p:cNvSpPr txBox="1"/>
          <p:nvPr/>
        </p:nvSpPr>
        <p:spPr>
          <a:xfrm>
            <a:off x="4768615" y="3484604"/>
            <a:ext cx="1395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14143"/>
                </a:solidFill>
              </a:rPr>
              <a:t>Publicly support the partnership &amp; meet annually to discuss improvements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31776C-9009-419B-A2F8-352F2C46BE89}"/>
              </a:ext>
            </a:extLst>
          </p:cNvPr>
          <p:cNvSpPr txBox="1"/>
          <p:nvPr/>
        </p:nvSpPr>
        <p:spPr>
          <a:xfrm>
            <a:off x="2341013" y="3151070"/>
            <a:ext cx="2910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$5,000 bus donation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Financial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Free Credit Score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Low interest vehicle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Sell PAT tickets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Refer individuals to 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Promote partnership on website, etc.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26CC6-19A3-4A74-86DF-A4146A972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14" y="2375842"/>
            <a:ext cx="2016899" cy="757817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CC92695C-83DB-4333-BB0F-6D9F5A45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2952" y="2370916"/>
            <a:ext cx="2425724" cy="3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90258D-3A00-491B-9835-52D19F9EF99D}"/>
              </a:ext>
            </a:extLst>
          </p:cNvPr>
          <p:cNvSpPr txBox="1"/>
          <p:nvPr/>
        </p:nvSpPr>
        <p:spPr>
          <a:xfrm>
            <a:off x="6096000" y="3085744"/>
            <a:ext cx="33418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4143"/>
                </a:solidFill>
              </a:rPr>
              <a:t>Wrap bus with PAFCU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4143"/>
                </a:solidFill>
              </a:rPr>
              <a:t>Provide tickets at PAFCU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4143"/>
                </a:solidFill>
              </a:rPr>
              <a:t>Provide access to employees, riders, and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4143"/>
                </a:solidFill>
              </a:rPr>
              <a:t>Promote partnership to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4143"/>
                </a:solidFill>
              </a:rPr>
              <a:t>Allow PAFCU mobile branch access to PAT premises </a:t>
            </a:r>
          </a:p>
        </p:txBody>
      </p:sp>
    </p:spTree>
    <p:extLst>
      <p:ext uri="{BB962C8B-B14F-4D97-AF65-F5344CB8AC3E}">
        <p14:creationId xmlns:p14="http://schemas.microsoft.com/office/powerpoint/2010/main" val="208550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857E1B-20E3-45CC-99E8-F8C67542DCCE}"/>
              </a:ext>
            </a:extLst>
          </p:cNvPr>
          <p:cNvSpPr txBox="1"/>
          <p:nvPr/>
        </p:nvSpPr>
        <p:spPr>
          <a:xfrm>
            <a:off x="1452616" y="3695436"/>
            <a:ext cx="4171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Our mission</a:t>
            </a:r>
          </a:p>
          <a:p>
            <a:r>
              <a:rPr lang="en-US" i="1" dirty="0"/>
              <a:t>To enable the underserved, unbanked, and no credit population to build and fulfill dreams by taking the ‘Peoples Advantage.’</a:t>
            </a:r>
          </a:p>
        </p:txBody>
      </p: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A23F4CCC-AE0C-439E-9195-10A31B093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44" y="4986425"/>
            <a:ext cx="1049536" cy="10483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0AB867-A0FA-4CD1-B95C-72EFD9216D32}"/>
              </a:ext>
            </a:extLst>
          </p:cNvPr>
          <p:cNvSpPr txBox="1"/>
          <p:nvPr/>
        </p:nvSpPr>
        <p:spPr>
          <a:xfrm>
            <a:off x="2417780" y="5187425"/>
            <a:ext cx="417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Community Development Financial Institution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8EEA7389-5E58-43BB-966E-B061B9B00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28" y="-368458"/>
            <a:ext cx="6384465" cy="6866413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DD7396F5-FE1C-44F1-9AAF-1ACDCA684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16" y="1869660"/>
            <a:ext cx="3759074" cy="14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3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BF9A0B-7161-4092-9F10-D9A52F50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0" rtlCol="0">
            <a:normAutofit/>
          </a:bodyPr>
          <a:lstStyle/>
          <a:p>
            <a:endParaRPr lang="en-US"/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2BF29D54-A655-4327-B64A-A9A84262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4" y="105742"/>
            <a:ext cx="9998070" cy="5973847"/>
          </a:xfrm>
          <a:prstGeom prst="rect">
            <a:avLst/>
          </a:prstGeom>
        </p:spPr>
      </p:pic>
      <p:pic>
        <p:nvPicPr>
          <p:cNvPr id="46" name="Picture 4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ntent Placeholder 37" descr="A close up of a logo&#10;&#10;Description automatically generated">
            <a:extLst>
              <a:ext uri="{FF2B5EF4-FFF2-40B4-BE49-F238E27FC236}">
                <a16:creationId xmlns:a16="http://schemas.microsoft.com/office/drawing/2014/main" id="{A989EED2-C3F5-4456-960D-87E0C51EF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4" y="6223324"/>
            <a:ext cx="422472" cy="422472"/>
          </a:xfr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C487F95-2757-42FF-8D67-78B53F7ECEB0}"/>
              </a:ext>
            </a:extLst>
          </p:cNvPr>
          <p:cNvSpPr txBox="1"/>
          <p:nvPr/>
        </p:nvSpPr>
        <p:spPr>
          <a:xfrm>
            <a:off x="1633027" y="6243819"/>
            <a:ext cx="198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Payday Lender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2C1863C-417D-4EF0-ADD9-234EAB2E6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05" y="6223324"/>
            <a:ext cx="264579" cy="42247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7197370-F35F-4E08-AAA5-8B7E48E4C174}"/>
              </a:ext>
            </a:extLst>
          </p:cNvPr>
          <p:cNvSpPr txBox="1"/>
          <p:nvPr/>
        </p:nvSpPr>
        <p:spPr>
          <a:xfrm>
            <a:off x="3805084" y="6234204"/>
            <a:ext cx="198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Bank</a:t>
            </a:r>
          </a:p>
        </p:txBody>
      </p:sp>
      <p:pic>
        <p:nvPicPr>
          <p:cNvPr id="52" name="Picture 5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1F75511-2B0A-4ED6-A862-106AE098E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75" y="6219199"/>
            <a:ext cx="482929" cy="45636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99348A2-4B73-422C-8EA6-4E565A072E55}"/>
              </a:ext>
            </a:extLst>
          </p:cNvPr>
          <p:cNvSpPr txBox="1"/>
          <p:nvPr/>
        </p:nvSpPr>
        <p:spPr>
          <a:xfrm>
            <a:off x="5103958" y="6245310"/>
            <a:ext cx="198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Credit Union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EA643D-F92B-4841-9109-796C93BA9DA2}"/>
              </a:ext>
            </a:extLst>
          </p:cNvPr>
          <p:cNvSpPr/>
          <p:nvPr/>
        </p:nvSpPr>
        <p:spPr>
          <a:xfrm>
            <a:off x="5710334" y="105742"/>
            <a:ext cx="5384549" cy="23482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BF5181-BDF0-4059-8A8B-4B5511703F52}"/>
              </a:ext>
            </a:extLst>
          </p:cNvPr>
          <p:cNvSpPr txBox="1"/>
          <p:nvPr/>
        </p:nvSpPr>
        <p:spPr>
          <a:xfrm>
            <a:off x="5984682" y="406917"/>
            <a:ext cx="4835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B71E42"/>
                </a:solidFill>
              </a:rPr>
              <a:t>$15,582,838</a:t>
            </a:r>
          </a:p>
          <a:p>
            <a:endParaRPr lang="en-US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E875D384-774A-497E-8F25-A1B03C0CF95E}"/>
              </a:ext>
            </a:extLst>
          </p:cNvPr>
          <p:cNvSpPr txBox="1">
            <a:spLocks/>
          </p:cNvSpPr>
          <p:nvPr/>
        </p:nvSpPr>
        <p:spPr>
          <a:xfrm>
            <a:off x="6154109" y="1528742"/>
            <a:ext cx="4803599" cy="54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14143"/>
                </a:solidFill>
              </a:rPr>
              <a:t>Back into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96536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3731-A686-41B6-976A-2CFEDE74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14143"/>
                </a:solidFill>
              </a:rPr>
              <a:t>Why is affordable transportation important People’s federal credit union</a:t>
            </a:r>
            <a:r>
              <a:rPr lang="en-US" dirty="0">
                <a:solidFill>
                  <a:srgbClr val="414143"/>
                </a:solidFill>
              </a:rPr>
              <a:t>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C616DBB-4956-4FDF-BBFC-66355EDD0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614661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87E5F09-FE86-4E61-AB87-F14D23EC7237}"/>
              </a:ext>
            </a:extLst>
          </p:cNvPr>
          <p:cNvSpPr txBox="1">
            <a:spLocks/>
          </p:cNvSpPr>
          <p:nvPr/>
        </p:nvSpPr>
        <p:spPr>
          <a:xfrm>
            <a:off x="1450975" y="6258754"/>
            <a:ext cx="7725745" cy="41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https://www.fhwa.dot.gov/policy/2002cpr/pdf/ch14.pdf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3ED6-9158-4E20-A604-C3B26180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 dirty="0"/>
              <a:t>Our solution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6306E3-057C-4880-A541-4EC24F806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92755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7029E6E3-70F6-4D8D-8371-C8346B92FBB7}"/>
              </a:ext>
            </a:extLst>
          </p:cNvPr>
          <p:cNvSpPr/>
          <p:nvPr/>
        </p:nvSpPr>
        <p:spPr>
          <a:xfrm>
            <a:off x="3993502" y="3265714"/>
            <a:ext cx="914400" cy="163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CB9CC88-501F-4EBC-8772-F2C57766101C}"/>
              </a:ext>
            </a:extLst>
          </p:cNvPr>
          <p:cNvSpPr/>
          <p:nvPr/>
        </p:nvSpPr>
        <p:spPr>
          <a:xfrm>
            <a:off x="7600626" y="3265714"/>
            <a:ext cx="914400" cy="163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72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6" name="Picture 74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7" name="Straight Connector 76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78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69" name="Rectangle 80">
            <a:extLst>
              <a:ext uri="{FF2B5EF4-FFF2-40B4-BE49-F238E27FC236}">
                <a16:creationId xmlns:a16="http://schemas.microsoft.com/office/drawing/2014/main" id="{06B1E11F-82AD-4496-96C8-9A6670733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82">
            <a:extLst>
              <a:ext uri="{FF2B5EF4-FFF2-40B4-BE49-F238E27FC236}">
                <a16:creationId xmlns:a16="http://schemas.microsoft.com/office/drawing/2014/main" id="{2CFA030F-3315-4E45-823B-5D399204C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3604C-A919-41BC-8826-13B34D9E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" y="1460698"/>
            <a:ext cx="4157233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b="1" dirty="0"/>
              <a:t>Ford 22 passenger heavy duty bus</a:t>
            </a:r>
          </a:p>
        </p:txBody>
      </p:sp>
      <p:cxnSp>
        <p:nvCxnSpPr>
          <p:cNvPr id="1071" name="Straight Connector 84">
            <a:extLst>
              <a:ext uri="{FF2B5EF4-FFF2-40B4-BE49-F238E27FC236}">
                <a16:creationId xmlns:a16="http://schemas.microsoft.com/office/drawing/2014/main" id="{EBC946B0-7745-41E6-BAE5-AFDD5497D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>
            <a:solidFill>
              <a:srgbClr val="83544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BC1ECB7-20DA-4F86-BF6E-A80819571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95C3D3D-B3EC-4A69-9ED1-726C11E11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88">
              <a:extLst>
                <a:ext uri="{FF2B5EF4-FFF2-40B4-BE49-F238E27FC236}">
                  <a16:creationId xmlns:a16="http://schemas.microsoft.com/office/drawing/2014/main" id="{5A4E359F-DA03-4F87-86A9-EF1F3ABE6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CF39AD0F-CA66-4D47-B0F7-3D63F4B08438" descr="image1.jpeg">
            <a:extLst>
              <a:ext uri="{FF2B5EF4-FFF2-40B4-BE49-F238E27FC236}">
                <a16:creationId xmlns:a16="http://schemas.microsoft.com/office/drawing/2014/main" id="{8DA9D917-EF6A-4564-9171-DF3A60B3E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8" r="-2" b="-2"/>
          <a:stretch/>
        </p:blipFill>
        <p:spPr bwMode="auto">
          <a:xfrm>
            <a:off x="4631115" y="1116345"/>
            <a:ext cx="3059596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DC0EB6C-CE1C-49F5-9EC3-338518A9D6B4" descr="image2.jpeg">
            <a:extLst>
              <a:ext uri="{FF2B5EF4-FFF2-40B4-BE49-F238E27FC236}">
                <a16:creationId xmlns:a16="http://schemas.microsoft.com/office/drawing/2014/main" id="{F479F7BD-26B0-43BC-9A36-37DCA9CA3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5"/>
          <a:stretch/>
        </p:blipFill>
        <p:spPr bwMode="auto">
          <a:xfrm>
            <a:off x="7848492" y="1116345"/>
            <a:ext cx="3059596" cy="18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3" name="Rectangle 90">
            <a:extLst>
              <a:ext uri="{FF2B5EF4-FFF2-40B4-BE49-F238E27FC236}">
                <a16:creationId xmlns:a16="http://schemas.microsoft.com/office/drawing/2014/main" id="{306621C7-1C01-4887-8FF6-6C8B3B1C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9165" y="3131727"/>
            <a:ext cx="3058922" cy="1850789"/>
          </a:xfrm>
          <a:prstGeom prst="rect">
            <a:avLst/>
          </a:prstGeom>
          <a:solidFill>
            <a:srgbClr val="835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0BDD66D0-3061-4EEA-972D-002415E6439C" descr="image3.jpeg">
            <a:extLst>
              <a:ext uri="{FF2B5EF4-FFF2-40B4-BE49-F238E27FC236}">
                <a16:creationId xmlns:a16="http://schemas.microsoft.com/office/drawing/2014/main" id="{C1AC0141-2712-40B6-A2C4-C475ED2D5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 r="-4" b="6773"/>
          <a:stretch/>
        </p:blipFill>
        <p:spPr bwMode="auto">
          <a:xfrm>
            <a:off x="7849165" y="3131727"/>
            <a:ext cx="3058922" cy="18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92">
            <a:extLst>
              <a:ext uri="{FF2B5EF4-FFF2-40B4-BE49-F238E27FC236}">
                <a16:creationId xmlns:a16="http://schemas.microsoft.com/office/drawing/2014/main" id="{841B993D-9A4D-4BD4-BCD4-33DBB6960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0AF9CA0-8336-4983-BFA8-5864652C9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5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66420-58E1-4A2F-A4CE-6F127283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36399"/>
            <a:ext cx="9603275" cy="687356"/>
          </a:xfrm>
        </p:spPr>
        <p:txBody>
          <a:bodyPr>
            <a:normAutofit/>
          </a:bodyPr>
          <a:lstStyle/>
          <a:p>
            <a:r>
              <a:rPr lang="en-US" b="1" dirty="0"/>
              <a:t>Why PAT &amp; PEOPLES ADVANTAGE FCU?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403962-F940-4EEA-BA28-13DC08CB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712732" cy="2988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We believe that both transportation and financial education are vital to combat and overcome poverty in our communities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57" name="Group 41">
            <a:extLst>
              <a:ext uri="{FF2B5EF4-FFF2-40B4-BE49-F238E27FC236}">
                <a16:creationId xmlns:a16="http://schemas.microsoft.com/office/drawing/2014/main" id="{8F35E9D3-A01E-4514-B162-43A832F56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41346" y="2012810"/>
            <a:ext cx="3413507" cy="3459865"/>
            <a:chOff x="7630846" y="2123762"/>
            <a:chExt cx="3413507" cy="348192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8C171F-7598-4980-BFEE-1E583E8EE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0846" y="2123762"/>
              <a:ext cx="3413507" cy="3481923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CBB5981-5B42-4097-A120-50936684D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9809" y="2294169"/>
              <a:ext cx="3100817" cy="314996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4FD6DB5-D669-4A87-8489-DD4FD8C1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035" y="2346730"/>
            <a:ext cx="2773365" cy="2796762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457916C-0057-45A4-9867-3E228B52B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12" y="2617916"/>
            <a:ext cx="2453183" cy="926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B70B5-A8F3-4526-898D-B6F98AC6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25" y="4226604"/>
            <a:ext cx="2453183" cy="3618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12275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C3F51B4F0EE459721BC899BF1CD1A" ma:contentTypeVersion="13" ma:contentTypeDescription="Create a new document." ma:contentTypeScope="" ma:versionID="8680df5485e103258d849ede56fe02c7">
  <xsd:schema xmlns:xsd="http://www.w3.org/2001/XMLSchema" xmlns:xs="http://www.w3.org/2001/XMLSchema" xmlns:p="http://schemas.microsoft.com/office/2006/metadata/properties" xmlns:ns3="ef772068-858d-4c4b-b816-31df308120b7" xmlns:ns4="e55ab82e-3186-441b-967a-42f2c76b7deb" targetNamespace="http://schemas.microsoft.com/office/2006/metadata/properties" ma:root="true" ma:fieldsID="af9b1ad239be4245158e2186abba8cab" ns3:_="" ns4:_="">
    <xsd:import namespace="ef772068-858d-4c4b-b816-31df308120b7"/>
    <xsd:import namespace="e55ab82e-3186-441b-967a-42f2c76b7d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72068-858d-4c4b-b816-31df308120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ab82e-3186-441b-967a-42f2c76b7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E07A2C-47FD-4406-B228-5CDD5FFAD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72068-858d-4c4b-b816-31df308120b7"/>
    <ds:schemaRef ds:uri="e55ab82e-3186-441b-967a-42f2c76b7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F7F8C4-3BE5-4D50-9C32-432ED7B094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EA7FB9-5728-464A-A796-3691E99FA54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e55ab82e-3186-441b-967a-42f2c76b7deb"/>
    <ds:schemaRef ds:uri="http://schemas.openxmlformats.org/package/2006/metadata/core-properties"/>
    <ds:schemaRef ds:uri="ef772068-858d-4c4b-b816-31df308120b7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8593</TotalTime>
  <Words>270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40</vt:lpstr>
      <vt:lpstr>Arial</vt:lpstr>
      <vt:lpstr>Calibri</vt:lpstr>
      <vt:lpstr>Gill Sans MT</vt:lpstr>
      <vt:lpstr>Gallery</vt:lpstr>
      <vt:lpstr>Partnership proposal</vt:lpstr>
      <vt:lpstr>The partnership</vt:lpstr>
      <vt:lpstr>PowerPoint Presentation</vt:lpstr>
      <vt:lpstr>PowerPoint Presentation</vt:lpstr>
      <vt:lpstr>Why is affordable transportation important People’s federal credit union?</vt:lpstr>
      <vt:lpstr>Our solution</vt:lpstr>
      <vt:lpstr>Ford 22 passenger heavy duty bus</vt:lpstr>
      <vt:lpstr>Why PAT &amp; PEOPLES ADVANTAGE FCU?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proposal</dc:title>
  <dc:creator>Stephanie Harris</dc:creator>
  <cp:lastModifiedBy>Stephanie Harris</cp:lastModifiedBy>
  <cp:revision>9</cp:revision>
  <cp:lastPrinted>2019-10-01T14:35:42Z</cp:lastPrinted>
  <dcterms:created xsi:type="dcterms:W3CDTF">2019-09-25T16:35:48Z</dcterms:created>
  <dcterms:modified xsi:type="dcterms:W3CDTF">2019-10-01T18:32:26Z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0x010100314C3F51B4F0EE459721BC899BF1CD1A</vt:lpwstr>
  </property>
</Properties>
</file>