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300" r:id="rId4"/>
    <p:sldId id="304" r:id="rId5"/>
    <p:sldId id="302" r:id="rId6"/>
    <p:sldId id="303" r:id="rId7"/>
    <p:sldId id="288" r:id="rId8"/>
    <p:sldId id="289" r:id="rId9"/>
    <p:sldId id="290" r:id="rId10"/>
    <p:sldId id="282" r:id="rId11"/>
    <p:sldId id="286" r:id="rId12"/>
    <p:sldId id="287" r:id="rId13"/>
    <p:sldId id="283" r:id="rId14"/>
    <p:sldId id="291" r:id="rId15"/>
    <p:sldId id="292" r:id="rId16"/>
    <p:sldId id="294" r:id="rId17"/>
    <p:sldId id="295" r:id="rId18"/>
    <p:sldId id="296" r:id="rId19"/>
    <p:sldId id="297" r:id="rId20"/>
    <p:sldId id="298" r:id="rId21"/>
    <p:sldId id="301" r:id="rId22"/>
    <p:sldId id="285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F5B9-8F42-4D27-8745-F7B74B9A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19A62-8C8A-4763-831F-DAA98AF84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7BE86-4D30-4F3A-8527-7FA4C908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F0A16-21ED-44A4-90A7-2467A6C1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33299-9F0F-4F2F-89CC-2594BFC7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02BE4-B5AE-4DFF-8A82-56C95E5D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E81BC-92B0-44B5-B3A8-320628465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422A8-B48B-4C78-8022-B3948947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30AE0-CEAB-4578-9BF0-D5FA7236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A97B7-519A-48EE-ADF0-204B04F8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9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BA3FD6-44D8-4A0B-BC24-BF29C02BF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B335F-D2D9-4E48-B5E1-F983F91B9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D7DF7-A694-428F-A1D4-7DF27769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A69C6-F08B-4BB7-A95B-DFC5C95D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46E50-2C3D-4A3D-94A8-32F29C41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AB0D-AD04-44DE-9B0C-B59E3F98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0346-E288-4552-A0A0-DD2D7B559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300B3-5F16-4E59-A3DA-90A4B1B9D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82C9E-17F0-45FE-82B0-43CAC2CC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B622-A9DE-494D-A95F-ED7C3B6F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4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D8DB-60AB-48E1-9C14-93829922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770A2-E91A-4FD3-88BA-71FDD46B5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0ABF6-98BD-4DF9-8E58-01F1A3A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AAD82-F55C-4693-A60D-9AC7814A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B5D36-7E5B-4A4B-8C5F-7C8558D0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C04D-ED35-47D3-B4A4-A0E9CB2D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B3EC9-7869-4037-9EFA-492D7112C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552A8-F3ED-44A6-8D94-9B1B5695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44D6B-50B5-44BA-AD93-03FB0699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601B0-970A-4F57-AEC7-56E30DE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C33FC-A35C-4136-BA68-202E53D5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0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9DA4-5385-4C5F-AA6B-AD2C3C34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4C393-49BA-401E-95AC-4C799AD34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511B9-9544-42B7-9217-7930C7048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6F083-A48D-4CF2-96C3-A64E09632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116DD-1AC2-4AB8-AC64-143120C2F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6AFAC-0745-4A13-8649-A100EC4D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A3034D-B33C-459B-BAB1-825496A9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A768C-12F7-4247-BAD0-3378E16F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F1B4-4688-4BF6-9444-0EE04E19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F8E58-4B57-44D1-8187-EE710FD6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605A4-C244-4712-ADEB-7DAEB5D9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78EE3-B699-435B-98F6-EFB4815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5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9CD1A3-2A81-435E-9E58-C6612234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18BB7B-F4AF-4B65-A29E-EA70658F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CC449-F3DC-41AF-98E7-E9BBA683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A1E3-DBFD-4837-9F7B-ADB1D9B80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51D53-8388-41AC-A0E6-B7E1926CF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A51DA-6291-4F07-8855-1255851A7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6856B-AA2E-4B90-B499-08AA2E5D0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A6355-95ED-4D28-8888-2655A2E2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36373-0DEC-4D1D-9BE1-362AB952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3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8B1E-A628-41FE-B6D7-3C5818D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6D3D7-82C9-40FB-93C0-4C1273042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756EF-4319-40B4-8C54-8245F5012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E0CA7-710C-48DF-B562-D4A359B5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3D5F3-71EE-499D-9AE4-3852DB7C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9577B-26F3-492E-BD3F-5A733588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2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97E8B-6299-48B6-8046-547A5C94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F6F63-ED03-41DA-9CEE-730E3F9B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462BA-C323-4770-9785-4D8551362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F1BF2-0B49-4EF4-BB88-7A710806286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FF1AB-0B0F-4E22-9034-2079F5EC6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67E1C-43AB-43D2-A151-7EAA06FE0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0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531F4D-22A1-40CF-889D-7548C000BD6F}"/>
              </a:ext>
            </a:extLst>
          </p:cNvPr>
          <p:cNvSpPr txBox="1">
            <a:spLocks/>
          </p:cNvSpPr>
          <p:nvPr/>
        </p:nvSpPr>
        <p:spPr>
          <a:xfrm>
            <a:off x="166255" y="1325646"/>
            <a:ext cx="11876809" cy="35868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City Assessor’s Report</a:t>
            </a:r>
          </a:p>
          <a:p>
            <a:pPr algn="ctr"/>
            <a:r>
              <a:rPr lang="en-US" sz="7200" b="1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Jan. 1, 2022 Reassessment</a:t>
            </a:r>
            <a:br>
              <a:rPr lang="en-US" b="1" dirty="0">
                <a:ln w="19050">
                  <a:solidFill>
                    <a:schemeClr val="tx2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January 18, 2022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62" y="5159025"/>
            <a:ext cx="11194943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3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95EB56-F580-4E54-81D7-0BB34E208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610504"/>
            <a:ext cx="8553450" cy="42862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949CCC-25CC-4072-8783-69CCD466DBDD}"/>
              </a:ext>
            </a:extLst>
          </p:cNvPr>
          <p:cNvSpPr/>
          <p:nvPr/>
        </p:nvSpPr>
        <p:spPr>
          <a:xfrm>
            <a:off x="2170541" y="1728485"/>
            <a:ext cx="2152564" cy="29429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6228A-D690-41CB-A522-E9AF0CA3DA90}"/>
              </a:ext>
            </a:extLst>
          </p:cNvPr>
          <p:cNvSpPr txBox="1"/>
          <p:nvPr/>
        </p:nvSpPr>
        <p:spPr>
          <a:xfrm>
            <a:off x="4066554" y="2459504"/>
            <a:ext cx="2809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+16%</a:t>
            </a:r>
            <a:b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9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1490C-AF37-4528-905C-AA2E40CEC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610504"/>
            <a:ext cx="8553450" cy="42862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3949CCC-25CC-4072-8783-69CCD466DBDD}"/>
              </a:ext>
            </a:extLst>
          </p:cNvPr>
          <p:cNvSpPr/>
          <p:nvPr/>
        </p:nvSpPr>
        <p:spPr>
          <a:xfrm>
            <a:off x="4045533" y="1691541"/>
            <a:ext cx="2152564" cy="29429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D5B19-C161-4F61-8E1E-60F89ED60772}"/>
              </a:ext>
            </a:extLst>
          </p:cNvPr>
          <p:cNvSpPr txBox="1"/>
          <p:nvPr/>
        </p:nvSpPr>
        <p:spPr>
          <a:xfrm>
            <a:off x="5935111" y="2133231"/>
            <a:ext cx="2809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-23%</a:t>
            </a:r>
            <a:b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8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1490C-AF37-4528-905C-AA2E40CEC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559383"/>
            <a:ext cx="8553450" cy="42862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3949CCC-25CC-4072-8783-69CCD466DBDD}"/>
              </a:ext>
            </a:extLst>
          </p:cNvPr>
          <p:cNvSpPr/>
          <p:nvPr/>
        </p:nvSpPr>
        <p:spPr>
          <a:xfrm>
            <a:off x="5966705" y="1691541"/>
            <a:ext cx="2152564" cy="29429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733278-DB1A-4D55-A2F5-FCBFF57B8561}"/>
              </a:ext>
            </a:extLst>
          </p:cNvPr>
          <p:cNvSpPr txBox="1"/>
          <p:nvPr/>
        </p:nvSpPr>
        <p:spPr>
          <a:xfrm>
            <a:off x="7618137" y="2133231"/>
            <a:ext cx="2809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+7%</a:t>
            </a:r>
            <a:b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64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A8D90-7129-44F4-A9CA-ADB840A61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646" y="1746979"/>
            <a:ext cx="8522708" cy="2604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A73752-1D54-4A87-BF5A-2999C1388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646" y="452790"/>
            <a:ext cx="8522708" cy="137383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E3EDB21-C682-404C-BF93-4A4D6987D32D}"/>
              </a:ext>
            </a:extLst>
          </p:cNvPr>
          <p:cNvSpPr/>
          <p:nvPr/>
        </p:nvSpPr>
        <p:spPr>
          <a:xfrm rot="5400000">
            <a:off x="4675392" y="1913760"/>
            <a:ext cx="838911" cy="1669792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4B4B16-79FC-4183-9710-344F3F38EF6D}"/>
              </a:ext>
            </a:extLst>
          </p:cNvPr>
          <p:cNvCxnSpPr/>
          <p:nvPr/>
        </p:nvCxnSpPr>
        <p:spPr>
          <a:xfrm>
            <a:off x="1921164" y="2521527"/>
            <a:ext cx="241069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725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A8D90-7129-44F4-A9CA-ADB840A61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646" y="1861279"/>
            <a:ext cx="8522708" cy="2604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A73752-1D54-4A87-BF5A-2999C1388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646" y="452790"/>
            <a:ext cx="8522708" cy="137383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E3EDB21-C682-404C-BF93-4A4D6987D32D}"/>
              </a:ext>
            </a:extLst>
          </p:cNvPr>
          <p:cNvSpPr/>
          <p:nvPr/>
        </p:nvSpPr>
        <p:spPr>
          <a:xfrm rot="5400000">
            <a:off x="3243608" y="2438750"/>
            <a:ext cx="1347787" cy="1994796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8569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A8D90-7129-44F4-A9CA-ADB840A61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646" y="1856083"/>
            <a:ext cx="8522708" cy="2604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A73752-1D54-4A87-BF5A-2999C1388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646" y="452790"/>
            <a:ext cx="8522708" cy="137383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E3EDB21-C682-404C-BF93-4A4D6987D32D}"/>
              </a:ext>
            </a:extLst>
          </p:cNvPr>
          <p:cNvSpPr/>
          <p:nvPr/>
        </p:nvSpPr>
        <p:spPr>
          <a:xfrm rot="5400000">
            <a:off x="6489343" y="3499598"/>
            <a:ext cx="838911" cy="1669792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4B4B16-79FC-4183-9710-344F3F38EF6D}"/>
              </a:ext>
            </a:extLst>
          </p:cNvPr>
          <p:cNvCxnSpPr>
            <a:cxnSpLocks/>
          </p:cNvCxnSpPr>
          <p:nvPr/>
        </p:nvCxnSpPr>
        <p:spPr>
          <a:xfrm>
            <a:off x="7401950" y="4008582"/>
            <a:ext cx="108626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851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D4BE92-2097-4D8D-A782-3289C6D63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22" y="0"/>
            <a:ext cx="8654603" cy="5040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3A0BD6-F4F8-4C0F-BB5A-CE4DD4EF27EF}"/>
              </a:ext>
            </a:extLst>
          </p:cNvPr>
          <p:cNvSpPr/>
          <p:nvPr/>
        </p:nvSpPr>
        <p:spPr>
          <a:xfrm rot="5400000">
            <a:off x="7299819" y="3569256"/>
            <a:ext cx="838911" cy="1669792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4018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D0EE01-4A85-4288-96FE-058D3A3D630F}"/>
              </a:ext>
            </a:extLst>
          </p:cNvPr>
          <p:cNvSpPr txBox="1">
            <a:spLocks/>
          </p:cNvSpPr>
          <p:nvPr/>
        </p:nvSpPr>
        <p:spPr>
          <a:xfrm>
            <a:off x="1011392" y="1200498"/>
            <a:ext cx="11488166" cy="34374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Residential        +10%</a:t>
            </a:r>
          </a:p>
          <a:p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Multi-Family      +24%</a:t>
            </a:r>
            <a:b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        +9%</a:t>
            </a:r>
            <a:b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      +10%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3A0BD6-F4F8-4C0F-BB5A-CE4DD4EF27EF}"/>
              </a:ext>
            </a:extLst>
          </p:cNvPr>
          <p:cNvSpPr/>
          <p:nvPr/>
        </p:nvSpPr>
        <p:spPr>
          <a:xfrm rot="5400000" flipH="1">
            <a:off x="8401537" y="25976"/>
            <a:ext cx="2080122" cy="24528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78CD5-EDC4-4012-9E62-AE6690E58A2E}"/>
              </a:ext>
            </a:extLst>
          </p:cNvPr>
          <p:cNvSpPr txBox="1"/>
          <p:nvPr/>
        </p:nvSpPr>
        <p:spPr>
          <a:xfrm>
            <a:off x="297598" y="2302553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 of Land Book</a:t>
            </a:r>
            <a:b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93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D0EE01-4A85-4288-96FE-058D3A3D630F}"/>
              </a:ext>
            </a:extLst>
          </p:cNvPr>
          <p:cNvSpPr txBox="1">
            <a:spLocks/>
          </p:cNvSpPr>
          <p:nvPr/>
        </p:nvSpPr>
        <p:spPr>
          <a:xfrm>
            <a:off x="1011392" y="1210437"/>
            <a:ext cx="11488166" cy="34374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       +10%</a:t>
            </a:r>
          </a:p>
          <a:p>
            <a:r>
              <a:rPr lang="en-US" sz="8000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Multi-Family      +24%</a:t>
            </a:r>
            <a:b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        +9%</a:t>
            </a:r>
            <a:b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      +10%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3A0BD6-F4F8-4C0F-BB5A-CE4DD4EF27EF}"/>
              </a:ext>
            </a:extLst>
          </p:cNvPr>
          <p:cNvSpPr/>
          <p:nvPr/>
        </p:nvSpPr>
        <p:spPr>
          <a:xfrm rot="5400000" flipH="1">
            <a:off x="8337142" y="966140"/>
            <a:ext cx="2080122" cy="24528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0F85E-6962-46DB-ACCD-976B58D03452}"/>
              </a:ext>
            </a:extLst>
          </p:cNvPr>
          <p:cNvSpPr txBox="1"/>
          <p:nvPr/>
        </p:nvSpPr>
        <p:spPr>
          <a:xfrm>
            <a:off x="297598" y="3112178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 of Land Book</a:t>
            </a:r>
            <a:b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01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D0EE01-4A85-4288-96FE-058D3A3D630F}"/>
              </a:ext>
            </a:extLst>
          </p:cNvPr>
          <p:cNvSpPr txBox="1">
            <a:spLocks/>
          </p:cNvSpPr>
          <p:nvPr/>
        </p:nvSpPr>
        <p:spPr>
          <a:xfrm>
            <a:off x="1011392" y="1210437"/>
            <a:ext cx="11488166" cy="34374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       +10%</a:t>
            </a:r>
          </a:p>
          <a:p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Multi-Family      +24%</a:t>
            </a:r>
            <a:b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Commercial         +9%</a:t>
            </a:r>
            <a:b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      +10%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3A0BD6-F4F8-4C0F-BB5A-CE4DD4EF27EF}"/>
              </a:ext>
            </a:extLst>
          </p:cNvPr>
          <p:cNvSpPr/>
          <p:nvPr/>
        </p:nvSpPr>
        <p:spPr>
          <a:xfrm rot="5400000" flipH="1">
            <a:off x="8620480" y="1764625"/>
            <a:ext cx="2080122" cy="24528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1D163-ABFD-42A0-A927-63E5FB3EB275}"/>
              </a:ext>
            </a:extLst>
          </p:cNvPr>
          <p:cNvSpPr txBox="1"/>
          <p:nvPr/>
        </p:nvSpPr>
        <p:spPr>
          <a:xfrm>
            <a:off x="297598" y="749978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 of Land Book</a:t>
            </a:r>
            <a:b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4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6F525E-FD60-4B3B-9237-999EF5B47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801" y="410486"/>
            <a:ext cx="3267319" cy="434162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6AD35F-36EC-4131-B50E-F5ECF0564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6767" y="903399"/>
            <a:ext cx="4488197" cy="34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97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D0EE01-4A85-4288-96FE-058D3A3D630F}"/>
              </a:ext>
            </a:extLst>
          </p:cNvPr>
          <p:cNvSpPr txBox="1">
            <a:spLocks/>
          </p:cNvSpPr>
          <p:nvPr/>
        </p:nvSpPr>
        <p:spPr>
          <a:xfrm>
            <a:off x="1011392" y="1210437"/>
            <a:ext cx="11488166" cy="34374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       +10%</a:t>
            </a:r>
          </a:p>
          <a:p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Multi-Family      +24%</a:t>
            </a:r>
            <a:b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        +9%</a:t>
            </a:r>
            <a:b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Agricultural       +10%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3A0BD6-F4F8-4C0F-BB5A-CE4DD4EF27EF}"/>
              </a:ext>
            </a:extLst>
          </p:cNvPr>
          <p:cNvSpPr/>
          <p:nvPr/>
        </p:nvSpPr>
        <p:spPr>
          <a:xfrm rot="5400000" flipH="1">
            <a:off x="8362900" y="2627506"/>
            <a:ext cx="2080122" cy="24528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////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8B3F14-DC6B-45C1-8AC5-59355D8048E0}"/>
              </a:ext>
            </a:extLst>
          </p:cNvPr>
          <p:cNvSpPr txBox="1"/>
          <p:nvPr/>
        </p:nvSpPr>
        <p:spPr>
          <a:xfrm>
            <a:off x="-302477" y="1540553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of Land Book</a:t>
            </a:r>
            <a:b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37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101CE3-D3F6-4141-9A77-8BF5C795BC6C}"/>
              </a:ext>
            </a:extLst>
          </p:cNvPr>
          <p:cNvSpPr txBox="1">
            <a:spLocks/>
          </p:cNvSpPr>
          <p:nvPr/>
        </p:nvSpPr>
        <p:spPr>
          <a:xfrm>
            <a:off x="2261971" y="202203"/>
            <a:ext cx="11488166" cy="44456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600" b="1" dirty="0">
                <a:ln w="19050">
                  <a:solidFill>
                    <a:schemeClr val="bg1"/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14359 Parcels                 </a:t>
            </a:r>
            <a:r>
              <a:rPr lang="en-US" sz="3800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value change</a:t>
            </a:r>
            <a:br>
              <a:rPr lang="en-US" sz="8600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600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           10658 Changes    +7%</a:t>
            </a:r>
            <a:br>
              <a:rPr lang="en-US" sz="8600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8600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600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8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1263 Decreases -12% </a:t>
            </a:r>
          </a:p>
          <a:p>
            <a:r>
              <a:rPr lang="en-US" sz="8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8600" b="1" dirty="0">
                <a:ln w="1905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9375 Increases  +10%</a:t>
            </a:r>
          </a:p>
          <a:p>
            <a:endParaRPr lang="en-US" sz="8000" b="1" dirty="0">
              <a:ln w="19050">
                <a:solidFill>
                  <a:schemeClr val="bg1"/>
                </a:solidFill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059FA-0FEB-4FCA-86BB-6023EC392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2951">
            <a:off x="279055" y="1393788"/>
            <a:ext cx="4578022" cy="309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66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8FD6EB5-B716-41F0-BDFB-218C438D93FC}"/>
              </a:ext>
            </a:extLst>
          </p:cNvPr>
          <p:cNvSpPr txBox="1">
            <a:spLocks/>
          </p:cNvSpPr>
          <p:nvPr/>
        </p:nvSpPr>
        <p:spPr>
          <a:xfrm>
            <a:off x="119272" y="858018"/>
            <a:ext cx="11860696" cy="3488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Postcards Jan. 28</a:t>
            </a:r>
            <a:br>
              <a:rPr lang="en-US" sz="7000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Reviews Mar. 1</a:t>
            </a:r>
            <a:br>
              <a:rPr lang="en-US" sz="7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0" b="1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Equalization Apr.1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2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The Market is Hot! It&amp;#39;s a Great Time to Make That Move! - The Market is Hot!  It&amp;#39;s a Great Time to Make That Move!">
            <a:extLst>
              <a:ext uri="{FF2B5EF4-FFF2-40B4-BE49-F238E27FC236}">
                <a16:creationId xmlns:a16="http://schemas.microsoft.com/office/drawing/2014/main" id="{67EE70E9-1BC1-4177-BFE2-A0CCF647A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29" y="1"/>
            <a:ext cx="7452574" cy="49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orado Real Estate Market">
            <a:extLst>
              <a:ext uri="{FF2B5EF4-FFF2-40B4-BE49-F238E27FC236}">
                <a16:creationId xmlns:a16="http://schemas.microsoft.com/office/drawing/2014/main" id="{7E9605E2-72E9-42EF-922C-4878433D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5" y="-256537"/>
            <a:ext cx="4904424" cy="49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4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93F6F1-3C9B-4F17-9005-0FD8D62E9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6641" y="289526"/>
            <a:ext cx="6000185" cy="404496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8" name="Picture 4" descr="Colorado Real Estate Market">
            <a:extLst>
              <a:ext uri="{FF2B5EF4-FFF2-40B4-BE49-F238E27FC236}">
                <a16:creationId xmlns:a16="http://schemas.microsoft.com/office/drawing/2014/main" id="{7E9605E2-72E9-42EF-922C-4878433D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5" y="-256537"/>
            <a:ext cx="4904424" cy="49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9DC42D-FAF9-4698-8A79-145629FD8166}"/>
              </a:ext>
            </a:extLst>
          </p:cNvPr>
          <p:cNvSpPr txBox="1"/>
          <p:nvPr/>
        </p:nvSpPr>
        <p:spPr>
          <a:xfrm>
            <a:off x="4886317" y="-61094"/>
            <a:ext cx="6724651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HIGH STREET</a:t>
            </a:r>
          </a:p>
          <a:p>
            <a:endParaRPr lang="en-US" sz="6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   PERRY &amp; HINTON</a:t>
            </a:r>
          </a:p>
          <a:p>
            <a:endParaRPr lang="en-US" sz="6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      VA TRUNK &amp; BAG</a:t>
            </a:r>
          </a:p>
        </p:txBody>
      </p:sp>
    </p:spTree>
    <p:extLst>
      <p:ext uri="{BB962C8B-B14F-4D97-AF65-F5344CB8AC3E}">
        <p14:creationId xmlns:p14="http://schemas.microsoft.com/office/powerpoint/2010/main" val="31275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8" name="Picture 4" descr="Colorado Real Estate Market">
            <a:extLst>
              <a:ext uri="{FF2B5EF4-FFF2-40B4-BE49-F238E27FC236}">
                <a16:creationId xmlns:a16="http://schemas.microsoft.com/office/drawing/2014/main" id="{7E9605E2-72E9-42EF-922C-4878433D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5" y="-256537"/>
            <a:ext cx="4904424" cy="49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preview">
            <a:extLst>
              <a:ext uri="{FF2B5EF4-FFF2-40B4-BE49-F238E27FC236}">
                <a16:creationId xmlns:a16="http://schemas.microsoft.com/office/drawing/2014/main" id="{7CF5CF5B-52B0-409B-8565-DE56A18A5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85" y="202203"/>
            <a:ext cx="5726546" cy="429491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D43562-EC77-4485-897B-BBC36299CC2C}"/>
              </a:ext>
            </a:extLst>
          </p:cNvPr>
          <p:cNvSpPr txBox="1"/>
          <p:nvPr/>
        </p:nvSpPr>
        <p:spPr>
          <a:xfrm>
            <a:off x="5553084" y="320431"/>
            <a:ext cx="6724651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NEW HOUSES</a:t>
            </a:r>
          </a:p>
          <a:p>
            <a:endParaRPr lang="en-US" sz="6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           BERKELEY</a:t>
            </a:r>
            <a:b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           ESTATES</a:t>
            </a:r>
          </a:p>
        </p:txBody>
      </p:sp>
    </p:spTree>
    <p:extLst>
      <p:ext uri="{BB962C8B-B14F-4D97-AF65-F5344CB8AC3E}">
        <p14:creationId xmlns:p14="http://schemas.microsoft.com/office/powerpoint/2010/main" val="287418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8" name="Picture 4" descr="Colorado Real Estate Market">
            <a:extLst>
              <a:ext uri="{FF2B5EF4-FFF2-40B4-BE49-F238E27FC236}">
                <a16:creationId xmlns:a16="http://schemas.microsoft.com/office/drawing/2014/main" id="{7E9605E2-72E9-42EF-922C-4878433D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5" y="-256537"/>
            <a:ext cx="4904424" cy="49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76BE34C7-299C-41F6-92BA-54273370C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76" y="77546"/>
            <a:ext cx="6042988" cy="453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47E9BE-7709-4778-BBBF-1FCE6B179ED0}"/>
              </a:ext>
            </a:extLst>
          </p:cNvPr>
          <p:cNvSpPr txBox="1"/>
          <p:nvPr/>
        </p:nvSpPr>
        <p:spPr>
          <a:xfrm>
            <a:off x="5886459" y="320431"/>
            <a:ext cx="6724651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PHLOW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 &amp;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CIVICA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endParaRPr lang="en-US" sz="6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69078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CAE47-3FC8-4957-9BBA-DE77B003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21" y="2170545"/>
            <a:ext cx="11489265" cy="23386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C7EDC4B-9846-4672-854D-3A49874E1936}"/>
              </a:ext>
            </a:extLst>
          </p:cNvPr>
          <p:cNvSpPr txBox="1">
            <a:spLocks/>
          </p:cNvSpPr>
          <p:nvPr/>
        </p:nvSpPr>
        <p:spPr>
          <a:xfrm>
            <a:off x="2762920" y="699298"/>
            <a:ext cx="6625265" cy="9741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E4A9DC-0661-4BFD-A562-94E166B5DEAF}"/>
              </a:ext>
            </a:extLst>
          </p:cNvPr>
          <p:cNvSpPr/>
          <p:nvPr/>
        </p:nvSpPr>
        <p:spPr>
          <a:xfrm>
            <a:off x="906480" y="2038492"/>
            <a:ext cx="2152564" cy="29429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2C722-A5EE-4AE2-AE89-3E59DD605A71}"/>
              </a:ext>
            </a:extLst>
          </p:cNvPr>
          <p:cNvSpPr txBox="1"/>
          <p:nvPr/>
        </p:nvSpPr>
        <p:spPr>
          <a:xfrm>
            <a:off x="9216014" y="133635"/>
            <a:ext cx="2809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+28%</a:t>
            </a:r>
            <a:b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E2D2A-6C5C-4CBE-99F6-93634BB1B2E1}"/>
              </a:ext>
            </a:extLst>
          </p:cNvPr>
          <p:cNvSpPr txBox="1"/>
          <p:nvPr/>
        </p:nvSpPr>
        <p:spPr>
          <a:xfrm>
            <a:off x="501472" y="129022"/>
            <a:ext cx="3109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year</a:t>
            </a:r>
          </a:p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years</a:t>
            </a:r>
          </a:p>
        </p:txBody>
      </p:sp>
    </p:spTree>
    <p:extLst>
      <p:ext uri="{BB962C8B-B14F-4D97-AF65-F5344CB8AC3E}">
        <p14:creationId xmlns:p14="http://schemas.microsoft.com/office/powerpoint/2010/main" val="351380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CAE47-3FC8-4957-9BBA-DE77B003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21" y="2170545"/>
            <a:ext cx="11489265" cy="23386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C7EDC4B-9846-4672-854D-3A49874E1936}"/>
              </a:ext>
            </a:extLst>
          </p:cNvPr>
          <p:cNvSpPr txBox="1">
            <a:spLocks/>
          </p:cNvSpPr>
          <p:nvPr/>
        </p:nvSpPr>
        <p:spPr>
          <a:xfrm>
            <a:off x="2762920" y="699298"/>
            <a:ext cx="6625265" cy="9741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E4A9DC-0661-4BFD-A562-94E166B5DEAF}"/>
              </a:ext>
            </a:extLst>
          </p:cNvPr>
          <p:cNvSpPr/>
          <p:nvPr/>
        </p:nvSpPr>
        <p:spPr>
          <a:xfrm>
            <a:off x="5145969" y="2038492"/>
            <a:ext cx="2152564" cy="29429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23F8E-B5A9-488D-B9FC-FBE74D4D3341}"/>
              </a:ext>
            </a:extLst>
          </p:cNvPr>
          <p:cNvSpPr txBox="1"/>
          <p:nvPr/>
        </p:nvSpPr>
        <p:spPr>
          <a:xfrm>
            <a:off x="9216014" y="133635"/>
            <a:ext cx="2809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-32%</a:t>
            </a:r>
            <a:b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07C1A-E9F9-47E9-8C91-CE3555B2D25B}"/>
              </a:ext>
            </a:extLst>
          </p:cNvPr>
          <p:cNvSpPr txBox="1"/>
          <p:nvPr/>
        </p:nvSpPr>
        <p:spPr>
          <a:xfrm>
            <a:off x="501472" y="129022"/>
            <a:ext cx="3109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year</a:t>
            </a:r>
          </a:p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years</a:t>
            </a:r>
          </a:p>
        </p:txBody>
      </p:sp>
    </p:spTree>
    <p:extLst>
      <p:ext uri="{BB962C8B-B14F-4D97-AF65-F5344CB8AC3E}">
        <p14:creationId xmlns:p14="http://schemas.microsoft.com/office/powerpoint/2010/main" val="276435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1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CAE47-3FC8-4957-9BBA-DE77B003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21" y="2170545"/>
            <a:ext cx="11489265" cy="23386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C7EDC4B-9846-4672-854D-3A49874E1936}"/>
              </a:ext>
            </a:extLst>
          </p:cNvPr>
          <p:cNvSpPr txBox="1">
            <a:spLocks/>
          </p:cNvSpPr>
          <p:nvPr/>
        </p:nvSpPr>
        <p:spPr>
          <a:xfrm>
            <a:off x="2762920" y="699298"/>
            <a:ext cx="6625265" cy="9741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E4A9DC-0661-4BFD-A562-94E166B5DEAF}"/>
              </a:ext>
            </a:extLst>
          </p:cNvPr>
          <p:cNvSpPr/>
          <p:nvPr/>
        </p:nvSpPr>
        <p:spPr>
          <a:xfrm>
            <a:off x="8304797" y="2038492"/>
            <a:ext cx="2152564" cy="29429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FDF8F-5735-4E91-BDE6-C902DDFE89D9}"/>
              </a:ext>
            </a:extLst>
          </p:cNvPr>
          <p:cNvSpPr txBox="1"/>
          <p:nvPr/>
        </p:nvSpPr>
        <p:spPr>
          <a:xfrm>
            <a:off x="501472" y="129022"/>
            <a:ext cx="3109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year</a:t>
            </a:r>
          </a:p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years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710517-D5C9-40F7-BAAB-DA738A77EAFC}"/>
              </a:ext>
            </a:extLst>
          </p:cNvPr>
          <p:cNvSpPr txBox="1"/>
          <p:nvPr/>
        </p:nvSpPr>
        <p:spPr>
          <a:xfrm>
            <a:off x="8837337" y="133635"/>
            <a:ext cx="2809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+44%</a:t>
            </a:r>
            <a:b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+387%</a:t>
            </a:r>
          </a:p>
        </p:txBody>
      </p:sp>
    </p:spTree>
    <p:extLst>
      <p:ext uri="{BB962C8B-B14F-4D97-AF65-F5344CB8AC3E}">
        <p14:creationId xmlns:p14="http://schemas.microsoft.com/office/powerpoint/2010/main" val="206095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600</Words>
  <Application>Microsoft Office PowerPoint</Application>
  <PresentationFormat>Widescreen</PresentationFormat>
  <Paragraphs>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Century Gothic</vt:lpstr>
      <vt:lpstr>Office Theme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Gordineer</dc:creator>
  <cp:lastModifiedBy>Brian Gordineer</cp:lastModifiedBy>
  <cp:revision>116</cp:revision>
  <cp:lastPrinted>2019-07-02T21:35:25Z</cp:lastPrinted>
  <dcterms:created xsi:type="dcterms:W3CDTF">2018-06-02T16:19:39Z</dcterms:created>
  <dcterms:modified xsi:type="dcterms:W3CDTF">2022-01-18T18:45:27Z</dcterms:modified>
</cp:coreProperties>
</file>