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6" r:id="rId4"/>
  </p:sldMasterIdLst>
  <p:notesMasterIdLst>
    <p:notesMasterId r:id="rId9"/>
  </p:notesMasterIdLst>
  <p:sldIdLst>
    <p:sldId id="256" r:id="rId5"/>
    <p:sldId id="258" r:id="rId6"/>
    <p:sldId id="282" r:id="rId7"/>
    <p:sldId id="28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7F4A89-AB0F-2BBA-DB69-04CE58C13213}" name="Jennifer Murphy-James" initials="" userId="S::jmjames@petersburg-va.org::966a92b5-8992-4153-9972-59fa08665a49" providerId="AD"/>
  <p188:author id="{6C81F78D-21E3-F3AF-8E6F-44D86F7594C9}" name="Naomi Siodmok" initials="NS" userId="S::nsiodmok@petersburg-va.org::49d7a6c5-01b6-4cac-9f90-a0edf70399a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43F8E"/>
    <a:srgbClr val="DAB749"/>
    <a:srgbClr val="D95934"/>
    <a:srgbClr val="41AD48"/>
    <a:srgbClr val="F7D9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9" autoAdjust="0"/>
    <p:restoredTop sz="94660"/>
  </p:normalViewPr>
  <p:slideViewPr>
    <p:cSldViewPr snapToGrid="0">
      <p:cViewPr varScale="1">
        <p:scale>
          <a:sx n="106" d="100"/>
          <a:sy n="106" d="100"/>
        </p:scale>
        <p:origin x="73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omi Siodmok" userId="49d7a6c5-01b6-4cac-9f90-a0edf70399a8" providerId="ADAL" clId="{B421A66D-1C93-49B6-902B-843B0D9812D1}"/>
    <pc:docChg chg="undo custSel addSld delSld modSld sldOrd">
      <pc:chgData name="Naomi Siodmok" userId="49d7a6c5-01b6-4cac-9f90-a0edf70399a8" providerId="ADAL" clId="{B421A66D-1C93-49B6-902B-843B0D9812D1}" dt="2025-04-15T18:22:11.083" v="1041" actId="47"/>
      <pc:docMkLst>
        <pc:docMk/>
      </pc:docMkLst>
      <pc:sldChg chg="modSp mod">
        <pc:chgData name="Naomi Siodmok" userId="49d7a6c5-01b6-4cac-9f90-a0edf70399a8" providerId="ADAL" clId="{B421A66D-1C93-49B6-902B-843B0D9812D1}" dt="2025-04-15T18:14:17.284" v="45" actId="20577"/>
        <pc:sldMkLst>
          <pc:docMk/>
          <pc:sldMk cId="927548357" sldId="256"/>
        </pc:sldMkLst>
        <pc:spChg chg="mod">
          <ac:chgData name="Naomi Siodmok" userId="49d7a6c5-01b6-4cac-9f90-a0edf70399a8" providerId="ADAL" clId="{B421A66D-1C93-49B6-902B-843B0D9812D1}" dt="2025-04-15T18:14:17.284" v="45" actId="20577"/>
          <ac:spMkLst>
            <pc:docMk/>
            <pc:sldMk cId="927548357" sldId="256"/>
            <ac:spMk id="3" creationId="{E94B0E86-ED4A-B6BF-3960-13585502145A}"/>
          </ac:spMkLst>
        </pc:spChg>
      </pc:sldChg>
      <pc:sldChg chg="modSp mod">
        <pc:chgData name="Naomi Siodmok" userId="49d7a6c5-01b6-4cac-9f90-a0edf70399a8" providerId="ADAL" clId="{B421A66D-1C93-49B6-902B-843B0D9812D1}" dt="2025-04-15T18:15:27.156" v="228" actId="20577"/>
        <pc:sldMkLst>
          <pc:docMk/>
          <pc:sldMk cId="4119328132" sldId="258"/>
        </pc:sldMkLst>
        <pc:spChg chg="mod">
          <ac:chgData name="Naomi Siodmok" userId="49d7a6c5-01b6-4cac-9f90-a0edf70399a8" providerId="ADAL" clId="{B421A66D-1C93-49B6-902B-843B0D9812D1}" dt="2025-04-15T18:15:27.156" v="228" actId="20577"/>
          <ac:spMkLst>
            <pc:docMk/>
            <pc:sldMk cId="4119328132" sldId="258"/>
            <ac:spMk id="11" creationId="{0E4B45FB-18A7-CF28-BD0A-7834830A65B6}"/>
          </ac:spMkLst>
        </pc:spChg>
      </pc:sldChg>
      <pc:sldChg chg="del">
        <pc:chgData name="Naomi Siodmok" userId="49d7a6c5-01b6-4cac-9f90-a0edf70399a8" providerId="ADAL" clId="{B421A66D-1C93-49B6-902B-843B0D9812D1}" dt="2025-04-15T18:15:29.765" v="229" actId="47"/>
        <pc:sldMkLst>
          <pc:docMk/>
          <pc:sldMk cId="3489448078" sldId="268"/>
        </pc:sldMkLst>
      </pc:sldChg>
      <pc:sldChg chg="del">
        <pc:chgData name="Naomi Siodmok" userId="49d7a6c5-01b6-4cac-9f90-a0edf70399a8" providerId="ADAL" clId="{B421A66D-1C93-49B6-902B-843B0D9812D1}" dt="2025-04-15T18:15:50.171" v="234" actId="47"/>
        <pc:sldMkLst>
          <pc:docMk/>
          <pc:sldMk cId="550776385" sldId="269"/>
        </pc:sldMkLst>
      </pc:sldChg>
      <pc:sldChg chg="del">
        <pc:chgData name="Naomi Siodmok" userId="49d7a6c5-01b6-4cac-9f90-a0edf70399a8" providerId="ADAL" clId="{B421A66D-1C93-49B6-902B-843B0D9812D1}" dt="2025-04-15T18:15:45.687" v="232" actId="47"/>
        <pc:sldMkLst>
          <pc:docMk/>
          <pc:sldMk cId="4240248361" sldId="272"/>
        </pc:sldMkLst>
      </pc:sldChg>
      <pc:sldChg chg="del">
        <pc:chgData name="Naomi Siodmok" userId="49d7a6c5-01b6-4cac-9f90-a0edf70399a8" providerId="ADAL" clId="{B421A66D-1C93-49B6-902B-843B0D9812D1}" dt="2025-04-15T18:15:44.615" v="231" actId="47"/>
        <pc:sldMkLst>
          <pc:docMk/>
          <pc:sldMk cId="68239326" sldId="276"/>
        </pc:sldMkLst>
      </pc:sldChg>
      <pc:sldChg chg="del">
        <pc:chgData name="Naomi Siodmok" userId="49d7a6c5-01b6-4cac-9f90-a0edf70399a8" providerId="ADAL" clId="{B421A66D-1C93-49B6-902B-843B0D9812D1}" dt="2025-04-15T18:15:47.662" v="233" actId="47"/>
        <pc:sldMkLst>
          <pc:docMk/>
          <pc:sldMk cId="4000161813" sldId="278"/>
        </pc:sldMkLst>
      </pc:sldChg>
      <pc:sldChg chg="modSp del mod">
        <pc:chgData name="Naomi Siodmok" userId="49d7a6c5-01b6-4cac-9f90-a0edf70399a8" providerId="ADAL" clId="{B421A66D-1C93-49B6-902B-843B0D9812D1}" dt="2025-04-15T18:22:11.083" v="1041" actId="47"/>
        <pc:sldMkLst>
          <pc:docMk/>
          <pc:sldMk cId="1843702815" sldId="281"/>
        </pc:sldMkLst>
        <pc:spChg chg="mod">
          <ac:chgData name="Naomi Siodmok" userId="49d7a6c5-01b6-4cac-9f90-a0edf70399a8" providerId="ADAL" clId="{B421A66D-1C93-49B6-902B-843B0D9812D1}" dt="2025-04-01T18:27:18.198" v="41" actId="1076"/>
          <ac:spMkLst>
            <pc:docMk/>
            <pc:sldMk cId="1843702815" sldId="281"/>
            <ac:spMk id="8" creationId="{88C20AF3-09DC-44E8-BCBB-941816C31DEE}"/>
          </ac:spMkLst>
        </pc:spChg>
      </pc:sldChg>
      <pc:sldChg chg="modSp mod ord">
        <pc:chgData name="Naomi Siodmok" userId="49d7a6c5-01b6-4cac-9f90-a0edf70399a8" providerId="ADAL" clId="{B421A66D-1C93-49B6-902B-843B0D9812D1}" dt="2025-04-15T18:19:21.358" v="857" actId="21"/>
        <pc:sldMkLst>
          <pc:docMk/>
          <pc:sldMk cId="262967152" sldId="282"/>
        </pc:sldMkLst>
        <pc:spChg chg="mod">
          <ac:chgData name="Naomi Siodmok" userId="49d7a6c5-01b6-4cac-9f90-a0edf70399a8" providerId="ADAL" clId="{B421A66D-1C93-49B6-902B-843B0D9812D1}" dt="2025-04-15T18:18:10.507" v="548" actId="20577"/>
          <ac:spMkLst>
            <pc:docMk/>
            <pc:sldMk cId="262967152" sldId="282"/>
            <ac:spMk id="2" creationId="{1918B7D8-8A89-0374-1EBF-0DCC0A5C272E}"/>
          </ac:spMkLst>
        </pc:spChg>
        <pc:spChg chg="mod">
          <ac:chgData name="Naomi Siodmok" userId="49d7a6c5-01b6-4cac-9f90-a0edf70399a8" providerId="ADAL" clId="{B421A66D-1C93-49B6-902B-843B0D9812D1}" dt="2025-04-15T18:19:21.358" v="857" actId="21"/>
          <ac:spMkLst>
            <pc:docMk/>
            <pc:sldMk cId="262967152" sldId="282"/>
            <ac:spMk id="11" creationId="{0E4B45FB-18A7-CF28-BD0A-7834830A65B6}"/>
          </ac:spMkLst>
        </pc:spChg>
      </pc:sldChg>
      <pc:sldChg chg="modSp add mod">
        <pc:chgData name="Naomi Siodmok" userId="49d7a6c5-01b6-4cac-9f90-a0edf70399a8" providerId="ADAL" clId="{B421A66D-1C93-49B6-902B-843B0D9812D1}" dt="2025-04-15T18:21:58.559" v="1040" actId="27636"/>
        <pc:sldMkLst>
          <pc:docMk/>
          <pc:sldMk cId="418509622" sldId="283"/>
        </pc:sldMkLst>
        <pc:spChg chg="mod">
          <ac:chgData name="Naomi Siodmok" userId="49d7a6c5-01b6-4cac-9f90-a0edf70399a8" providerId="ADAL" clId="{B421A66D-1C93-49B6-902B-843B0D9812D1}" dt="2025-04-15T18:18:05.207" v="533" actId="20577"/>
          <ac:spMkLst>
            <pc:docMk/>
            <pc:sldMk cId="418509622" sldId="283"/>
            <ac:spMk id="2" creationId="{7F5E9134-0A84-08DD-7A1C-0EBBD1B74434}"/>
          </ac:spMkLst>
        </pc:spChg>
        <pc:spChg chg="mod">
          <ac:chgData name="Naomi Siodmok" userId="49d7a6c5-01b6-4cac-9f90-a0edf70399a8" providerId="ADAL" clId="{B421A66D-1C93-49B6-902B-843B0D9812D1}" dt="2025-04-15T18:21:58.559" v="1040" actId="27636"/>
          <ac:spMkLst>
            <pc:docMk/>
            <pc:sldMk cId="418509622" sldId="283"/>
            <ac:spMk id="11" creationId="{61BA7F56-790D-EF21-AE33-5E1E839E824D}"/>
          </ac:spMkLst>
        </pc:spChg>
      </pc:sldChg>
      <pc:sldChg chg="del">
        <pc:chgData name="Naomi Siodmok" userId="49d7a6c5-01b6-4cac-9f90-a0edf70399a8" providerId="ADAL" clId="{B421A66D-1C93-49B6-902B-843B0D9812D1}" dt="2025-04-15T18:15:54.341" v="235" actId="47"/>
        <pc:sldMkLst>
          <pc:docMk/>
          <pc:sldMk cId="62728909" sldId="287"/>
        </pc:sldMkLst>
      </pc:sldChg>
      <pc:sldChg chg="del">
        <pc:chgData name="Naomi Siodmok" userId="49d7a6c5-01b6-4cac-9f90-a0edf70399a8" providerId="ADAL" clId="{B421A66D-1C93-49B6-902B-843B0D9812D1}" dt="2025-04-15T18:15:32.791" v="230" actId="47"/>
        <pc:sldMkLst>
          <pc:docMk/>
          <pc:sldMk cId="1741058587" sldId="2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8D1B0F-430C-4A3B-B549-5B2E9026233B}" type="datetimeFigureOut">
              <a:rPr lang="en-US" smtClean="0"/>
              <a:t>4/15/2025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4D68C9-A126-444D-8529-BDE7ECC49EDC}" type="slidenum">
              <a:rPr lang="en-US" smtClean="0"/>
              <a:t>‹#›</a:t>
            </a:fld>
            <a:endParaRPr lang="en-US"/>
          </a:p>
        </p:txBody>
      </p:sp>
    </p:spTree>
    <p:extLst>
      <p:ext uri="{BB962C8B-B14F-4D97-AF65-F5344CB8AC3E}">
        <p14:creationId xmlns:p14="http://schemas.microsoft.com/office/powerpoint/2010/main" val="1719296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4D68C9-A126-444D-8529-BDE7ECC49EDC}" type="slidenum">
              <a:rPr lang="en-US" smtClean="0"/>
              <a:t>2</a:t>
            </a:fld>
            <a:endParaRPr lang="en-US"/>
          </a:p>
        </p:txBody>
      </p:sp>
    </p:spTree>
    <p:extLst>
      <p:ext uri="{BB962C8B-B14F-4D97-AF65-F5344CB8AC3E}">
        <p14:creationId xmlns:p14="http://schemas.microsoft.com/office/powerpoint/2010/main" val="1204147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4/15/2025</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938408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4/15/2025</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587336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4/15/2025</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077604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4/15/2025</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699487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4/15/2025</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814759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4/15/2025</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41694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4/15/2025</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077179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4/15/2025</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281219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4/15/2025</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923615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4/15/2025</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57121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4/15/2025</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386954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4/15/2025</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7676777"/>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19" r:id="rId6"/>
    <p:sldLayoutId id="2147483815" r:id="rId7"/>
    <p:sldLayoutId id="2147483816" r:id="rId8"/>
    <p:sldLayoutId id="2147483817" r:id="rId9"/>
    <p:sldLayoutId id="2147483818" r:id="rId10"/>
    <p:sldLayoutId id="2147483820"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669B83-F639-227D-B101-9565F12DB28F}"/>
              </a:ext>
            </a:extLst>
          </p:cNvPr>
          <p:cNvSpPr>
            <a:spLocks noGrp="1"/>
          </p:cNvSpPr>
          <p:nvPr>
            <p:ph type="ctrTitle"/>
          </p:nvPr>
        </p:nvSpPr>
        <p:spPr>
          <a:xfrm>
            <a:off x="685800" y="899024"/>
            <a:ext cx="4728172" cy="3914947"/>
          </a:xfrm>
        </p:spPr>
        <p:txBody>
          <a:bodyPr vert="horz" lIns="91440" tIns="45720" rIns="91440" bIns="45720" rtlCol="0" anchor="t">
            <a:noAutofit/>
          </a:bodyPr>
          <a:lstStyle/>
          <a:p>
            <a:br>
              <a:rPr lang="en-US" sz="2800"/>
            </a:br>
            <a:r>
              <a:rPr lang="en-US" sz="2800">
                <a:solidFill>
                  <a:srgbClr val="243F8E"/>
                </a:solidFill>
                <a:latin typeface="Univers Condensed Light"/>
              </a:rPr>
              <a:t>Community Development Block Grant (CDBG)</a:t>
            </a:r>
            <a:br>
              <a:rPr lang="en-US" sz="2800">
                <a:latin typeface="Univers Condensed Light"/>
              </a:rPr>
            </a:br>
            <a:br>
              <a:rPr lang="en-US" sz="2800">
                <a:latin typeface="Univers Condensed Light"/>
              </a:rPr>
            </a:br>
            <a:r>
              <a:rPr lang="en-US" sz="2800">
                <a:solidFill>
                  <a:srgbClr val="243F8E"/>
                </a:solidFill>
                <a:latin typeface="Univers Condensed Light"/>
              </a:rPr>
              <a:t>Department of Planning and</a:t>
            </a:r>
            <a:br>
              <a:rPr lang="en-US" sz="2800">
                <a:latin typeface="Univers Condensed Light"/>
              </a:rPr>
            </a:br>
            <a:r>
              <a:rPr lang="en-US" sz="2800">
                <a:solidFill>
                  <a:srgbClr val="243F8E"/>
                </a:solidFill>
                <a:latin typeface="Univers Condensed Light"/>
              </a:rPr>
              <a:t>Community Development</a:t>
            </a:r>
            <a:endParaRPr lang="en-US" sz="2800" b="1">
              <a:solidFill>
                <a:srgbClr val="243F8E"/>
              </a:solidFill>
              <a:latin typeface="Univers Condensed Light"/>
            </a:endParaRPr>
          </a:p>
        </p:txBody>
      </p:sp>
      <p:sp>
        <p:nvSpPr>
          <p:cNvPr id="3" name="Subtitle 2">
            <a:extLst>
              <a:ext uri="{FF2B5EF4-FFF2-40B4-BE49-F238E27FC236}">
                <a16:creationId xmlns:a16="http://schemas.microsoft.com/office/drawing/2014/main" id="{E94B0E86-ED4A-B6BF-3960-13585502145A}"/>
              </a:ext>
            </a:extLst>
          </p:cNvPr>
          <p:cNvSpPr>
            <a:spLocks noGrp="1"/>
          </p:cNvSpPr>
          <p:nvPr>
            <p:ph type="subTitle" idx="1"/>
          </p:nvPr>
        </p:nvSpPr>
        <p:spPr>
          <a:xfrm>
            <a:off x="685800" y="4585957"/>
            <a:ext cx="5412916" cy="2019857"/>
          </a:xfrm>
        </p:spPr>
        <p:txBody>
          <a:bodyPr vert="horz" lIns="91440" tIns="45720" rIns="91440" bIns="45720" rtlCol="0" anchor="b">
            <a:noAutofit/>
          </a:bodyPr>
          <a:lstStyle/>
          <a:p>
            <a:endParaRPr lang="en-US" sz="2400" dirty="0">
              <a:solidFill>
                <a:schemeClr val="tx1">
                  <a:lumMod val="75000"/>
                  <a:lumOff val="25000"/>
                </a:schemeClr>
              </a:solidFill>
              <a:latin typeface="Univers Condensed Light"/>
            </a:endParaRPr>
          </a:p>
          <a:p>
            <a:endParaRPr lang="en-US" sz="2400" dirty="0">
              <a:solidFill>
                <a:schemeClr val="tx1">
                  <a:lumMod val="75000"/>
                  <a:lumOff val="25000"/>
                </a:schemeClr>
              </a:solidFill>
              <a:latin typeface="Univers Condensed Light"/>
            </a:endParaRPr>
          </a:p>
          <a:p>
            <a:r>
              <a:rPr lang="en-US" sz="2400" dirty="0">
                <a:solidFill>
                  <a:schemeClr val="tx1">
                    <a:lumMod val="75000"/>
                    <a:lumOff val="25000"/>
                  </a:schemeClr>
                </a:solidFill>
                <a:latin typeface="Univers Condensed Light"/>
              </a:rPr>
              <a:t>Presentation to City Council</a:t>
            </a:r>
            <a:endParaRPr lang="en-US" dirty="0">
              <a:solidFill>
                <a:schemeClr val="tx1">
                  <a:lumMod val="75000"/>
                  <a:lumOff val="25000"/>
                </a:schemeClr>
              </a:solidFill>
              <a:latin typeface="Calisto MT"/>
            </a:endParaRPr>
          </a:p>
          <a:p>
            <a:r>
              <a:rPr lang="en-US" sz="2400" dirty="0">
                <a:solidFill>
                  <a:schemeClr val="tx1">
                    <a:lumMod val="75000"/>
                    <a:lumOff val="25000"/>
                  </a:schemeClr>
                </a:solidFill>
                <a:latin typeface="Univers Condensed Light"/>
              </a:rPr>
              <a:t>Date: April 15, 2025</a:t>
            </a:r>
          </a:p>
          <a:p>
            <a:endParaRPr lang="en-US" sz="2400" dirty="0">
              <a:solidFill>
                <a:schemeClr val="tx1">
                  <a:lumMod val="50000"/>
                  <a:lumOff val="50000"/>
                </a:schemeClr>
              </a:solidFill>
              <a:latin typeface="Univers Condensed Light"/>
            </a:endParaRPr>
          </a:p>
        </p:txBody>
      </p:sp>
      <p:cxnSp>
        <p:nvCxnSpPr>
          <p:cNvPr id="37" name="Straight Connector 36">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3716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blue and gold emblem with a eagle and text&#10;&#10;Description automatically generated">
            <a:extLst>
              <a:ext uri="{FF2B5EF4-FFF2-40B4-BE49-F238E27FC236}">
                <a16:creationId xmlns:a16="http://schemas.microsoft.com/office/drawing/2014/main" id="{66647C68-EB47-1782-31D9-2678C04BE3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9509" y="1266505"/>
            <a:ext cx="3220235" cy="3179983"/>
          </a:xfrm>
          <a:prstGeom prst="rect">
            <a:avLst/>
          </a:prstGeom>
        </p:spPr>
      </p:pic>
      <p:cxnSp>
        <p:nvCxnSpPr>
          <p:cNvPr id="7" name="Straight Connector 6">
            <a:extLst>
              <a:ext uri="{FF2B5EF4-FFF2-40B4-BE49-F238E27FC236}">
                <a16:creationId xmlns:a16="http://schemas.microsoft.com/office/drawing/2014/main" id="{A6E81451-C779-F719-AE7B-1AB97DB1BD61}"/>
              </a:ext>
            </a:extLst>
          </p:cNvPr>
          <p:cNvCxnSpPr/>
          <p:nvPr/>
        </p:nvCxnSpPr>
        <p:spPr>
          <a:xfrm>
            <a:off x="800100" y="723900"/>
            <a:ext cx="1562854" cy="0"/>
          </a:xfrm>
          <a:prstGeom prst="line">
            <a:avLst/>
          </a:prstGeom>
          <a:ln w="57150">
            <a:solidFill>
              <a:srgbClr val="D9593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7548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8B7D8-8A89-0374-1EBF-0DCC0A5C272E}"/>
              </a:ext>
            </a:extLst>
          </p:cNvPr>
          <p:cNvSpPr>
            <a:spLocks noGrp="1"/>
          </p:cNvSpPr>
          <p:nvPr>
            <p:ph type="title"/>
          </p:nvPr>
        </p:nvSpPr>
        <p:spPr>
          <a:xfrm>
            <a:off x="752826" y="851770"/>
            <a:ext cx="11048648" cy="618661"/>
          </a:xfrm>
        </p:spPr>
        <p:txBody>
          <a:bodyPr>
            <a:normAutofit fontScale="90000"/>
          </a:bodyPr>
          <a:lstStyle/>
          <a:p>
            <a:r>
              <a:rPr lang="en-US">
                <a:solidFill>
                  <a:srgbClr val="243F8E"/>
                </a:solidFill>
              </a:rPr>
              <a:t>CDBG Advisory Board Update</a:t>
            </a:r>
            <a:endParaRPr lang="en-US"/>
          </a:p>
        </p:txBody>
      </p:sp>
      <p:cxnSp>
        <p:nvCxnSpPr>
          <p:cNvPr id="5" name="Straight Connector 4">
            <a:extLst>
              <a:ext uri="{FF2B5EF4-FFF2-40B4-BE49-F238E27FC236}">
                <a16:creationId xmlns:a16="http://schemas.microsoft.com/office/drawing/2014/main" id="{6326CFD7-3FDA-699B-E5C0-A98B6FE26E13}"/>
              </a:ext>
            </a:extLst>
          </p:cNvPr>
          <p:cNvCxnSpPr>
            <a:cxnSpLocks/>
          </p:cNvCxnSpPr>
          <p:nvPr/>
        </p:nvCxnSpPr>
        <p:spPr>
          <a:xfrm>
            <a:off x="800100" y="723900"/>
            <a:ext cx="10591800" cy="0"/>
          </a:xfrm>
          <a:prstGeom prst="line">
            <a:avLst/>
          </a:prstGeom>
          <a:ln w="57150">
            <a:solidFill>
              <a:srgbClr val="D9593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0F2EFA8-3DBD-25BA-1708-785F356487EF}"/>
              </a:ext>
            </a:extLst>
          </p:cNvPr>
          <p:cNvCxnSpPr>
            <a:cxnSpLocks/>
          </p:cNvCxnSpPr>
          <p:nvPr/>
        </p:nvCxnSpPr>
        <p:spPr>
          <a:xfrm>
            <a:off x="783431" y="6141449"/>
            <a:ext cx="10625138" cy="0"/>
          </a:xfrm>
          <a:prstGeom prst="line">
            <a:avLst/>
          </a:prstGeom>
          <a:ln w="19050">
            <a:solidFill>
              <a:srgbClr val="D95934"/>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E4B45FB-18A7-CF28-BD0A-7834830A65B6}"/>
              </a:ext>
            </a:extLst>
          </p:cNvPr>
          <p:cNvSpPr>
            <a:spLocks noGrp="1"/>
          </p:cNvSpPr>
          <p:nvPr>
            <p:ph sz="half" idx="1"/>
          </p:nvPr>
        </p:nvSpPr>
        <p:spPr>
          <a:xfrm>
            <a:off x="789662" y="1706802"/>
            <a:ext cx="10623114" cy="4831303"/>
          </a:xfrm>
        </p:spPr>
        <p:txBody>
          <a:bodyPr vert="horz" lIns="91440" tIns="45720" rIns="91440" bIns="45720" rtlCol="0" anchor="t">
            <a:normAutofit/>
          </a:bodyPr>
          <a:lstStyle/>
          <a:p>
            <a:pPr marL="457200" indent="-457200" algn="just">
              <a:lnSpc>
                <a:spcPct val="100000"/>
              </a:lnSpc>
            </a:pPr>
            <a:r>
              <a:rPr lang="en-US" sz="3200" dirty="0">
                <a:latin typeface="Univers Condensed Light"/>
              </a:rPr>
              <a:t>The CDBG Advisory Board reported to City Council in October of 2024 </a:t>
            </a:r>
            <a:endParaRPr lang="en-US" dirty="0"/>
          </a:p>
          <a:p>
            <a:pPr marL="457200" indent="-457200" algn="just">
              <a:lnSpc>
                <a:spcPct val="100000"/>
              </a:lnSpc>
            </a:pPr>
            <a:r>
              <a:rPr lang="en-US" sz="3200" dirty="0">
                <a:latin typeface="Univers Condensed Light"/>
              </a:rPr>
              <a:t>Available CDBG COVID CARES Act funds averaged $264K </a:t>
            </a:r>
            <a:endParaRPr lang="en-US" dirty="0">
              <a:latin typeface="Calisto MT"/>
            </a:endParaRPr>
          </a:p>
          <a:p>
            <a:pPr marL="457200" indent="-457200" algn="just">
              <a:lnSpc>
                <a:spcPct val="100000"/>
              </a:lnSpc>
            </a:pPr>
            <a:r>
              <a:rPr lang="en-US" sz="3200" dirty="0">
                <a:latin typeface="Univers Condensed Light"/>
              </a:rPr>
              <a:t>$132K was awarded to support critical home repair </a:t>
            </a:r>
            <a:endParaRPr lang="en-US" dirty="0">
              <a:latin typeface="Calisto MT"/>
            </a:endParaRPr>
          </a:p>
          <a:p>
            <a:pPr marL="457200" indent="-457200" algn="just">
              <a:lnSpc>
                <a:spcPct val="100000"/>
              </a:lnSpc>
            </a:pPr>
            <a:r>
              <a:rPr lang="en-US" sz="3200" dirty="0">
                <a:latin typeface="Univers Condensed Light"/>
              </a:rPr>
              <a:t>Council asked staff to investigate alternative opportunities for the remaining $132,000 and the conversation focused heavily on the unhoused. </a:t>
            </a:r>
            <a:endParaRPr lang="en-US" dirty="0"/>
          </a:p>
          <a:p>
            <a:pPr marL="0" indent="0">
              <a:buNone/>
            </a:pPr>
            <a:endParaRPr lang="en-US" sz="1100" dirty="0">
              <a:solidFill>
                <a:schemeClr val="tx1">
                  <a:lumMod val="75000"/>
                  <a:lumOff val="25000"/>
                </a:schemeClr>
              </a:solidFill>
              <a:latin typeface="Univers" panose="020B0503020202020204" pitchFamily="34" charset="0"/>
            </a:endParaRPr>
          </a:p>
        </p:txBody>
      </p:sp>
    </p:spTree>
    <p:extLst>
      <p:ext uri="{BB962C8B-B14F-4D97-AF65-F5344CB8AC3E}">
        <p14:creationId xmlns:p14="http://schemas.microsoft.com/office/powerpoint/2010/main" val="4119328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8B7D8-8A89-0374-1EBF-0DCC0A5C272E}"/>
              </a:ext>
            </a:extLst>
          </p:cNvPr>
          <p:cNvSpPr>
            <a:spLocks noGrp="1"/>
          </p:cNvSpPr>
          <p:nvPr>
            <p:ph type="title"/>
          </p:nvPr>
        </p:nvSpPr>
        <p:spPr>
          <a:xfrm>
            <a:off x="700635" y="914400"/>
            <a:ext cx="11100839" cy="1307592"/>
          </a:xfrm>
        </p:spPr>
        <p:txBody>
          <a:bodyPr>
            <a:normAutofit/>
          </a:bodyPr>
          <a:lstStyle/>
          <a:p>
            <a:r>
              <a:rPr lang="en-US" dirty="0">
                <a:solidFill>
                  <a:srgbClr val="243F8E"/>
                </a:solidFill>
              </a:rPr>
              <a:t>Next steps</a:t>
            </a:r>
          </a:p>
        </p:txBody>
      </p:sp>
      <p:cxnSp>
        <p:nvCxnSpPr>
          <p:cNvPr id="5" name="Straight Connector 4">
            <a:extLst>
              <a:ext uri="{FF2B5EF4-FFF2-40B4-BE49-F238E27FC236}">
                <a16:creationId xmlns:a16="http://schemas.microsoft.com/office/drawing/2014/main" id="{6326CFD7-3FDA-699B-E5C0-A98B6FE26E13}"/>
              </a:ext>
            </a:extLst>
          </p:cNvPr>
          <p:cNvCxnSpPr>
            <a:cxnSpLocks/>
          </p:cNvCxnSpPr>
          <p:nvPr/>
        </p:nvCxnSpPr>
        <p:spPr>
          <a:xfrm>
            <a:off x="800100" y="723900"/>
            <a:ext cx="10591800" cy="0"/>
          </a:xfrm>
          <a:prstGeom prst="line">
            <a:avLst/>
          </a:prstGeom>
          <a:ln w="57150">
            <a:solidFill>
              <a:srgbClr val="D9593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0F2EFA8-3DBD-25BA-1708-785F356487EF}"/>
              </a:ext>
            </a:extLst>
          </p:cNvPr>
          <p:cNvCxnSpPr>
            <a:cxnSpLocks/>
          </p:cNvCxnSpPr>
          <p:nvPr/>
        </p:nvCxnSpPr>
        <p:spPr>
          <a:xfrm>
            <a:off x="783431" y="6141449"/>
            <a:ext cx="10625138" cy="0"/>
          </a:xfrm>
          <a:prstGeom prst="line">
            <a:avLst/>
          </a:prstGeom>
          <a:ln w="19050">
            <a:solidFill>
              <a:srgbClr val="D95934"/>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E4B45FB-18A7-CF28-BD0A-7834830A65B6}"/>
              </a:ext>
            </a:extLst>
          </p:cNvPr>
          <p:cNvSpPr>
            <a:spLocks noGrp="1"/>
          </p:cNvSpPr>
          <p:nvPr>
            <p:ph sz="half" idx="1"/>
          </p:nvPr>
        </p:nvSpPr>
        <p:spPr>
          <a:xfrm>
            <a:off x="783431" y="1685926"/>
            <a:ext cx="9953979" cy="4455522"/>
          </a:xfrm>
        </p:spPr>
        <p:txBody>
          <a:bodyPr vert="horz" lIns="91440" tIns="45720" rIns="91440" bIns="45720" rtlCol="0" anchor="t">
            <a:normAutofit/>
          </a:bodyPr>
          <a:lstStyle/>
          <a:p>
            <a:pPr marL="0" indent="0" algn="just">
              <a:lnSpc>
                <a:spcPct val="100000"/>
              </a:lnSpc>
              <a:buNone/>
            </a:pPr>
            <a:endParaRPr lang="en-US" sz="3200" dirty="0">
              <a:latin typeface="Univers Condensed Light" panose="020B0306020202040204" pitchFamily="34" charset="0"/>
            </a:endParaRPr>
          </a:p>
          <a:p>
            <a:pPr marL="0" indent="0" algn="just">
              <a:lnSpc>
                <a:spcPct val="100000"/>
              </a:lnSpc>
              <a:buNone/>
            </a:pPr>
            <a:r>
              <a:rPr lang="en-US" sz="3000" dirty="0">
                <a:latin typeface="Univers Condensed Light"/>
              </a:rPr>
              <a:t>Council asked staff to meet with other interested parties such as the schools, hotels, and the Crater Area Coalition on Homelessness. Social Services and CDBG are working on setting up that meeting.</a:t>
            </a:r>
          </a:p>
          <a:p>
            <a:pPr marL="0" indent="0" algn="just">
              <a:lnSpc>
                <a:spcPct val="100000"/>
              </a:lnSpc>
              <a:buNone/>
            </a:pPr>
            <a:endParaRPr lang="en-US" sz="3000" dirty="0">
              <a:latin typeface="Univers Condensed Light"/>
            </a:endParaRPr>
          </a:p>
          <a:p>
            <a:pPr marL="0" indent="0">
              <a:buNone/>
            </a:pPr>
            <a:endParaRPr lang="en-US" sz="1100" dirty="0">
              <a:solidFill>
                <a:schemeClr val="tx1">
                  <a:lumMod val="75000"/>
                  <a:lumOff val="25000"/>
                </a:schemeClr>
              </a:solidFill>
              <a:latin typeface="Univers" panose="020B0503020202020204" pitchFamily="34" charset="0"/>
            </a:endParaRPr>
          </a:p>
        </p:txBody>
      </p:sp>
    </p:spTree>
    <p:extLst>
      <p:ext uri="{BB962C8B-B14F-4D97-AF65-F5344CB8AC3E}">
        <p14:creationId xmlns:p14="http://schemas.microsoft.com/office/powerpoint/2010/main" val="262967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1E2E4-0C7D-788E-0256-6DD07212B7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5E9134-0A84-08DD-7A1C-0EBBD1B74434}"/>
              </a:ext>
            </a:extLst>
          </p:cNvPr>
          <p:cNvSpPr>
            <a:spLocks noGrp="1"/>
          </p:cNvSpPr>
          <p:nvPr>
            <p:ph type="title"/>
          </p:nvPr>
        </p:nvSpPr>
        <p:spPr>
          <a:xfrm>
            <a:off x="700635" y="914400"/>
            <a:ext cx="11100839" cy="1307592"/>
          </a:xfrm>
        </p:spPr>
        <p:txBody>
          <a:bodyPr>
            <a:normAutofit/>
          </a:bodyPr>
          <a:lstStyle/>
          <a:p>
            <a:r>
              <a:rPr lang="en-US" dirty="0">
                <a:solidFill>
                  <a:srgbClr val="243F8E"/>
                </a:solidFill>
              </a:rPr>
              <a:t>Request</a:t>
            </a:r>
          </a:p>
        </p:txBody>
      </p:sp>
      <p:cxnSp>
        <p:nvCxnSpPr>
          <p:cNvPr id="5" name="Straight Connector 4">
            <a:extLst>
              <a:ext uri="{FF2B5EF4-FFF2-40B4-BE49-F238E27FC236}">
                <a16:creationId xmlns:a16="http://schemas.microsoft.com/office/drawing/2014/main" id="{1034B8C5-A686-0E3E-B437-A4EBFC063952}"/>
              </a:ext>
            </a:extLst>
          </p:cNvPr>
          <p:cNvCxnSpPr>
            <a:cxnSpLocks/>
          </p:cNvCxnSpPr>
          <p:nvPr/>
        </p:nvCxnSpPr>
        <p:spPr>
          <a:xfrm>
            <a:off x="800100" y="723900"/>
            <a:ext cx="10591800" cy="0"/>
          </a:xfrm>
          <a:prstGeom prst="line">
            <a:avLst/>
          </a:prstGeom>
          <a:ln w="57150">
            <a:solidFill>
              <a:srgbClr val="D9593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502EE5F-3D88-7869-8912-C0A1B203E084}"/>
              </a:ext>
            </a:extLst>
          </p:cNvPr>
          <p:cNvCxnSpPr>
            <a:cxnSpLocks/>
          </p:cNvCxnSpPr>
          <p:nvPr/>
        </p:nvCxnSpPr>
        <p:spPr>
          <a:xfrm>
            <a:off x="783431" y="6141449"/>
            <a:ext cx="10625138" cy="0"/>
          </a:xfrm>
          <a:prstGeom prst="line">
            <a:avLst/>
          </a:prstGeom>
          <a:ln w="19050">
            <a:solidFill>
              <a:srgbClr val="D95934"/>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61BA7F56-790D-EF21-AE33-5E1E839E824D}"/>
              </a:ext>
            </a:extLst>
          </p:cNvPr>
          <p:cNvSpPr>
            <a:spLocks noGrp="1"/>
          </p:cNvSpPr>
          <p:nvPr>
            <p:ph sz="half" idx="1"/>
          </p:nvPr>
        </p:nvSpPr>
        <p:spPr>
          <a:xfrm>
            <a:off x="783431" y="1685926"/>
            <a:ext cx="9953979" cy="4455522"/>
          </a:xfrm>
        </p:spPr>
        <p:txBody>
          <a:bodyPr vert="horz" lIns="91440" tIns="45720" rIns="91440" bIns="45720" rtlCol="0" anchor="t">
            <a:normAutofit fontScale="92500" lnSpcReduction="20000"/>
          </a:bodyPr>
          <a:lstStyle/>
          <a:p>
            <a:pPr marL="0" indent="0" algn="just">
              <a:lnSpc>
                <a:spcPct val="100000"/>
              </a:lnSpc>
              <a:buNone/>
            </a:pPr>
            <a:endParaRPr lang="en-US" sz="3200" dirty="0">
              <a:latin typeface="Univers Condensed Light" panose="020B0306020202040204" pitchFamily="34" charset="0"/>
            </a:endParaRPr>
          </a:p>
          <a:p>
            <a:pPr marL="514350" indent="-514350" algn="just">
              <a:lnSpc>
                <a:spcPct val="100000"/>
              </a:lnSpc>
              <a:buAutoNum type="arabicParenR"/>
            </a:pPr>
            <a:r>
              <a:rPr lang="en-US" sz="3000" dirty="0">
                <a:latin typeface="Univers Condensed Light"/>
              </a:rPr>
              <a:t>To hold a public hearing today for additional feedback from the community on the CDBG Advisory Board recommendation to support the City of Petersburg Virginia Department of Social Services </a:t>
            </a:r>
            <a:r>
              <a:rPr lang="en-US" sz="3000" dirty="0">
                <a:solidFill>
                  <a:srgbClr val="000000"/>
                </a:solidFill>
                <a:latin typeface="Univers Condensed Light"/>
              </a:rPr>
              <a:t>in addressing Homelessness Prevention &amp; Remediation utilizing the remaining CDBG COVID Cares Act funds in the amount of $132,090.00.</a:t>
            </a:r>
          </a:p>
          <a:p>
            <a:pPr marL="514350" indent="-514350" algn="just">
              <a:lnSpc>
                <a:spcPct val="100000"/>
              </a:lnSpc>
              <a:buAutoNum type="arabicParenR"/>
            </a:pPr>
            <a:endParaRPr lang="en-US" sz="3000" dirty="0">
              <a:solidFill>
                <a:srgbClr val="000000"/>
              </a:solidFill>
              <a:latin typeface="Univers Condensed Light"/>
            </a:endParaRPr>
          </a:p>
          <a:p>
            <a:pPr marL="0" indent="0" algn="just">
              <a:lnSpc>
                <a:spcPct val="100000"/>
              </a:lnSpc>
              <a:buNone/>
            </a:pPr>
            <a:r>
              <a:rPr lang="en-US" sz="3000" dirty="0">
                <a:solidFill>
                  <a:srgbClr val="000000"/>
                </a:solidFill>
                <a:latin typeface="Univers Condensed Light"/>
              </a:rPr>
              <a:t>AND</a:t>
            </a:r>
          </a:p>
          <a:p>
            <a:pPr marL="0" indent="0" algn="just">
              <a:lnSpc>
                <a:spcPct val="100000"/>
              </a:lnSpc>
              <a:buNone/>
            </a:pPr>
            <a:endParaRPr lang="en-US" sz="3000" dirty="0">
              <a:solidFill>
                <a:srgbClr val="000000"/>
              </a:solidFill>
              <a:latin typeface="Univers Condensed Light"/>
            </a:endParaRPr>
          </a:p>
          <a:p>
            <a:pPr marL="514350" indent="-514350" algn="just">
              <a:lnSpc>
                <a:spcPct val="100000"/>
              </a:lnSpc>
              <a:buFont typeface="+mj-lt"/>
              <a:buAutoNum type="arabicParenR" startAt="2"/>
            </a:pPr>
            <a:r>
              <a:rPr lang="en-US" sz="3000" dirty="0">
                <a:latin typeface="Univers Condensed Light"/>
              </a:rPr>
              <a:t>Defer decision until we hold a meeting with key partners, as requested.</a:t>
            </a:r>
          </a:p>
          <a:p>
            <a:pPr marL="0" indent="0" algn="just">
              <a:lnSpc>
                <a:spcPct val="100000"/>
              </a:lnSpc>
              <a:buNone/>
            </a:pPr>
            <a:endParaRPr lang="en-US" sz="3000" dirty="0">
              <a:latin typeface="Univers Condensed Light"/>
            </a:endParaRPr>
          </a:p>
          <a:p>
            <a:pPr marL="0" indent="0" algn="just">
              <a:lnSpc>
                <a:spcPct val="100000"/>
              </a:lnSpc>
              <a:buNone/>
            </a:pPr>
            <a:endParaRPr lang="en-US" sz="3000" dirty="0">
              <a:latin typeface="Univers Condensed Light"/>
            </a:endParaRPr>
          </a:p>
          <a:p>
            <a:pPr marL="0" indent="0">
              <a:buNone/>
            </a:pPr>
            <a:endParaRPr lang="en-US" sz="1100" dirty="0">
              <a:solidFill>
                <a:schemeClr val="tx1">
                  <a:lumMod val="75000"/>
                  <a:lumOff val="25000"/>
                </a:schemeClr>
              </a:solidFill>
              <a:latin typeface="Univers" panose="020B0503020202020204" pitchFamily="34" charset="0"/>
            </a:endParaRPr>
          </a:p>
        </p:txBody>
      </p:sp>
    </p:spTree>
    <p:extLst>
      <p:ext uri="{BB962C8B-B14F-4D97-AF65-F5344CB8AC3E}">
        <p14:creationId xmlns:p14="http://schemas.microsoft.com/office/powerpoint/2010/main" val="418509622"/>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61FC7A15CCD674693BC33FAE4E9023E" ma:contentTypeVersion="16" ma:contentTypeDescription="Create a new document." ma:contentTypeScope="" ma:versionID="0a341954510b311d9cbdc6cc2b3d65b3">
  <xsd:schema xmlns:xsd="http://www.w3.org/2001/XMLSchema" xmlns:xs="http://www.w3.org/2001/XMLSchema" xmlns:p="http://schemas.microsoft.com/office/2006/metadata/properties" xmlns:ns2="cb954ed4-b159-4ce9-b80d-c443a2bfc790" xmlns:ns3="084825ed-2a99-4503-b7c4-c4240a6e32fd" targetNamespace="http://schemas.microsoft.com/office/2006/metadata/properties" ma:root="true" ma:fieldsID="4d55363a5ef54d12224d0f4f95da369d" ns2:_="" ns3:_="">
    <xsd:import namespace="cb954ed4-b159-4ce9-b80d-c443a2bfc790"/>
    <xsd:import namespace="084825ed-2a99-4503-b7c4-c4240a6e32f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3:SharedWithUsers" minOccurs="0"/>
                <xsd:element ref="ns3:SharedWithDetails" minOccurs="0"/>
                <xsd:element ref="ns2:MediaServiceSearchProperties" minOccurs="0"/>
                <xsd:element ref="ns2:Date_x0020_Sor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954ed4-b159-4ce9-b80d-c443a2bfc7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64b50a13-7200-4816-891d-3896ad759cac"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Date_x0020_Sort" ma:index="23" nillable="true" ma:displayName="Date Sort" ma:format="Dropdown" ma:internalName="Date_x0020_Sort"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084825ed-2a99-4503-b7c4-c4240a6e32fd"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04e40c63-55c4-422a-b256-898e23c27c67}" ma:internalName="TaxCatchAll" ma:showField="CatchAllData" ma:web="084825ed-2a99-4503-b7c4-c4240a6e32f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b954ed4-b159-4ce9-b80d-c443a2bfc790">
      <Terms xmlns="http://schemas.microsoft.com/office/infopath/2007/PartnerControls"/>
    </lcf76f155ced4ddcb4097134ff3c332f>
    <TaxCatchAll xmlns="084825ed-2a99-4503-b7c4-c4240a6e32fd" xsi:nil="true"/>
    <Date_x0020_Sort xmlns="cb954ed4-b159-4ce9-b80d-c443a2bfc790" xsi:nil="true"/>
  </documentManagement>
</p:properties>
</file>

<file path=customXml/itemProps1.xml><?xml version="1.0" encoding="utf-8"?>
<ds:datastoreItem xmlns:ds="http://schemas.openxmlformats.org/officeDocument/2006/customXml" ds:itemID="{A5A8E38F-0A22-4835-920F-FF25C5C7E0F5}">
  <ds:schemaRefs>
    <ds:schemaRef ds:uri="http://schemas.microsoft.com/sharepoint/v3/contenttype/forms"/>
  </ds:schemaRefs>
</ds:datastoreItem>
</file>

<file path=customXml/itemProps2.xml><?xml version="1.0" encoding="utf-8"?>
<ds:datastoreItem xmlns:ds="http://schemas.openxmlformats.org/officeDocument/2006/customXml" ds:itemID="{3F44C4B2-E63B-4B67-AEE4-55816383E8C5}">
  <ds:schemaRefs>
    <ds:schemaRef ds:uri="084825ed-2a99-4503-b7c4-c4240a6e32fd"/>
    <ds:schemaRef ds:uri="cb954ed4-b159-4ce9-b80d-c443a2bfc79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FD766AF-9BA6-4E36-A905-E7C3CEC2C347}">
  <ds:schemaRefs>
    <ds:schemaRef ds:uri="084825ed-2a99-4503-b7c4-c4240a6e32fd"/>
    <ds:schemaRef ds:uri="cb954ed4-b159-4ce9-b80d-c443a2bfc790"/>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16</TotalTime>
  <Words>187</Words>
  <Application>Microsoft Office PowerPoint</Application>
  <PresentationFormat>Widescreen</PresentationFormat>
  <Paragraphs>22</Paragraphs>
  <Slides>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Calibri</vt:lpstr>
      <vt:lpstr>Calisto MT</vt:lpstr>
      <vt:lpstr>Univers</vt:lpstr>
      <vt:lpstr>Univers Condensed</vt:lpstr>
      <vt:lpstr>Univers Condensed Light</vt:lpstr>
      <vt:lpstr>ChronicleVTI</vt:lpstr>
      <vt:lpstr> Community Development Block Grant (CDBG)  Department of Planning and Community Development</vt:lpstr>
      <vt:lpstr>CDBG Advisory Board Update</vt:lpstr>
      <vt:lpstr>Next steps</vt:lpstr>
      <vt:lpstr>Request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Development Block Grant (CDBG)  Department of Planning  and  Community Development</dc:title>
  <dc:creator>Naomi Siodmok</dc:creator>
  <cp:lastModifiedBy>Naomi Siodmok</cp:lastModifiedBy>
  <cp:revision>3</cp:revision>
  <dcterms:created xsi:type="dcterms:W3CDTF">2024-06-27T14:51:15Z</dcterms:created>
  <dcterms:modified xsi:type="dcterms:W3CDTF">2025-04-15T18:22:14Z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0x010100B61FC7A15CCD674693BC33FAE4E9023E</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{"FileActivityType":"9","FileActivityTimeStamp":"2025-03-04T20:56:09.773Z","FileActivityUsersOnPage":[{"DisplayName":"Jennifer Murphy-James","Id":"jmjames@petersburg-va.org"},{"DisplayName":"Naomi Siodmok","Id":"nsiodmok@petersburg-va.org"}],"FileActivityNavigationId":null}</vt:lpwstr>
  </property>
  <property fmtid="{D5CDD505-2E9C-101B-9397-08002B2CF9AE}" pid="7" name="TriggerFlowInfo">
    <vt:lpwstr/>
  </property>
</Properties>
</file>