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63" r:id="rId5"/>
    <p:sldId id="262" r:id="rId6"/>
    <p:sldId id="288" r:id="rId7"/>
    <p:sldId id="280" r:id="rId8"/>
    <p:sldId id="281" r:id="rId9"/>
    <p:sldId id="282" r:id="rId10"/>
    <p:sldId id="285" r:id="rId1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95CCF-1384-44A0-B388-0A747DDD0A42}" v="19" dt="2025-04-09T19:05:30.7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ityofpetersburg-my.sharepoint.com/personal/gcozier_petersburg-va_org/Documents/Documents/Budget/Earned%20Interes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ityofpetersburg-my.sharepoint.com/personal/gcozier_petersburg-va_org/Documents/Documents/Budget/Earned%20Interes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LGIP Earned</a:t>
            </a:r>
            <a:r>
              <a:rPr lang="en-US" baseline="0"/>
              <a:t> Interest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LGIP!$B$3</c:f>
              <c:strCache>
                <c:ptCount val="1"/>
                <c:pt idx="0">
                  <c:v>Interest</c:v>
                </c:pt>
              </c:strCache>
            </c:strRef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LGIP!$A$5:$A$17</c:f>
              <c:strCache>
                <c:ptCount val="13"/>
                <c:pt idx="1">
                  <c:v>July</c:v>
                </c:pt>
                <c:pt idx="2">
                  <c:v>August</c:v>
                </c:pt>
                <c:pt idx="3">
                  <c:v>September</c:v>
                </c:pt>
                <c:pt idx="4">
                  <c:v>October</c:v>
                </c:pt>
                <c:pt idx="5">
                  <c:v>November</c:v>
                </c:pt>
                <c:pt idx="6">
                  <c:v>December</c:v>
                </c:pt>
                <c:pt idx="7">
                  <c:v>January</c:v>
                </c:pt>
                <c:pt idx="8">
                  <c:v>February</c:v>
                </c:pt>
                <c:pt idx="9">
                  <c:v>March</c:v>
                </c:pt>
                <c:pt idx="10">
                  <c:v>April</c:v>
                </c:pt>
                <c:pt idx="11">
                  <c:v>May</c:v>
                </c:pt>
                <c:pt idx="12">
                  <c:v>June</c:v>
                </c:pt>
              </c:strCache>
            </c:strRef>
          </c:cat>
          <c:val>
            <c:numRef>
              <c:f>LGIP!$B$5:$B$17</c:f>
              <c:numCache>
                <c:formatCode>_(* #,##0_);_(* \(#,##0\);_(* "-"??_);_(@_)</c:formatCode>
                <c:ptCount val="13"/>
                <c:pt idx="0" formatCode="General">
                  <c:v>0</c:v>
                </c:pt>
                <c:pt idx="1">
                  <c:v>161490</c:v>
                </c:pt>
                <c:pt idx="2">
                  <c:v>161941</c:v>
                </c:pt>
                <c:pt idx="3">
                  <c:v>134940</c:v>
                </c:pt>
                <c:pt idx="4">
                  <c:v>181662</c:v>
                </c:pt>
                <c:pt idx="5">
                  <c:v>169362.55</c:v>
                </c:pt>
                <c:pt idx="6">
                  <c:v>168621.85</c:v>
                </c:pt>
                <c:pt idx="7">
                  <c:v>164433.98000000001</c:v>
                </c:pt>
                <c:pt idx="8">
                  <c:v>148361.63</c:v>
                </c:pt>
                <c:pt idx="9">
                  <c:v>163631.78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E1-4D67-BFCE-AA6D2BA1C9D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66149247"/>
        <c:axId val="566154047"/>
      </c:lineChart>
      <c:catAx>
        <c:axId val="566149247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154047"/>
        <c:crosses val="autoZero"/>
        <c:auto val="1"/>
        <c:lblAlgn val="ctr"/>
        <c:lblOffset val="100"/>
        <c:noMultiLvlLbl val="0"/>
      </c:catAx>
      <c:valAx>
        <c:axId val="566154047"/>
        <c:scaling>
          <c:orientation val="minMax"/>
          <c:max val="30000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149247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Interest Account Earned</a:t>
            </a:r>
            <a:r>
              <a:rPr lang="en-US" baseline="0"/>
              <a:t> Interest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Sweep!$B$3</c:f>
              <c:strCache>
                <c:ptCount val="1"/>
                <c:pt idx="0">
                  <c:v>Interest</c:v>
                </c:pt>
              </c:strCache>
            </c:strRef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Sweep!$A$5:$A$17</c:f>
              <c:strCache>
                <c:ptCount val="13"/>
                <c:pt idx="1">
                  <c:v>July</c:v>
                </c:pt>
                <c:pt idx="2">
                  <c:v>August</c:v>
                </c:pt>
                <c:pt idx="3">
                  <c:v>September</c:v>
                </c:pt>
                <c:pt idx="4">
                  <c:v>October</c:v>
                </c:pt>
                <c:pt idx="5">
                  <c:v>November</c:v>
                </c:pt>
                <c:pt idx="6">
                  <c:v>December</c:v>
                </c:pt>
                <c:pt idx="7">
                  <c:v>January</c:v>
                </c:pt>
                <c:pt idx="8">
                  <c:v>February</c:v>
                </c:pt>
                <c:pt idx="9">
                  <c:v>March</c:v>
                </c:pt>
                <c:pt idx="10">
                  <c:v>April</c:v>
                </c:pt>
                <c:pt idx="11">
                  <c:v>May</c:v>
                </c:pt>
                <c:pt idx="12">
                  <c:v>June</c:v>
                </c:pt>
              </c:strCache>
            </c:strRef>
          </c:cat>
          <c:val>
            <c:numRef>
              <c:f>Sweep!$B$5:$B$17</c:f>
              <c:numCache>
                <c:formatCode>_(* #,##0_);_(* \(#,##0\);_(* "-"??_);_(@_)</c:formatCode>
                <c:ptCount val="13"/>
                <c:pt idx="0" formatCode="General">
                  <c:v>0</c:v>
                </c:pt>
                <c:pt idx="1">
                  <c:v>19555.3</c:v>
                </c:pt>
                <c:pt idx="2">
                  <c:v>61467.229999999996</c:v>
                </c:pt>
                <c:pt idx="3">
                  <c:v>63077.47</c:v>
                </c:pt>
                <c:pt idx="4">
                  <c:v>36170</c:v>
                </c:pt>
                <c:pt idx="5">
                  <c:v>35715.359999999986</c:v>
                </c:pt>
                <c:pt idx="6">
                  <c:v>31582.900000000023</c:v>
                </c:pt>
                <c:pt idx="7">
                  <c:v>31053.41</c:v>
                </c:pt>
                <c:pt idx="8">
                  <c:v>23897.75</c:v>
                </c:pt>
                <c:pt idx="9">
                  <c:v>21246.629999999997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45-44CE-AA44-FFF31F788C3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66149247"/>
        <c:axId val="566154047"/>
      </c:lineChart>
      <c:catAx>
        <c:axId val="566149247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154047"/>
        <c:crossesAt val="0"/>
        <c:auto val="1"/>
        <c:lblAlgn val="ctr"/>
        <c:lblOffset val="100"/>
        <c:noMultiLvlLbl val="0"/>
      </c:catAx>
      <c:valAx>
        <c:axId val="566154047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149247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6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6">
  <cs:axisTitle>
    <cs:lnRef idx="0"/>
    <cs:fillRef idx="0"/>
    <cs:effectRef idx="0"/>
    <cs:fontRef idx="minor">
      <a:schemeClr val="lt1">
        <a:lumMod val="75000"/>
      </a:schemeClr>
    </cs:fontRef>
    <cs:defRPr sz="900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>
        <a:lumMod val="75000"/>
      </a:schemeClr>
    </cs:fontRef>
    <cs:defRPr sz="900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400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737FF1-B154-40FB-B12B-87027066CBF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32E70E-742A-49C3-8897-C6826A27F0D7}">
      <dgm:prSet/>
      <dgm:spPr/>
      <dgm:t>
        <a:bodyPr/>
        <a:lstStyle/>
        <a:p>
          <a:r>
            <a:rPr lang="en-US" dirty="0"/>
            <a:t>Budget to Actuals</a:t>
          </a:r>
        </a:p>
      </dgm:t>
    </dgm:pt>
    <dgm:pt modelId="{E5DD43D7-EDF7-40B7-A06A-7F135B935C1B}" type="parTrans" cxnId="{E6C52B5A-BFB7-4E69-B85E-71069883F8E9}">
      <dgm:prSet/>
      <dgm:spPr/>
      <dgm:t>
        <a:bodyPr/>
        <a:lstStyle/>
        <a:p>
          <a:endParaRPr lang="en-US"/>
        </a:p>
      </dgm:t>
    </dgm:pt>
    <dgm:pt modelId="{1B4846AB-1D7E-43EA-B695-7F8C31349427}" type="sibTrans" cxnId="{E6C52B5A-BFB7-4E69-B85E-71069883F8E9}">
      <dgm:prSet/>
      <dgm:spPr/>
      <dgm:t>
        <a:bodyPr/>
        <a:lstStyle/>
        <a:p>
          <a:endParaRPr lang="en-US"/>
        </a:p>
      </dgm:t>
    </dgm:pt>
    <dgm:pt modelId="{1947B125-1AD9-4F83-89AA-6B60385278E5}">
      <dgm:prSet/>
      <dgm:spPr/>
      <dgm:t>
        <a:bodyPr/>
        <a:lstStyle/>
        <a:p>
          <a:r>
            <a:rPr lang="en-US" dirty="0"/>
            <a:t>Earned Interest Update</a:t>
          </a:r>
        </a:p>
      </dgm:t>
    </dgm:pt>
    <dgm:pt modelId="{34A280BA-2000-480C-BDFC-26D4335D70D2}" type="parTrans" cxnId="{00AAE3C4-C7E1-4206-826C-B0C7AF816769}">
      <dgm:prSet/>
      <dgm:spPr/>
    </dgm:pt>
    <dgm:pt modelId="{94724DF6-BFE0-4CC0-91ED-2B7025BBA162}" type="sibTrans" cxnId="{00AAE3C4-C7E1-4206-826C-B0C7AF816769}">
      <dgm:prSet/>
      <dgm:spPr/>
    </dgm:pt>
    <dgm:pt modelId="{E748FBA6-7A72-443D-8DC9-611A85869118}" type="pres">
      <dgm:prSet presAssocID="{AB737FF1-B154-40FB-B12B-87027066CBF7}" presName="CompostProcess" presStyleCnt="0">
        <dgm:presLayoutVars>
          <dgm:dir/>
          <dgm:resizeHandles val="exact"/>
        </dgm:presLayoutVars>
      </dgm:prSet>
      <dgm:spPr/>
    </dgm:pt>
    <dgm:pt modelId="{FCA190CD-4D78-4BD4-B773-5BE07568BED1}" type="pres">
      <dgm:prSet presAssocID="{AB737FF1-B154-40FB-B12B-87027066CBF7}" presName="arrow" presStyleLbl="bgShp" presStyleIdx="0" presStyleCnt="1"/>
      <dgm:spPr/>
    </dgm:pt>
    <dgm:pt modelId="{1365EF0F-6EEB-49BF-B8B9-C1BCF399075C}" type="pres">
      <dgm:prSet presAssocID="{AB737FF1-B154-40FB-B12B-87027066CBF7}" presName="linearProcess" presStyleCnt="0"/>
      <dgm:spPr/>
    </dgm:pt>
    <dgm:pt modelId="{F7C29048-69A0-4135-998A-3645D70993EB}" type="pres">
      <dgm:prSet presAssocID="{DB32E70E-742A-49C3-8897-C6826A27F0D7}" presName="textNode" presStyleLbl="node1" presStyleIdx="0" presStyleCnt="2">
        <dgm:presLayoutVars>
          <dgm:bulletEnabled val="1"/>
        </dgm:presLayoutVars>
      </dgm:prSet>
      <dgm:spPr/>
    </dgm:pt>
    <dgm:pt modelId="{39A5F422-D40C-46EA-9E8C-D18ACDB43519}" type="pres">
      <dgm:prSet presAssocID="{1B4846AB-1D7E-43EA-B695-7F8C31349427}" presName="sibTrans" presStyleCnt="0"/>
      <dgm:spPr/>
    </dgm:pt>
    <dgm:pt modelId="{BFCE57BF-9C86-4C44-B45E-179E400C8244}" type="pres">
      <dgm:prSet presAssocID="{1947B125-1AD9-4F83-89AA-6B60385278E5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199FE23A-7B12-47CF-B0E9-DA878EE90FB2}" type="presOf" srcId="{AB737FF1-B154-40FB-B12B-87027066CBF7}" destId="{E748FBA6-7A72-443D-8DC9-611A85869118}" srcOrd="0" destOrd="0" presId="urn:microsoft.com/office/officeart/2005/8/layout/hProcess9"/>
    <dgm:cxn modelId="{E6C52B5A-BFB7-4E69-B85E-71069883F8E9}" srcId="{AB737FF1-B154-40FB-B12B-87027066CBF7}" destId="{DB32E70E-742A-49C3-8897-C6826A27F0D7}" srcOrd="0" destOrd="0" parTransId="{E5DD43D7-EDF7-40B7-A06A-7F135B935C1B}" sibTransId="{1B4846AB-1D7E-43EA-B695-7F8C31349427}"/>
    <dgm:cxn modelId="{4E40BEA8-E2DB-4EBA-82D7-2EA249CD5840}" type="presOf" srcId="{DB32E70E-742A-49C3-8897-C6826A27F0D7}" destId="{F7C29048-69A0-4135-998A-3645D70993EB}" srcOrd="0" destOrd="0" presId="urn:microsoft.com/office/officeart/2005/8/layout/hProcess9"/>
    <dgm:cxn modelId="{00AAE3C4-C7E1-4206-826C-B0C7AF816769}" srcId="{AB737FF1-B154-40FB-B12B-87027066CBF7}" destId="{1947B125-1AD9-4F83-89AA-6B60385278E5}" srcOrd="1" destOrd="0" parTransId="{34A280BA-2000-480C-BDFC-26D4335D70D2}" sibTransId="{94724DF6-BFE0-4CC0-91ED-2B7025BBA162}"/>
    <dgm:cxn modelId="{D051C7EF-BCA3-4D7B-BF07-D02FF4F84515}" type="presOf" srcId="{1947B125-1AD9-4F83-89AA-6B60385278E5}" destId="{BFCE57BF-9C86-4C44-B45E-179E400C8244}" srcOrd="0" destOrd="0" presId="urn:microsoft.com/office/officeart/2005/8/layout/hProcess9"/>
    <dgm:cxn modelId="{01833B48-3462-4CB6-AFCA-68BC7713F055}" type="presParOf" srcId="{E748FBA6-7A72-443D-8DC9-611A85869118}" destId="{FCA190CD-4D78-4BD4-B773-5BE07568BED1}" srcOrd="0" destOrd="0" presId="urn:microsoft.com/office/officeart/2005/8/layout/hProcess9"/>
    <dgm:cxn modelId="{F733DB5C-EC0E-4213-BB38-04900DF48B86}" type="presParOf" srcId="{E748FBA6-7A72-443D-8DC9-611A85869118}" destId="{1365EF0F-6EEB-49BF-B8B9-C1BCF399075C}" srcOrd="1" destOrd="0" presId="urn:microsoft.com/office/officeart/2005/8/layout/hProcess9"/>
    <dgm:cxn modelId="{0ED5F62A-C1D4-4B04-A9D5-D840948CD0B8}" type="presParOf" srcId="{1365EF0F-6EEB-49BF-B8B9-C1BCF399075C}" destId="{F7C29048-69A0-4135-998A-3645D70993EB}" srcOrd="0" destOrd="0" presId="urn:microsoft.com/office/officeart/2005/8/layout/hProcess9"/>
    <dgm:cxn modelId="{6F3FD2A4-93A5-4026-9408-193C728C5E6B}" type="presParOf" srcId="{1365EF0F-6EEB-49BF-B8B9-C1BCF399075C}" destId="{39A5F422-D40C-46EA-9E8C-D18ACDB43519}" srcOrd="1" destOrd="0" presId="urn:microsoft.com/office/officeart/2005/8/layout/hProcess9"/>
    <dgm:cxn modelId="{609EB5F3-2F4B-43E7-96B4-26BA6673EFB7}" type="presParOf" srcId="{1365EF0F-6EEB-49BF-B8B9-C1BCF399075C}" destId="{BFCE57BF-9C86-4C44-B45E-179E400C8244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190CD-4D78-4BD4-B773-5BE07568BED1}">
      <dsp:nvSpPr>
        <dsp:cNvPr id="0" name=""/>
        <dsp:cNvSpPr/>
      </dsp:nvSpPr>
      <dsp:spPr>
        <a:xfrm>
          <a:off x="751403" y="0"/>
          <a:ext cx="8515906" cy="418633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C29048-69A0-4135-998A-3645D70993EB}">
      <dsp:nvSpPr>
        <dsp:cNvPr id="0" name=""/>
        <dsp:cNvSpPr/>
      </dsp:nvSpPr>
      <dsp:spPr>
        <a:xfrm>
          <a:off x="985238" y="1255900"/>
          <a:ext cx="3882251" cy="1674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Budget to Actuals</a:t>
          </a:r>
        </a:p>
      </dsp:txBody>
      <dsp:txXfrm>
        <a:off x="1066982" y="1337644"/>
        <a:ext cx="3718763" cy="1511046"/>
      </dsp:txXfrm>
    </dsp:sp>
    <dsp:sp modelId="{BFCE57BF-9C86-4C44-B45E-179E400C8244}">
      <dsp:nvSpPr>
        <dsp:cNvPr id="0" name=""/>
        <dsp:cNvSpPr/>
      </dsp:nvSpPr>
      <dsp:spPr>
        <a:xfrm>
          <a:off x="5151223" y="1255900"/>
          <a:ext cx="3882251" cy="16745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Earned Interest Update</a:t>
          </a:r>
        </a:p>
      </dsp:txBody>
      <dsp:txXfrm>
        <a:off x="5232967" y="1337644"/>
        <a:ext cx="3718763" cy="1511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1F4FF-4CE6-402C-899F-44D755D03F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0B096-8132-4C15-9742-B391DBF89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71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89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48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22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1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04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45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50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1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2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5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2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5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2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9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52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3AAA74-88F6-4018-B8BA-80C7E845F8FB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410957-B7D4-44BB-85DE-93218B31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5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63000" t="31000" r="5000" b="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26FB8-8734-7462-F9D7-57F561D61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1652" y="182037"/>
            <a:ext cx="11076318" cy="1289277"/>
          </a:xfrm>
        </p:spPr>
        <p:txBody>
          <a:bodyPr>
            <a:normAutofit/>
          </a:bodyPr>
          <a:lstStyle/>
          <a:p>
            <a:r>
              <a:rPr lang="en-US" dirty="0"/>
              <a:t>Finance Monthly Update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1B253-2E65-22C4-7B34-D0DFA1669412}"/>
              </a:ext>
            </a:extLst>
          </p:cNvPr>
          <p:cNvSpPr txBox="1"/>
          <p:nvPr/>
        </p:nvSpPr>
        <p:spPr>
          <a:xfrm>
            <a:off x="8160589" y="5960853"/>
            <a:ext cx="2961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DEPARTMENT OF FINANCE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5065A5-C301-665D-1713-A6EA96CE5672}"/>
              </a:ext>
            </a:extLst>
          </p:cNvPr>
          <p:cNvSpPr txBox="1"/>
          <p:nvPr/>
        </p:nvSpPr>
        <p:spPr>
          <a:xfrm>
            <a:off x="9752510" y="1471314"/>
            <a:ext cx="145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April 15, 2025</a:t>
            </a:r>
          </a:p>
        </p:txBody>
      </p:sp>
    </p:spTree>
    <p:extLst>
      <p:ext uri="{BB962C8B-B14F-4D97-AF65-F5344CB8AC3E}">
        <p14:creationId xmlns:p14="http://schemas.microsoft.com/office/powerpoint/2010/main" val="222350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87000" t="79000" r="1000" b="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1DA1D-AB02-49A3-22D8-B32DFB525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0A68-D9FF-C5D1-2A1F-A17748EC1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508518"/>
          </a:xfrm>
        </p:spPr>
        <p:txBody>
          <a:bodyPr>
            <a:normAutofit fontScale="90000"/>
          </a:bodyPr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95A69FC-1519-EBE8-6DB9-FFA3CB459D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612804"/>
              </p:ext>
            </p:extLst>
          </p:nvPr>
        </p:nvGraphicFramePr>
        <p:xfrm>
          <a:off x="1484310" y="1604865"/>
          <a:ext cx="10018713" cy="4186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37743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87000" t="79000" r="1000" b="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5EADDF-3124-8D55-071C-DF87498E7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F9B1-FFDD-CFD9-6660-93036B2B8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190" y="64699"/>
            <a:ext cx="10018713" cy="508518"/>
          </a:xfrm>
        </p:spPr>
        <p:txBody>
          <a:bodyPr>
            <a:normAutofit fontScale="90000"/>
          </a:bodyPr>
          <a:lstStyle/>
          <a:p>
            <a:r>
              <a:rPr lang="en-US" dirty="0"/>
              <a:t>BUDGET TO ACTUALS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CF0732D-A227-FC23-F962-8F9B38DD7F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523423"/>
              </p:ext>
            </p:extLst>
          </p:nvPr>
        </p:nvGraphicFramePr>
        <p:xfrm>
          <a:off x="1873227" y="573217"/>
          <a:ext cx="8445545" cy="5727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92">
                  <a:extLst>
                    <a:ext uri="{9D8B030D-6E8A-4147-A177-3AD203B41FA5}">
                      <a16:colId xmlns:a16="http://schemas.microsoft.com/office/drawing/2014/main" val="1007726948"/>
                    </a:ext>
                  </a:extLst>
                </a:gridCol>
                <a:gridCol w="1326426">
                  <a:extLst>
                    <a:ext uri="{9D8B030D-6E8A-4147-A177-3AD203B41FA5}">
                      <a16:colId xmlns:a16="http://schemas.microsoft.com/office/drawing/2014/main" val="1867816382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3891132995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1457191411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1239347260"/>
                    </a:ext>
                  </a:extLst>
                </a:gridCol>
              </a:tblGrid>
              <a:tr h="314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GF Department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FY25 BUDGET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Expended Thru 3.31.2025:</a:t>
                      </a:r>
                    </a:p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 of YR Completed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Remaining Budget Balance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of Budget Expended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2138457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CITY COUNCIL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386,765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287,423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134,342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68.15%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9452975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CITY MANAGER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949,408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769,298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305,110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71.60%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7254426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CITY ATTORNEY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483,217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239,939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243,278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49.65%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4400440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HUMAN RESOURCES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823,350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881,676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81,998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91.49%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43904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COMMISSIONER OF REVENUE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495,559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329,133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169,599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65.99%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581661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ASSESSOR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629,870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445,145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184,725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70.67%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2054972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CITY TREASURER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331,372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309,576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220,334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58.42%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826026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FINANCE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1,159,919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720,576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355,007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66.99%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911312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CUSTOMER CARE &amp; COLLECTIONS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957,196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523,558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403,651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56.47%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0283068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INFORMATION TECHNOLOGY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1,241,838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937,598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304,240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75.50%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9002197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PROCUREMENT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355,680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160,756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195,075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45.18%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310020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REGISTRAR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604,892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405,017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199,875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66.96%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8741099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CIRCUIT CT. JUDGES &amp; ADMIN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93,991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69,180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73.60%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197811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 DISTRICT COURT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53,300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19,265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34,035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36.15%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5783839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MAGISTRATES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9,900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7,291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2,609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73.65%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7118901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JUVENILE &amp; DOMESTIC RELATIONS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8,750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6,949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20.58%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25352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CLERK of the CIRCUIT COURT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995,167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688,772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306,395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69.21%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8697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924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87000" t="79000" r="1000" b="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1DA1D-AB02-49A3-22D8-B32DFB525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0A68-D9FF-C5D1-2A1F-A17748EC1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190" y="64699"/>
            <a:ext cx="10018713" cy="508518"/>
          </a:xfrm>
        </p:spPr>
        <p:txBody>
          <a:bodyPr>
            <a:normAutofit fontScale="90000"/>
          </a:bodyPr>
          <a:lstStyle/>
          <a:p>
            <a:r>
              <a:rPr lang="en-US" dirty="0"/>
              <a:t>BUDGET TO ACTUALS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A32A9C9-ECAE-EE92-1FD8-2F34201F62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621520"/>
              </p:ext>
            </p:extLst>
          </p:nvPr>
        </p:nvGraphicFramePr>
        <p:xfrm>
          <a:off x="1873227" y="573217"/>
          <a:ext cx="8445545" cy="5442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92">
                  <a:extLst>
                    <a:ext uri="{9D8B030D-6E8A-4147-A177-3AD203B41FA5}">
                      <a16:colId xmlns:a16="http://schemas.microsoft.com/office/drawing/2014/main" val="1007726948"/>
                    </a:ext>
                  </a:extLst>
                </a:gridCol>
                <a:gridCol w="1326426">
                  <a:extLst>
                    <a:ext uri="{9D8B030D-6E8A-4147-A177-3AD203B41FA5}">
                      <a16:colId xmlns:a16="http://schemas.microsoft.com/office/drawing/2014/main" val="1867816382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3891132995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1457191411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1239347260"/>
                    </a:ext>
                  </a:extLst>
                </a:gridCol>
              </a:tblGrid>
              <a:tr h="314848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GF Department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FY25 BUDGET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Expended Thru 3.31.2025:</a:t>
                      </a:r>
                    </a:p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 of YR Completed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Remaining Budget Balance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of Budget Expended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2138457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SHERIFF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2,455,154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1,573,431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886,689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63.96%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9452975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COMMONWEALTH ATTORNEY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1,788,485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1,091,620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696,865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61.04%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7254426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VICTIM WITNESS - CITY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26,286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14,509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11,777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55.20%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43904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POLICE DEPARTMENT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10,310,983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7,277,802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3,038,214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70.55%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581661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911 EMERGENCY COMMUNICATIONS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2,117,415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1,095,876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1,021,539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51.76%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2054972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FIRE DEPARTMENT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9,408,256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6,603,014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2,805,242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70.18%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826026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REGIONAL JAIL SERVICE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3,300,000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2,399,800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900,200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72.72%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911312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11th DISTRICT COURT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112,237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81,885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30,352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72.96%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0283068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VJCCCA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219,725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141,137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78,588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64.23%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9002197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CODE ENFORCEMENT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1,386,552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794,158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592,395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57.28%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310020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ANIMAL CONTROL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335,906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208,018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127,889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61.93%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8741099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ENGINEERING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482,503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481,066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766,937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38.55%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197811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REFUSE COLLECTION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2,000,000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1,566,455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806,505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66.01%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5783839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GROUNDS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1,415,480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735,138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745,342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49.66%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7118901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FACILITIES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3,248,851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2,476,732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1,146,503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68.36%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25352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CPO CENTER/VCRC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128,510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60,232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68,278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46.87%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8697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65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87000" t="79000" r="1000" b="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1DA1D-AB02-49A3-22D8-B32DFB525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0A68-D9FF-C5D1-2A1F-A17748EC1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190" y="64699"/>
            <a:ext cx="10018713" cy="508518"/>
          </a:xfrm>
        </p:spPr>
        <p:txBody>
          <a:bodyPr>
            <a:normAutofit fontScale="90000"/>
          </a:bodyPr>
          <a:lstStyle/>
          <a:p>
            <a:r>
              <a:rPr lang="en-US" dirty="0"/>
              <a:t>BUDGET TO ACTUALS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A32A9C9-ECAE-EE92-1FD8-2F34201F62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069161"/>
              </p:ext>
            </p:extLst>
          </p:nvPr>
        </p:nvGraphicFramePr>
        <p:xfrm>
          <a:off x="1873227" y="573217"/>
          <a:ext cx="8445545" cy="5118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913">
                  <a:extLst>
                    <a:ext uri="{9D8B030D-6E8A-4147-A177-3AD203B41FA5}">
                      <a16:colId xmlns:a16="http://schemas.microsoft.com/office/drawing/2014/main" val="1007726948"/>
                    </a:ext>
                  </a:extLst>
                </a:gridCol>
                <a:gridCol w="1352305">
                  <a:extLst>
                    <a:ext uri="{9D8B030D-6E8A-4147-A177-3AD203B41FA5}">
                      <a16:colId xmlns:a16="http://schemas.microsoft.com/office/drawing/2014/main" val="1867816382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3891132995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1457191411"/>
                    </a:ext>
                  </a:extLst>
                </a:gridCol>
                <a:gridCol w="1689109">
                  <a:extLst>
                    <a:ext uri="{9D8B030D-6E8A-4147-A177-3AD203B41FA5}">
                      <a16:colId xmlns:a16="http://schemas.microsoft.com/office/drawing/2014/main" val="1239347260"/>
                    </a:ext>
                  </a:extLst>
                </a:gridCol>
              </a:tblGrid>
              <a:tr h="314848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GF Department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FY25 BUDGET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Expended Thru 3.31.2025:</a:t>
                      </a:r>
                    </a:p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 of YR Completed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Remaining Budget Balance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of Budget Expended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2138457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SOCIAL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11,248,378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7,273,642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3,974,736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64.66%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9452975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CHILDREN'S SERVICES ACT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4,267,024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3,110,755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1,156,269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72.90%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7254426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 TO SCHOOLS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12,361,478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11,171,108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1,190,370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90.37%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4400440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RECREATION &amp; LEISURE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840,426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679,321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161,105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80.83%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43904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CEMETERIES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85,040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27,004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58,036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31.75%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581661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TURF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420,508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257,105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163,403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61.14%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2054972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GOV'T RELATIONS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1,054,856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591,241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463,615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56.05%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826026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PUBLIC LIBRARY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1,492,208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939,927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552,281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62.99%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911312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PLANNING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1,032,244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657,673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374,571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63.71%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0283068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ECONOMIC DEVELOPMENT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529,454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364,322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165,132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68.81%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9002197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NON-DEPARTMENTAL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7,275,686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4,456,811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3,056,175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59.32%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310020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DEBT SERVICE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4,181,099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3,474,173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706,926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83.09%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8741099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 TO OTHER FUNDS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2,541,226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2,541,226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1978114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783839"/>
                  </a:ext>
                </a:extLst>
              </a:tr>
              <a:tr h="314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95,690,945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68,941,185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28,917,966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70.45%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7118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270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87000" t="79000" r="1000" b="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1DA1D-AB02-49A3-22D8-B32DFB525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0A68-D9FF-C5D1-2A1F-A17748EC1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190" y="64699"/>
            <a:ext cx="10018713" cy="508518"/>
          </a:xfrm>
        </p:spPr>
        <p:txBody>
          <a:bodyPr>
            <a:normAutofit fontScale="90000"/>
          </a:bodyPr>
          <a:lstStyle/>
          <a:p>
            <a:r>
              <a:rPr lang="en-US" dirty="0"/>
              <a:t>BUDGET TO ACTUALS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A32A9C9-ECAE-EE92-1FD8-2F34201F62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694204"/>
              </p:ext>
            </p:extLst>
          </p:nvPr>
        </p:nvGraphicFramePr>
        <p:xfrm>
          <a:off x="1873227" y="573217"/>
          <a:ext cx="8445545" cy="5493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4871">
                  <a:extLst>
                    <a:ext uri="{9D8B030D-6E8A-4147-A177-3AD203B41FA5}">
                      <a16:colId xmlns:a16="http://schemas.microsoft.com/office/drawing/2014/main" val="1007726948"/>
                    </a:ext>
                  </a:extLst>
                </a:gridCol>
                <a:gridCol w="1699404">
                  <a:extLst>
                    <a:ext uri="{9D8B030D-6E8A-4147-A177-3AD203B41FA5}">
                      <a16:colId xmlns:a16="http://schemas.microsoft.com/office/drawing/2014/main" val="1867816382"/>
                    </a:ext>
                  </a:extLst>
                </a:gridCol>
                <a:gridCol w="1630392">
                  <a:extLst>
                    <a:ext uri="{9D8B030D-6E8A-4147-A177-3AD203B41FA5}">
                      <a16:colId xmlns:a16="http://schemas.microsoft.com/office/drawing/2014/main" val="3891132995"/>
                    </a:ext>
                  </a:extLst>
                </a:gridCol>
                <a:gridCol w="1423359">
                  <a:extLst>
                    <a:ext uri="{9D8B030D-6E8A-4147-A177-3AD203B41FA5}">
                      <a16:colId xmlns:a16="http://schemas.microsoft.com/office/drawing/2014/main" val="1457191411"/>
                    </a:ext>
                  </a:extLst>
                </a:gridCol>
                <a:gridCol w="1157519">
                  <a:extLst>
                    <a:ext uri="{9D8B030D-6E8A-4147-A177-3AD203B41FA5}">
                      <a16:colId xmlns:a16="http://schemas.microsoft.com/office/drawing/2014/main" val="1239347260"/>
                    </a:ext>
                  </a:extLst>
                </a:gridCol>
              </a:tblGrid>
              <a:tr h="314848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Fund/Department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FY25 BUDGET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Expended Thru 3.31.2025:</a:t>
                      </a:r>
                    </a:p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75% of YR Completed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Remaining Budget Balance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of Budget Expended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21384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GRANTS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9452975"/>
                  </a:ext>
                </a:extLst>
              </a:tr>
              <a:tr h="18296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Victim Witness Grant -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280,553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195,512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85,041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69.69%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7254426"/>
                  </a:ext>
                </a:extLst>
              </a:tr>
              <a:tr h="2044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Community Corrections -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533,064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381,782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151,282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71.62%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4400440"/>
                  </a:ext>
                </a:extLst>
              </a:tr>
              <a:tr h="2113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GRANTS FUND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813,617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577,293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236,324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70.95%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439044"/>
                  </a:ext>
                </a:extLst>
              </a:tr>
              <a:tr h="9895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1326014"/>
                  </a:ext>
                </a:extLst>
              </a:tr>
              <a:tr h="18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STREETS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5816614"/>
                  </a:ext>
                </a:extLst>
              </a:tr>
              <a:tr h="1822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Streets Operations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8,037,703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6,416,401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1,621,302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79.83%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2054972"/>
                  </a:ext>
                </a:extLst>
              </a:tr>
              <a:tr h="1504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826026"/>
                  </a:ext>
                </a:extLst>
              </a:tr>
              <a:tr h="17500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PUBLIC UTILITIES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911312"/>
                  </a:ext>
                </a:extLst>
              </a:tr>
              <a:tr h="15053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Wastewater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7,496,161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5,487,514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1,910,495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74.18%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0283068"/>
                  </a:ext>
                </a:extLst>
              </a:tr>
              <a:tr h="1639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Water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7,637,912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5,518,138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2,217,926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71.33%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9002197"/>
                  </a:ext>
                </a:extLst>
              </a:tr>
              <a:tr h="17978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PUBLIC UTILITIES FUND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15,134,073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11,005,652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4,128,421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72.72%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3100204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8741099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STORMWATER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2973008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Stormwater Services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1,452,283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676,875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775,408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46.61%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4018321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0811489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DOGWOOD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2442799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Dogwood Golf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1,299,550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1,116,774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182,776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85.94%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7166586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0545362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MASS TRANSIT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6075287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Paratransit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246,630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211,980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34,650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85.95%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7056363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State/Projects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2,227,273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652,711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1,574,562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29.31%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0029529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Administration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3,938,858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2,633,820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1,305,038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66.87%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4919845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Maintenance Sub-Total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1,066,204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761,109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305,095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71.38%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1239211"/>
                  </a:ext>
                </a:extLst>
              </a:tr>
              <a:tr h="13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MASS TRANSIT FUND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7,478,965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4,259,620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3,219,345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56.95%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1396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893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87000" t="79000" r="1000" b="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F98FF1-887C-E04B-D2D8-7B1D8A24E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5DFD896-5F9E-3E0B-0FB0-12C02BADE35B}"/>
              </a:ext>
            </a:extLst>
          </p:cNvPr>
          <p:cNvSpPr txBox="1">
            <a:spLocks/>
          </p:cNvSpPr>
          <p:nvPr/>
        </p:nvSpPr>
        <p:spPr>
          <a:xfrm>
            <a:off x="1260023" y="64698"/>
            <a:ext cx="10018713" cy="50851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Earned Interest Update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461A5576-F7B8-51C5-618A-1F2E9BD218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5202636"/>
              </p:ext>
            </p:extLst>
          </p:nvPr>
        </p:nvGraphicFramePr>
        <p:xfrm>
          <a:off x="1921537" y="573216"/>
          <a:ext cx="8348925" cy="273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098">
                  <a:extLst>
                    <a:ext uri="{9D8B030D-6E8A-4147-A177-3AD203B41FA5}">
                      <a16:colId xmlns:a16="http://schemas.microsoft.com/office/drawing/2014/main" val="3402545731"/>
                    </a:ext>
                  </a:extLst>
                </a:gridCol>
                <a:gridCol w="1554472">
                  <a:extLst>
                    <a:ext uri="{9D8B030D-6E8A-4147-A177-3AD203B41FA5}">
                      <a16:colId xmlns:a16="http://schemas.microsoft.com/office/drawing/2014/main" val="810377138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795765484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4111806587"/>
                    </a:ext>
                  </a:extLst>
                </a:gridCol>
                <a:gridCol w="1669785">
                  <a:extLst>
                    <a:ext uri="{9D8B030D-6E8A-4147-A177-3AD203B41FA5}">
                      <a16:colId xmlns:a16="http://schemas.microsoft.com/office/drawing/2014/main" val="24393198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Adopted Budget Projection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Funds in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 Earned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EARNED YTD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271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LGIP Investment Acct </a:t>
                      </a:r>
                      <a:r>
                        <a:rPr lang="en-US" sz="1100" dirty="0"/>
                        <a:t>(Local Government Investment Pool)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$1,400,000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$42,000,000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$163,632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$1,454,445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542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AU Bank Interest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                    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$21,247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$325,798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959395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TOTAL EARNED INTEREST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$1,780,243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768092"/>
                  </a:ext>
                </a:extLst>
              </a:tr>
            </a:tbl>
          </a:graphicData>
        </a:graphic>
      </p:graphicFrame>
      <p:graphicFrame>
        <p:nvGraphicFramePr>
          <p:cNvPr id="2" name="Chart 1" descr="Chart type: Stacked Column. 'Interest', 'Total Amount' by 'Month'&#10;&#10;Description automatically generated">
            <a:extLst>
              <a:ext uri="{FF2B5EF4-FFF2-40B4-BE49-F238E27FC236}">
                <a16:creationId xmlns:a16="http://schemas.microsoft.com/office/drawing/2014/main" id="{8689D8C9-1837-4BC6-A99B-198C60EB4D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4893559"/>
              </p:ext>
            </p:extLst>
          </p:nvPr>
        </p:nvGraphicFramePr>
        <p:xfrm>
          <a:off x="1800768" y="3372023"/>
          <a:ext cx="4207797" cy="2871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 descr="Chart type: Stacked Column. 'Interest', 'Total Amount' by 'Month'&#10;&#10;Description automatically generated">
            <a:extLst>
              <a:ext uri="{FF2B5EF4-FFF2-40B4-BE49-F238E27FC236}">
                <a16:creationId xmlns:a16="http://schemas.microsoft.com/office/drawing/2014/main" id="{90009047-7C8D-4441-9761-3E6796B8A4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5308473"/>
              </p:ext>
            </p:extLst>
          </p:nvPr>
        </p:nvGraphicFramePr>
        <p:xfrm>
          <a:off x="6183437" y="3372023"/>
          <a:ext cx="4207798" cy="2880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21063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696705555C0D4B8D4CF5C54B2FC2C0" ma:contentTypeVersion="5" ma:contentTypeDescription="Create a new document." ma:contentTypeScope="" ma:versionID="78488985d7893fa181916335483ac50a">
  <xsd:schema xmlns:xsd="http://www.w3.org/2001/XMLSchema" xmlns:xs="http://www.w3.org/2001/XMLSchema" xmlns:p="http://schemas.microsoft.com/office/2006/metadata/properties" xmlns:ns3="cf7821cb-b61d-4e5e-beab-c0c62f087fe7" targetNamespace="http://schemas.microsoft.com/office/2006/metadata/properties" ma:root="true" ma:fieldsID="dbae0b0b77630ca82f1b9ead55074c17" ns3:_="">
    <xsd:import namespace="cf7821cb-b61d-4e5e-beab-c0c62f087f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7821cb-b61d-4e5e-beab-c0c62f087f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f7821cb-b61d-4e5e-beab-c0c62f087fe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EDD2D2-E8CA-4E60-8DDC-713B7D4A93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7821cb-b61d-4e5e-beab-c0c62f087f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2072CC-3977-4BD2-911D-5DA5579B29B5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cf7821cb-b61d-4e5e-beab-c0c62f087fe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F722ECA-1930-428B-99A4-339E4543C3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9191</TotalTime>
  <Words>662</Words>
  <Application>Microsoft Office PowerPoint</Application>
  <PresentationFormat>Widescreen</PresentationFormat>
  <Paragraphs>366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Parallax</vt:lpstr>
      <vt:lpstr>Finance Monthly Update</vt:lpstr>
      <vt:lpstr>AGENDA</vt:lpstr>
      <vt:lpstr>BUDGET TO ACTUALS</vt:lpstr>
      <vt:lpstr>BUDGET TO ACTUALS</vt:lpstr>
      <vt:lpstr>BUDGET TO ACTUALS</vt:lpstr>
      <vt:lpstr>BUDGET TO ACTUALS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Cozier</dc:creator>
  <cp:lastModifiedBy>Garry Cozier</cp:lastModifiedBy>
  <cp:revision>10</cp:revision>
  <cp:lastPrinted>2024-10-01T16:04:50Z</cp:lastPrinted>
  <dcterms:created xsi:type="dcterms:W3CDTF">2024-02-12T17:53:44Z</dcterms:created>
  <dcterms:modified xsi:type="dcterms:W3CDTF">2025-04-15T21:09:14Z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0x01010056696705555C0D4B8D4CF5C54B2FC2C0</vt:lpwstr>
  </property>
</Properties>
</file>